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62" r:id="rId3"/>
    <p:sldId id="263" r:id="rId4"/>
    <p:sldId id="353" r:id="rId5"/>
    <p:sldId id="354" r:id="rId6"/>
    <p:sldId id="362" r:id="rId7"/>
    <p:sldId id="265" r:id="rId8"/>
    <p:sldId id="266" r:id="rId9"/>
    <p:sldId id="287" r:id="rId10"/>
    <p:sldId id="284" r:id="rId11"/>
    <p:sldId id="285" r:id="rId12"/>
    <p:sldId id="282" r:id="rId13"/>
    <p:sldId id="283" r:id="rId14"/>
    <p:sldId id="286" r:id="rId15"/>
    <p:sldId id="267" r:id="rId16"/>
    <p:sldId id="278" r:id="rId17"/>
    <p:sldId id="279" r:id="rId18"/>
    <p:sldId id="280" r:id="rId19"/>
    <p:sldId id="257" r:id="rId20"/>
    <p:sldId id="305" r:id="rId21"/>
    <p:sldId id="306" r:id="rId22"/>
    <p:sldId id="307" r:id="rId23"/>
    <p:sldId id="308" r:id="rId24"/>
    <p:sldId id="318" r:id="rId25"/>
    <p:sldId id="319" r:id="rId26"/>
    <p:sldId id="326" r:id="rId27"/>
    <p:sldId id="327" r:id="rId28"/>
    <p:sldId id="329" r:id="rId29"/>
    <p:sldId id="330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7" r:id="rId39"/>
    <p:sldId id="264" r:id="rId40"/>
    <p:sldId id="258" r:id="rId41"/>
    <p:sldId id="289" r:id="rId42"/>
    <p:sldId id="340" r:id="rId43"/>
    <p:sldId id="288" r:id="rId44"/>
    <p:sldId id="299" r:id="rId45"/>
    <p:sldId id="300" r:id="rId46"/>
    <p:sldId id="301" r:id="rId47"/>
    <p:sldId id="302" r:id="rId48"/>
    <p:sldId id="268" r:id="rId49"/>
    <p:sldId id="303" r:id="rId50"/>
    <p:sldId id="304" r:id="rId51"/>
    <p:sldId id="351" r:id="rId52"/>
    <p:sldId id="352" r:id="rId53"/>
    <p:sldId id="355" r:id="rId54"/>
    <p:sldId id="356" r:id="rId55"/>
    <p:sldId id="357" r:id="rId56"/>
    <p:sldId id="358" r:id="rId57"/>
    <p:sldId id="259" r:id="rId58"/>
    <p:sldId id="281" r:id="rId59"/>
    <p:sldId id="270" r:id="rId60"/>
    <p:sldId id="260" r:id="rId61"/>
    <p:sldId id="341" r:id="rId62"/>
    <p:sldId id="342" r:id="rId63"/>
    <p:sldId id="272" r:id="rId64"/>
    <p:sldId id="343" r:id="rId65"/>
    <p:sldId id="344" r:id="rId66"/>
    <p:sldId id="345" r:id="rId67"/>
    <p:sldId id="261" r:id="rId68"/>
    <p:sldId id="346" r:id="rId69"/>
    <p:sldId id="292" r:id="rId70"/>
    <p:sldId id="273" r:id="rId71"/>
    <p:sldId id="293" r:id="rId72"/>
    <p:sldId id="294" r:id="rId73"/>
    <p:sldId id="274" r:id="rId74"/>
    <p:sldId id="295" r:id="rId75"/>
    <p:sldId id="360" r:id="rId76"/>
    <p:sldId id="361" r:id="rId77"/>
    <p:sldId id="349" r:id="rId78"/>
    <p:sldId id="348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26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69F2-1D88-2848-969B-D043C176EF8B}" type="datetimeFigureOut">
              <a:rPr lang="en-US" smtClean="0"/>
              <a:t>21/10/16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9F65-1C1F-1749-BF9A-E095D2C1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0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93B4-7986-444C-8487-2275A0D05C27}" type="datetimeFigureOut">
              <a:rPr lang="en-US" smtClean="0"/>
              <a:t>21/10/16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049B6-5859-0C4A-AF99-91D86581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E74026-61BB-FA4F-B0EF-EEBEB0049467}" type="slidenum">
              <a:rPr lang="es-ES_tradnl" sz="1200"/>
              <a:pPr eaLnBrk="1" hangingPunct="1"/>
              <a:t>16</a:t>
            </a:fld>
            <a:endParaRPr lang="es-ES_tradnl" sz="1200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4E0376-9BD4-EE4E-A45E-E4CE8CC58907}" type="slidenum">
              <a:rPr lang="es-ES_tradnl" sz="1200"/>
              <a:pPr eaLnBrk="1" hangingPunct="1"/>
              <a:t>18</a:t>
            </a:fld>
            <a:endParaRPr lang="es-ES_tradnl" sz="120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AC016-41A8-B840-B84D-32B5E4DEABA1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E661E3-AAD7-E74B-812F-3076AFB8668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0659-C3D6-CC4F-AA5A-68363C4215C8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7F9-DCEB-C14A-9296-6C0744418906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04A8-9667-554B-90FF-48BB319EC409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EAC-10DF-8D49-BC26-4E551DD4CBF5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ECB7-C2CC-084B-9686-A208623934C8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972B-E778-B641-BBC9-CDFEDD85AC6B}" type="datetime1">
              <a:rPr lang="es-CO" smtClean="0"/>
              <a:t>21/10/16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6704-D0F2-734A-BF2E-27370C103B2B}" type="datetime1">
              <a:rPr lang="es-CO" smtClean="0"/>
              <a:t>21/10/16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388-EFDE-4342-BC6C-5EB7A2BE75EA}" type="datetime1">
              <a:rPr lang="es-CO" smtClean="0"/>
              <a:t>21/10/16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B90E-A247-D64C-ACC5-0D10708E7B3B}" type="datetime1">
              <a:rPr lang="es-CO" smtClean="0"/>
              <a:t>21/10/16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29C9-3FC1-C049-BBBB-8A2805F3A9F1}" type="datetime1">
              <a:rPr lang="es-CO" smtClean="0"/>
              <a:t>21/10/16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C900-E4B5-F946-8D9D-B7608D8904BA}" type="datetime1">
              <a:rPr lang="es-CO" smtClean="0"/>
              <a:t>21/10/16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003A-3528-3647-B594-250716B6430A}" type="datetime1">
              <a:rPr lang="es-CO" smtClean="0"/>
              <a:t>21/10/16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B8D3D-6DCB-5C42-86D6-239FF01B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SEGURIDAD LOGISTICA EN LAS EXPORTACIONES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LEONARDO RONDEROS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27 OCTUBRE 2016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5:00PM A 6:30PM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Captura de pantalla 2016-09-19 a las 4.00.0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02.05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"/>
          <a:stretch/>
        </p:blipFill>
        <p:spPr>
          <a:xfrm>
            <a:off x="457200" y="274638"/>
            <a:ext cx="8229600" cy="64468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01.54 p.m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b="68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01.08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8" b="-4375"/>
          <a:stretch/>
        </p:blipFill>
        <p:spPr>
          <a:xfrm>
            <a:off x="457200" y="0"/>
            <a:ext cx="8229600" cy="61261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01.33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19" b="-6334"/>
          <a:stretch/>
        </p:blipFill>
        <p:spPr>
          <a:xfrm>
            <a:off x="457200" y="-133692"/>
            <a:ext cx="8229600" cy="625985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09.20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5" b="-4279"/>
          <a:stretch/>
        </p:blipFill>
        <p:spPr>
          <a:xfrm>
            <a:off x="457200" y="274638"/>
            <a:ext cx="8229600" cy="670953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PROCESO DE EXPORTAR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7CECC8-507A-F94F-824F-6B064F4A7156}" type="slidenum">
              <a:rPr lang="en-US" sz="1000"/>
              <a:pPr eaLnBrk="1" hangingPunct="1"/>
              <a:t>16</a:t>
            </a:fld>
            <a:endParaRPr lang="en-US" sz="1000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1829376" y="4266640"/>
            <a:ext cx="3275892" cy="167668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graphicFrame>
        <p:nvGraphicFramePr>
          <p:cNvPr id="220163" name="Object 2"/>
          <p:cNvGraphicFramePr>
            <a:graphicFrameLocks noChangeAspect="1"/>
          </p:cNvGraphicFramePr>
          <p:nvPr/>
        </p:nvGraphicFramePr>
        <p:xfrm>
          <a:off x="6858360" y="5181321"/>
          <a:ext cx="1420609" cy="57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n" r:id="rId4" imgW="1000438" imgH="1000438" progId="">
                  <p:embed/>
                </p:oleObj>
              </mc:Choice>
              <mc:Fallback>
                <p:oleObj name="Imagen" r:id="rId4" imgW="1000438" imgH="10004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360" y="5181321"/>
                        <a:ext cx="1420609" cy="578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2895912" y="3048000"/>
            <a:ext cx="485051" cy="976313"/>
          </a:xfrm>
          <a:prstGeom prst="downArrow">
            <a:avLst>
              <a:gd name="adj1" fmla="val 50000"/>
              <a:gd name="adj2" fmla="val 503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2514493" y="4191000"/>
            <a:ext cx="381419" cy="381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4191300" y="4191001"/>
            <a:ext cx="228852" cy="305360"/>
          </a:xfrm>
          <a:prstGeom prst="can">
            <a:avLst>
              <a:gd name="adj" fmla="val 33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4115017" y="4496361"/>
            <a:ext cx="532549" cy="60932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>
            <a:off x="2438208" y="4419320"/>
            <a:ext cx="610272" cy="609319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3733597" y="4343682"/>
            <a:ext cx="457703" cy="684959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70" name="AutoShape 10"/>
          <p:cNvSpPr>
            <a:spLocks noChangeArrowheads="1"/>
          </p:cNvSpPr>
          <p:nvPr/>
        </p:nvSpPr>
        <p:spPr bwMode="auto">
          <a:xfrm>
            <a:off x="2056790" y="4343682"/>
            <a:ext cx="457703" cy="684959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133072" y="4496361"/>
            <a:ext cx="915408" cy="913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3657313" y="4572001"/>
            <a:ext cx="915408" cy="83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1839452" y="1371322"/>
            <a:ext cx="578874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Times" charset="0"/>
              </a:rPr>
              <a:t>EXPORTACION</a:t>
            </a:r>
          </a:p>
          <a:p>
            <a:r>
              <a:rPr lang="en-US" dirty="0">
                <a:latin typeface="Times" charset="0"/>
              </a:rPr>
              <a:t>LA AEROLINEA RECIBE EN ORIGEN LA CARGA </a:t>
            </a:r>
          </a:p>
          <a:p>
            <a:r>
              <a:rPr lang="en-US" dirty="0">
                <a:latin typeface="Times" charset="0"/>
              </a:rPr>
              <a:t>Y LA PALETIZA …</a:t>
            </a: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1142821" y="1371320"/>
            <a:ext cx="184642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Times" charset="0"/>
            </a:endParaRPr>
          </a:p>
        </p:txBody>
      </p:sp>
      <p:sp>
        <p:nvSpPr>
          <p:cNvPr id="220175" name="AutoShape 15"/>
          <p:cNvSpPr>
            <a:spLocks noChangeArrowheads="1"/>
          </p:cNvSpPr>
          <p:nvPr/>
        </p:nvSpPr>
        <p:spPr bwMode="auto">
          <a:xfrm>
            <a:off x="5334119" y="5639360"/>
            <a:ext cx="1295388" cy="303960"/>
          </a:xfrm>
          <a:prstGeom prst="rightArrow">
            <a:avLst>
              <a:gd name="adj1" fmla="val 50000"/>
              <a:gd name="adj2" fmla="val 106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2514493" y="2591360"/>
            <a:ext cx="125301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CLIENTE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3794049" y="3260913"/>
            <a:ext cx="125301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CLIENTE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913969" y="3734360"/>
            <a:ext cx="125301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CLIENTE</a:t>
            </a:r>
          </a:p>
        </p:txBody>
      </p:sp>
      <p:graphicFrame>
        <p:nvGraphicFramePr>
          <p:cNvPr id="220179" name="Object 3"/>
          <p:cNvGraphicFramePr>
            <a:graphicFrameLocks noChangeAspect="1"/>
          </p:cNvGraphicFramePr>
          <p:nvPr/>
        </p:nvGraphicFramePr>
        <p:xfrm>
          <a:off x="1447955" y="5409640"/>
          <a:ext cx="3950934" cy="126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n" r:id="rId6" imgW="3907692" imgH="3907692" progId="">
                  <p:embed/>
                </p:oleObj>
              </mc:Choice>
              <mc:Fallback>
                <p:oleObj name="Imagen" r:id="rId6" imgW="3907692" imgH="39076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955" y="5409640"/>
                        <a:ext cx="3950934" cy="126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80" name="Rectangle 20"/>
          <p:cNvSpPr>
            <a:spLocks noChangeArrowheads="1"/>
          </p:cNvSpPr>
          <p:nvPr/>
        </p:nvSpPr>
        <p:spPr bwMode="auto">
          <a:xfrm>
            <a:off x="0" y="3048001"/>
            <a:ext cx="1971001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/>
          <a:p>
            <a:pPr eaLnBrk="0" hangingPunct="0"/>
            <a:r>
              <a:rPr lang="es-ES_tradnl"/>
              <a:t>AGENTE DE CARGA</a:t>
            </a:r>
          </a:p>
        </p:txBody>
      </p:sp>
    </p:spTree>
    <p:extLst>
      <p:ext uri="{BB962C8B-B14F-4D97-AF65-F5344CB8AC3E}">
        <p14:creationId xmlns:p14="http://schemas.microsoft.com/office/powerpoint/2010/main" val="14541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 descr="Captura de pantalla 2013-09-08 a la(s) 9.3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125" y="-765631"/>
            <a:ext cx="11446125" cy="76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348EF3-DB73-F045-AB12-3398D7942B9A}" type="slidenum">
              <a:rPr lang="en-US" sz="1000"/>
              <a:pPr eaLnBrk="1" hangingPunct="1"/>
              <a:t>18</a:t>
            </a:fld>
            <a:endParaRPr lang="en-US" sz="1000"/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829376" y="2286001"/>
            <a:ext cx="3275892" cy="167668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2285640" y="2591360"/>
            <a:ext cx="381421" cy="381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4496436" y="2819682"/>
            <a:ext cx="227412" cy="303959"/>
          </a:xfrm>
          <a:prstGeom prst="can">
            <a:avLst>
              <a:gd name="adj" fmla="val 334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2438209" y="2972361"/>
            <a:ext cx="533988" cy="60932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2056789" y="2895320"/>
            <a:ext cx="610272" cy="609319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2590777" y="2742640"/>
            <a:ext cx="457703" cy="686361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>
            <a:off x="1829377" y="2742640"/>
            <a:ext cx="456264" cy="686361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2361924" y="3581681"/>
            <a:ext cx="0" cy="684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>
            <a:off x="5181552" y="335336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graphicFrame>
        <p:nvGraphicFramePr>
          <p:cNvPr id="223243" name="Object 2"/>
          <p:cNvGraphicFramePr>
            <a:graphicFrameLocks noChangeAspect="1"/>
          </p:cNvGraphicFramePr>
          <p:nvPr/>
        </p:nvGraphicFramePr>
        <p:xfrm>
          <a:off x="5181552" y="3581681"/>
          <a:ext cx="1066536" cy="100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Imagen" r:id="rId4" imgW="2032000" imgH="2032000" progId="">
                  <p:embed/>
                </p:oleObj>
              </mc:Choice>
              <mc:Fallback>
                <p:oleObj name="Imagen" r:id="rId4" imgW="20320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52" y="3581681"/>
                        <a:ext cx="1066536" cy="1004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4" name="Object 3"/>
          <p:cNvGraphicFramePr>
            <a:graphicFrameLocks noChangeAspect="1"/>
          </p:cNvGraphicFramePr>
          <p:nvPr/>
        </p:nvGraphicFramePr>
        <p:xfrm>
          <a:off x="761402" y="3657321"/>
          <a:ext cx="1067975" cy="100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Imagen" r:id="rId6" imgW="2032000" imgH="2032000" progId="">
                  <p:embed/>
                </p:oleObj>
              </mc:Choice>
              <mc:Fallback>
                <p:oleObj name="Imagen" r:id="rId6" imgW="20320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02" y="3657321"/>
                        <a:ext cx="1067975" cy="1005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98744" y="173979"/>
            <a:ext cx="883886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Times" charset="0"/>
              </a:rPr>
              <a:t>AL LLEGAR A </a:t>
            </a:r>
            <a:r>
              <a:rPr lang="en-US" dirty="0" smtClean="0">
                <a:latin typeface="Times" charset="0"/>
              </a:rPr>
              <a:t>DESTINO</a:t>
            </a:r>
            <a:endParaRPr lang="en-US" dirty="0">
              <a:latin typeface="Times" charset="0"/>
            </a:endParaRP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>
            <a:off x="2438208" y="3123640"/>
            <a:ext cx="381421" cy="381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47" name="AutoShape 15"/>
          <p:cNvSpPr>
            <a:spLocks noChangeArrowheads="1"/>
          </p:cNvSpPr>
          <p:nvPr/>
        </p:nvSpPr>
        <p:spPr bwMode="auto">
          <a:xfrm>
            <a:off x="2743345" y="2895322"/>
            <a:ext cx="228852" cy="305360"/>
          </a:xfrm>
          <a:prstGeom prst="can">
            <a:avLst>
              <a:gd name="adj" fmla="val 33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48" name="AutoShape 16"/>
          <p:cNvSpPr>
            <a:spLocks noChangeArrowheads="1"/>
          </p:cNvSpPr>
          <p:nvPr/>
        </p:nvSpPr>
        <p:spPr bwMode="auto">
          <a:xfrm>
            <a:off x="3809881" y="2819681"/>
            <a:ext cx="533987" cy="609319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49" name="AutoShape 17"/>
          <p:cNvSpPr>
            <a:spLocks noChangeArrowheads="1"/>
          </p:cNvSpPr>
          <p:nvPr/>
        </p:nvSpPr>
        <p:spPr bwMode="auto">
          <a:xfrm>
            <a:off x="3124764" y="2819681"/>
            <a:ext cx="608832" cy="609319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50" name="AutoShape 18"/>
          <p:cNvSpPr>
            <a:spLocks noChangeArrowheads="1"/>
          </p:cNvSpPr>
          <p:nvPr/>
        </p:nvSpPr>
        <p:spPr bwMode="auto">
          <a:xfrm>
            <a:off x="4420153" y="2742640"/>
            <a:ext cx="456264" cy="686361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1980506" y="2667000"/>
            <a:ext cx="457703" cy="686361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graphicFrame>
        <p:nvGraphicFramePr>
          <p:cNvPr id="223252" name="Object 4"/>
          <p:cNvGraphicFramePr>
            <a:graphicFrameLocks noChangeAspect="1"/>
          </p:cNvGraphicFramePr>
          <p:nvPr/>
        </p:nvGraphicFramePr>
        <p:xfrm>
          <a:off x="1905660" y="3885640"/>
          <a:ext cx="1066536" cy="100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Imagen" r:id="rId7" imgW="2032000" imgH="2032000" progId="">
                  <p:embed/>
                </p:oleObj>
              </mc:Choice>
              <mc:Fallback>
                <p:oleObj name="Imagen" r:id="rId7" imgW="20320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660" y="3885640"/>
                        <a:ext cx="1066536" cy="1005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5"/>
          <p:cNvGraphicFramePr>
            <a:graphicFrameLocks noChangeAspect="1"/>
          </p:cNvGraphicFramePr>
          <p:nvPr/>
        </p:nvGraphicFramePr>
        <p:xfrm>
          <a:off x="3275893" y="4724681"/>
          <a:ext cx="1067975" cy="100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Imagen" r:id="rId8" imgW="2032000" imgH="2032000" progId="">
                  <p:embed/>
                </p:oleObj>
              </mc:Choice>
              <mc:Fallback>
                <p:oleObj name="Imagen" r:id="rId8" imgW="20320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93" y="4724681"/>
                        <a:ext cx="1067975" cy="1004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6"/>
          <p:cNvGraphicFramePr>
            <a:graphicFrameLocks noChangeAspect="1"/>
          </p:cNvGraphicFramePr>
          <p:nvPr/>
        </p:nvGraphicFramePr>
        <p:xfrm>
          <a:off x="4723849" y="4419321"/>
          <a:ext cx="1067975" cy="100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Imagen" r:id="rId9" imgW="2032000" imgH="2032000" progId="">
                  <p:embed/>
                </p:oleObj>
              </mc:Choice>
              <mc:Fallback>
                <p:oleObj name="Imagen" r:id="rId9" imgW="20320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849" y="4419321"/>
                        <a:ext cx="1067975" cy="1005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5" name="Line 23"/>
          <p:cNvSpPr>
            <a:spLocks noChangeShapeType="1"/>
          </p:cNvSpPr>
          <p:nvPr/>
        </p:nvSpPr>
        <p:spPr bwMode="auto">
          <a:xfrm flipH="1">
            <a:off x="1524241" y="3504641"/>
            <a:ext cx="381419" cy="305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sp>
        <p:nvSpPr>
          <p:cNvPr id="223256" name="Line 24"/>
          <p:cNvSpPr>
            <a:spLocks noChangeShapeType="1"/>
          </p:cNvSpPr>
          <p:nvPr/>
        </p:nvSpPr>
        <p:spPr bwMode="auto">
          <a:xfrm>
            <a:off x="2743344" y="3581681"/>
            <a:ext cx="0" cy="456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sp>
        <p:nvSpPr>
          <p:cNvPr id="223257" name="Line 25"/>
          <p:cNvSpPr>
            <a:spLocks noChangeShapeType="1"/>
          </p:cNvSpPr>
          <p:nvPr/>
        </p:nvSpPr>
        <p:spPr bwMode="auto">
          <a:xfrm>
            <a:off x="3352176" y="3581681"/>
            <a:ext cx="0" cy="914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4420152" y="350464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5" rIns="91428" bIns="45715" anchor="ctr"/>
          <a:lstStyle/>
          <a:p>
            <a:endParaRPr lang="es-ES"/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1524241" y="2514321"/>
            <a:ext cx="3886164" cy="106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graphicFrame>
        <p:nvGraphicFramePr>
          <p:cNvPr id="223260" name="Object 7"/>
          <p:cNvGraphicFramePr>
            <a:graphicFrameLocks noChangeAspect="1"/>
          </p:cNvGraphicFramePr>
          <p:nvPr/>
        </p:nvGraphicFramePr>
        <p:xfrm>
          <a:off x="2590776" y="1905000"/>
          <a:ext cx="1420609" cy="57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Imagen" r:id="rId10" imgW="1000438" imgH="1000438" progId="">
                  <p:embed/>
                </p:oleObj>
              </mc:Choice>
              <mc:Fallback>
                <p:oleObj name="Imagen" r:id="rId10" imgW="1000438" imgH="10004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776" y="1905000"/>
                        <a:ext cx="1420609" cy="578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61" name="Text Box 29"/>
          <p:cNvSpPr txBox="1">
            <a:spLocks noChangeArrowheads="1"/>
          </p:cNvSpPr>
          <p:nvPr/>
        </p:nvSpPr>
        <p:spPr bwMode="auto">
          <a:xfrm>
            <a:off x="5426036" y="1791895"/>
            <a:ext cx="2970756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dirty="0"/>
              <a:t>DESCARGUE DIRECTO</a:t>
            </a:r>
          </a:p>
        </p:txBody>
      </p:sp>
      <p:graphicFrame>
        <p:nvGraphicFramePr>
          <p:cNvPr id="223262" name="Object 8"/>
          <p:cNvGraphicFramePr>
            <a:graphicFrameLocks noChangeAspect="1"/>
          </p:cNvGraphicFramePr>
          <p:nvPr/>
        </p:nvGraphicFramePr>
        <p:xfrm>
          <a:off x="7390909" y="2972361"/>
          <a:ext cx="1524239" cy="79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Imagen" r:id="rId12" imgW="4438835" imgH="4438835" progId="">
                  <p:embed/>
                </p:oleObj>
              </mc:Choice>
              <mc:Fallback>
                <p:oleObj name="Imagen" r:id="rId12" imgW="4438835" imgH="4438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909" y="2972361"/>
                        <a:ext cx="1524239" cy="79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3" name="Object 9"/>
          <p:cNvGraphicFramePr>
            <a:graphicFrameLocks noChangeAspect="1"/>
          </p:cNvGraphicFramePr>
          <p:nvPr/>
        </p:nvGraphicFramePr>
        <p:xfrm>
          <a:off x="6019236" y="2438681"/>
          <a:ext cx="1226301" cy="61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Imagen" r:id="rId14" imgW="921774" imgH="921774" progId="">
                  <p:embed/>
                </p:oleObj>
              </mc:Choice>
              <mc:Fallback>
                <p:oleObj name="Imagen" r:id="rId14" imgW="921774" imgH="9217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236" y="2438681"/>
                        <a:ext cx="1226301" cy="617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4" name="Object 10"/>
          <p:cNvGraphicFramePr>
            <a:graphicFrameLocks noChangeAspect="1"/>
          </p:cNvGraphicFramePr>
          <p:nvPr/>
        </p:nvGraphicFramePr>
        <p:xfrm>
          <a:off x="685116" y="5715000"/>
          <a:ext cx="1600524" cy="64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Imagen" r:id="rId16" imgW="4969565" imgH="4969565" progId="">
                  <p:embed/>
                </p:oleObj>
              </mc:Choice>
              <mc:Fallback>
                <p:oleObj name="Imagen" r:id="rId16" imgW="4969565" imgH="49695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16" y="5715000"/>
                        <a:ext cx="1600524" cy="64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65" name="AutoShape 36"/>
          <p:cNvSpPr>
            <a:spLocks noChangeArrowheads="1"/>
          </p:cNvSpPr>
          <p:nvPr/>
        </p:nvSpPr>
        <p:spPr bwMode="auto">
          <a:xfrm>
            <a:off x="5562972" y="2972361"/>
            <a:ext cx="1889827" cy="484655"/>
          </a:xfrm>
          <a:prstGeom prst="rightArrow">
            <a:avLst>
              <a:gd name="adj1" fmla="val 50000"/>
              <a:gd name="adj2" fmla="val 974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/>
          <a:p>
            <a:pPr eaLnBrk="0" hangingPunct="0"/>
            <a:endParaRPr lang="en-US"/>
          </a:p>
        </p:txBody>
      </p:sp>
      <p:sp>
        <p:nvSpPr>
          <p:cNvPr id="223266" name="Text Box 37"/>
          <p:cNvSpPr txBox="1">
            <a:spLocks noChangeArrowheads="1"/>
          </p:cNvSpPr>
          <p:nvPr/>
        </p:nvSpPr>
        <p:spPr bwMode="auto">
          <a:xfrm>
            <a:off x="152568" y="6308912"/>
            <a:ext cx="2816447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9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/>
              <a:t>DEPOSITOS IN BOND</a:t>
            </a:r>
          </a:p>
        </p:txBody>
      </p:sp>
      <p:graphicFrame>
        <p:nvGraphicFramePr>
          <p:cNvPr id="223267" name="Object 11"/>
          <p:cNvGraphicFramePr>
            <a:graphicFrameLocks noChangeAspect="1"/>
          </p:cNvGraphicFramePr>
          <p:nvPr/>
        </p:nvGraphicFramePr>
        <p:xfrm>
          <a:off x="6476940" y="3810000"/>
          <a:ext cx="1524241" cy="79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Imagen" r:id="rId18" imgW="4438835" imgH="4438835" progId="">
                  <p:embed/>
                </p:oleObj>
              </mc:Choice>
              <mc:Fallback>
                <p:oleObj name="Imagen" r:id="rId18" imgW="4438835" imgH="4438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40" y="3810000"/>
                        <a:ext cx="1524241" cy="79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8" name="Object 12"/>
          <p:cNvGraphicFramePr>
            <a:graphicFrameLocks noChangeAspect="1"/>
          </p:cNvGraphicFramePr>
          <p:nvPr/>
        </p:nvGraphicFramePr>
        <p:xfrm>
          <a:off x="7619760" y="2210361"/>
          <a:ext cx="1524241" cy="79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Imagen" r:id="rId19" imgW="4438835" imgH="4438835" progId="">
                  <p:embed/>
                </p:oleObj>
              </mc:Choice>
              <mc:Fallback>
                <p:oleObj name="Imagen" r:id="rId19" imgW="4438835" imgH="4438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760" y="2210361"/>
                        <a:ext cx="1524241" cy="79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69" name="Object 13"/>
          <p:cNvGraphicFramePr>
            <a:graphicFrameLocks noChangeAspect="1"/>
          </p:cNvGraphicFramePr>
          <p:nvPr/>
        </p:nvGraphicFramePr>
        <p:xfrm>
          <a:off x="3352177" y="5715001"/>
          <a:ext cx="1524239" cy="79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Imagen" r:id="rId20" imgW="4438835" imgH="4438835" progId="">
                  <p:embed/>
                </p:oleObj>
              </mc:Choice>
              <mc:Fallback>
                <p:oleObj name="Imagen" r:id="rId20" imgW="4438835" imgH="4438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177" y="5715001"/>
                        <a:ext cx="1524239" cy="79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70" name="Object 14"/>
          <p:cNvGraphicFramePr>
            <a:graphicFrameLocks noChangeAspect="1"/>
          </p:cNvGraphicFramePr>
          <p:nvPr/>
        </p:nvGraphicFramePr>
        <p:xfrm>
          <a:off x="5257836" y="5028640"/>
          <a:ext cx="1524239" cy="79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Imagen" r:id="rId21" imgW="4438835" imgH="4438835" progId="">
                  <p:embed/>
                </p:oleObj>
              </mc:Choice>
              <mc:Fallback>
                <p:oleObj name="Imagen" r:id="rId21" imgW="4438835" imgH="4438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36" y="5028640"/>
                        <a:ext cx="1524239" cy="79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6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ES LOGISTICA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TRANSPORTE Y ALMACENAMIENTO</a:t>
            </a:r>
          </a:p>
          <a:p>
            <a:r>
              <a:rPr lang="en-US" dirty="0" smtClean="0"/>
              <a:t>PARA LLEVAR “COSAS” DE UN LUGAR A OTRO</a:t>
            </a:r>
          </a:p>
          <a:p>
            <a:r>
              <a:rPr lang="en-US" dirty="0" smtClean="0"/>
              <a:t>CON COSTO “RAZONABLE” (EL MINIMO?)</a:t>
            </a:r>
          </a:p>
          <a:p>
            <a:r>
              <a:rPr lang="en-US" dirty="0" smtClean="0"/>
              <a:t>EN TIEMPO “RAZONABLE” (EL MINIMO?)</a:t>
            </a:r>
          </a:p>
          <a:p>
            <a:r>
              <a:rPr lang="en-US" dirty="0" smtClean="0"/>
              <a:t>MILES DE DEFINICIONES</a:t>
            </a:r>
          </a:p>
          <a:p>
            <a:r>
              <a:rPr lang="en-US" dirty="0" smtClean="0"/>
              <a:t>AL RESOLVER LOS PROBLEMAS DE INFRAESTRUCTURA DE TRANSPORTE (4G) VOLVIMOS LA CABEZA A OTROS TEMAS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conferencista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Leonardo Ronderos</a:t>
            </a:r>
          </a:p>
          <a:p>
            <a:r>
              <a:rPr lang="en-US" dirty="0" err="1" smtClean="0"/>
              <a:t>Ingeniero</a:t>
            </a:r>
            <a:r>
              <a:rPr lang="en-US" dirty="0" smtClean="0"/>
              <a:t> Civil</a:t>
            </a:r>
          </a:p>
          <a:p>
            <a:r>
              <a:rPr lang="en-US" dirty="0" smtClean="0"/>
              <a:t>MS </a:t>
            </a:r>
            <a:r>
              <a:rPr lang="en-US" dirty="0" err="1" smtClean="0"/>
              <a:t>Ingenieria</a:t>
            </a:r>
            <a:r>
              <a:rPr lang="en-US" dirty="0" smtClean="0"/>
              <a:t> Industrial</a:t>
            </a:r>
          </a:p>
          <a:p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hasta 2011 de FITAC</a:t>
            </a:r>
          </a:p>
          <a:p>
            <a:r>
              <a:rPr lang="en-US" dirty="0" err="1" smtClean="0"/>
              <a:t>Investigador</a:t>
            </a:r>
            <a:r>
              <a:rPr lang="en-US" dirty="0" smtClean="0"/>
              <a:t> en </a:t>
            </a:r>
            <a:r>
              <a:rPr lang="en-US" dirty="0" err="1" smtClean="0"/>
              <a:t>Logistica</a:t>
            </a:r>
            <a:r>
              <a:rPr lang="en-US" dirty="0" smtClean="0"/>
              <a:t> </a:t>
            </a:r>
            <a:r>
              <a:rPr lang="en-US" dirty="0" err="1" smtClean="0"/>
              <a:t>U.Nacional</a:t>
            </a:r>
            <a:endParaRPr lang="en-US" dirty="0" smtClean="0"/>
          </a:p>
          <a:p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Universitario</a:t>
            </a:r>
            <a:endParaRPr lang="en-US" dirty="0" smtClean="0"/>
          </a:p>
          <a:p>
            <a:r>
              <a:rPr lang="en-US" dirty="0" err="1" smtClean="0"/>
              <a:t>Secretario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ALACAT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978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Council of Supply Chain Management Professionals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117" y="1980640"/>
            <a:ext cx="8458883" cy="411536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Proceso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de </a:t>
            </a:r>
            <a:r>
              <a:rPr lang="en-US" dirty="0" err="1">
                <a:latin typeface="Calibri" charset="0"/>
                <a:ea typeface="ＭＳ Ｐゴシック" charset="0"/>
              </a:rPr>
              <a:t>planear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implementar</a:t>
            </a:r>
            <a:r>
              <a:rPr lang="en-US" dirty="0">
                <a:latin typeface="Calibri" charset="0"/>
                <a:ea typeface="ＭＳ Ｐゴシック" charset="0"/>
              </a:rPr>
              <a:t> y </a:t>
            </a:r>
            <a:r>
              <a:rPr lang="en-US" dirty="0" err="1">
                <a:latin typeface="Calibri" charset="0"/>
                <a:ea typeface="ＭＳ Ｐゴシック" charset="0"/>
              </a:rPr>
              <a:t>controlar</a:t>
            </a:r>
            <a:r>
              <a:rPr lang="en-US" dirty="0">
                <a:latin typeface="Calibri" charset="0"/>
                <a:ea typeface="ＭＳ Ｐゴシック" charset="0"/>
              </a:rPr>
              <a:t> los </a:t>
            </a:r>
            <a:r>
              <a:rPr lang="en-US" dirty="0" err="1">
                <a:latin typeface="Calibri" charset="0"/>
                <a:ea typeface="ＭＳ Ｐゴシック" charset="0"/>
              </a:rPr>
              <a:t>procesos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para</a:t>
            </a:r>
            <a:r>
              <a:rPr lang="en-US" dirty="0">
                <a:latin typeface="Calibri" charset="0"/>
                <a:ea typeface="ＭＳ Ｐゴシック" charset="0"/>
              </a:rPr>
              <a:t> la </a:t>
            </a:r>
            <a:r>
              <a:rPr lang="en-US" dirty="0" err="1">
                <a:latin typeface="Calibri" charset="0"/>
                <a:ea typeface="ＭＳ Ｐゴシック" charset="0"/>
              </a:rPr>
              <a:t>eficiente</a:t>
            </a:r>
            <a:r>
              <a:rPr lang="en-US" dirty="0">
                <a:latin typeface="Calibri" charset="0"/>
                <a:ea typeface="ＭＳ Ｐゴシック" charset="0"/>
              </a:rPr>
              <a:t> y </a:t>
            </a:r>
            <a:r>
              <a:rPr lang="en-US" dirty="0" err="1">
                <a:latin typeface="Calibri" charset="0"/>
                <a:ea typeface="ＭＳ Ｐゴシック" charset="0"/>
              </a:rPr>
              <a:t>efectiva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transporte</a:t>
            </a:r>
            <a:r>
              <a:rPr lang="en-US" dirty="0">
                <a:latin typeface="Calibri" charset="0"/>
                <a:ea typeface="ＭＳ Ｐゴシック" charset="0"/>
              </a:rPr>
              <a:t> y </a:t>
            </a:r>
            <a:r>
              <a:rPr lang="en-US" dirty="0" err="1">
                <a:latin typeface="Calibri" charset="0"/>
                <a:ea typeface="ＭＳ Ｐゴシック" charset="0"/>
              </a:rPr>
              <a:t>almacenamiento</a:t>
            </a:r>
            <a:r>
              <a:rPr lang="en-US" dirty="0">
                <a:latin typeface="Calibri" charset="0"/>
                <a:ea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</a:rPr>
              <a:t>mercancias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</a:rPr>
              <a:t>incluyendo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servicios</a:t>
            </a:r>
            <a:r>
              <a:rPr lang="en-US" dirty="0">
                <a:latin typeface="Calibri" charset="0"/>
                <a:ea typeface="ＭＳ Ｐゴシック" charset="0"/>
              </a:rPr>
              <a:t> y la </a:t>
            </a:r>
            <a:r>
              <a:rPr lang="en-US" dirty="0" err="1">
                <a:latin typeface="Calibri" charset="0"/>
                <a:ea typeface="ＭＳ Ｐゴシック" charset="0"/>
              </a:rPr>
              <a:t>informacion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relacionada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desde</a:t>
            </a:r>
            <a:r>
              <a:rPr lang="en-US" dirty="0">
                <a:latin typeface="Calibri" charset="0"/>
                <a:ea typeface="ＭＳ Ｐゴシック" charset="0"/>
              </a:rPr>
              <a:t> el </a:t>
            </a:r>
            <a:r>
              <a:rPr lang="en-US" dirty="0" err="1">
                <a:latin typeface="Calibri" charset="0"/>
                <a:ea typeface="ＭＳ Ｐゴシック" charset="0"/>
              </a:rPr>
              <a:t>punto</a:t>
            </a:r>
            <a:r>
              <a:rPr lang="en-US" dirty="0">
                <a:latin typeface="Calibri" charset="0"/>
                <a:ea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</a:rPr>
              <a:t>origen</a:t>
            </a:r>
            <a:r>
              <a:rPr lang="en-US" dirty="0">
                <a:latin typeface="Calibri" charset="0"/>
                <a:ea typeface="ＭＳ Ｐゴシック" charset="0"/>
              </a:rPr>
              <a:t> al </a:t>
            </a:r>
            <a:r>
              <a:rPr lang="en-US" dirty="0" err="1">
                <a:latin typeface="Calibri" charset="0"/>
                <a:ea typeface="ＭＳ Ｐゴシック" charset="0"/>
              </a:rPr>
              <a:t>punto</a:t>
            </a:r>
            <a:r>
              <a:rPr lang="en-US" dirty="0">
                <a:latin typeface="Calibri" charset="0"/>
                <a:ea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</a:rPr>
              <a:t>consumo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para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atender</a:t>
            </a:r>
            <a:r>
              <a:rPr lang="en-US" dirty="0">
                <a:latin typeface="Calibri" charset="0"/>
                <a:ea typeface="ＭＳ Ｐゴシック" charset="0"/>
              </a:rPr>
              <a:t> los </a:t>
            </a:r>
            <a:r>
              <a:rPr lang="en-US" dirty="0" err="1">
                <a:latin typeface="Calibri" charset="0"/>
                <a:ea typeface="ＭＳ Ｐゴシック" charset="0"/>
              </a:rPr>
              <a:t>requisitos</a:t>
            </a:r>
            <a:r>
              <a:rPr lang="en-US" dirty="0">
                <a:latin typeface="Calibri" charset="0"/>
                <a:ea typeface="ＭＳ Ｐゴシック" charset="0"/>
              </a:rPr>
              <a:t> del </a:t>
            </a:r>
            <a:r>
              <a:rPr lang="en-US" dirty="0" err="1">
                <a:latin typeface="Calibri" charset="0"/>
                <a:ea typeface="ＭＳ Ｐゴシック" charset="0"/>
              </a:rPr>
              <a:t>cliente</a:t>
            </a:r>
            <a:r>
              <a:rPr lang="en-US" dirty="0">
                <a:latin typeface="Calibri" charset="0"/>
                <a:ea typeface="ＭＳ Ｐゴシック" charset="0"/>
              </a:rPr>
              <a:t>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483C99-063B-524B-8B7F-4DBA47F306D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25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05202" y="1812553"/>
            <a:ext cx="4460452" cy="513089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Transporte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Almacenamiento y manejo de inventarios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Gerencia de la cadena de abastecimientos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>
          <a:xfrm>
            <a:off x="5118222" y="1812553"/>
            <a:ext cx="4461892" cy="513089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60%</a:t>
            </a:r>
          </a:p>
          <a:p>
            <a:pPr>
              <a:buFontTx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35%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 5%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C0007B-9968-EF44-88A2-9FDCAAB798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56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QUE HA PASADO EN LA LOGISTICA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7D436D-A4C4-2B48-9594-B49D7BA48D8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07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Apertura comercial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Nuevos ejes del mundo (ASIA-PACIFICO)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 contenedor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Deregulacion en muchos paises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 precio del combustible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Terrorismo internacional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 tema ambiental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9EF0F0-B256-074B-9AD8-C0D85DA4D5D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LPI: LOGISTICS PERFORMANCE INDEX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5346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BANCO MUNDIAL</a:t>
            </a:r>
          </a:p>
          <a:p>
            <a:r>
              <a:rPr lang="en-US">
                <a:latin typeface="Calibri" charset="0"/>
              </a:rPr>
              <a:t>2007, 2010, 2012, 2014</a:t>
            </a:r>
          </a:p>
          <a:p>
            <a:r>
              <a:rPr lang="en-US">
                <a:latin typeface="Calibri" charset="0"/>
              </a:rPr>
              <a:t>ENCUESTAS A MILES DE OPERADORES LOGISTICOS DEL MUNDO ENTERO</a:t>
            </a:r>
          </a:p>
          <a:p>
            <a:r>
              <a:rPr lang="en-US">
                <a:latin typeface="Calibri" charset="0"/>
              </a:rPr>
              <a:t>ESCASA PARTICIPACION DE AMERICA LATINA</a:t>
            </a:r>
          </a:p>
          <a:p>
            <a:r>
              <a:rPr lang="en-US">
                <a:latin typeface="Calibri" charset="0"/>
              </a:rPr>
              <a:t>RESULTADOS REFERENTES PARA EL MUNDO DE LA LOGISTICA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1853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37928580" indent="-37472464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1371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fld id="{20AC6A65-99BE-F04E-93F0-D1DF910E5936}" type="slidenum">
              <a:rPr lang="es-ES">
                <a:solidFill>
                  <a:srgbClr val="898989"/>
                </a:solidFill>
                <a:latin typeface="Calibri" charset="0"/>
              </a:rPr>
              <a:pPr/>
              <a:t>24</a:t>
            </a:fld>
            <a:endParaRPr lang="es-E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>
              <a:defRPr/>
            </a:pPr>
            <a:r>
              <a:rPr lang="en-US">
                <a:latin typeface="Calibri" charset="0"/>
              </a:rPr>
              <a:t>LPI: QUE MIDE</a:t>
            </a:r>
          </a:p>
        </p:txBody>
      </p:sp>
      <p:sp>
        <p:nvSpPr>
          <p:cNvPr id="186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ADUANA</a:t>
            </a:r>
          </a:p>
          <a:p>
            <a:r>
              <a:rPr lang="en-US">
                <a:latin typeface="Calibri" charset="0"/>
              </a:rPr>
              <a:t>INFRAESTRUCTURA</a:t>
            </a:r>
          </a:p>
          <a:p>
            <a:r>
              <a:rPr lang="en-US">
                <a:latin typeface="Calibri" charset="0"/>
              </a:rPr>
              <a:t>CARGAMENTOS INTERNACIONALES</a:t>
            </a:r>
          </a:p>
          <a:p>
            <a:r>
              <a:rPr lang="en-US">
                <a:latin typeface="Calibri" charset="0"/>
              </a:rPr>
              <a:t>COMPETENCIA LOGISTICA</a:t>
            </a:r>
          </a:p>
          <a:p>
            <a:r>
              <a:rPr lang="en-US">
                <a:latin typeface="Calibri" charset="0"/>
              </a:rPr>
              <a:t>TRACKING Y TRACING</a:t>
            </a:r>
          </a:p>
          <a:p>
            <a:r>
              <a:rPr lang="en-US">
                <a:latin typeface="Calibri" charset="0"/>
              </a:rPr>
              <a:t>ENTREGAS A TIEMPO</a:t>
            </a: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37928580" indent="-37472464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9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1371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182869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fld id="{A3FE7CE8-0736-0044-AA2B-86D6F4745C2F}" type="slidenum">
              <a:rPr lang="es-ES">
                <a:solidFill>
                  <a:srgbClr val="898989"/>
                </a:solidFill>
                <a:latin typeface="Calibri" charset="0"/>
              </a:rPr>
              <a:pPr/>
              <a:t>25</a:t>
            </a:fld>
            <a:endParaRPr lang="es-E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9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8458883" cy="1143000"/>
          </a:xfrm>
        </p:spPr>
        <p:txBody>
          <a:bodyPr/>
          <a:lstStyle/>
          <a:p>
            <a:pPr eaLnBrk="1" hangingPunct="1"/>
            <a:r>
              <a:rPr lang="es-ES_tradnl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¿</a:t>
            </a:r>
            <a:r>
              <a:rPr lang="es-ES_tradnl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TRANSPORTE=LOGISTICA?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116" y="1599641"/>
            <a:ext cx="7773768" cy="4496360"/>
          </a:xfrm>
        </p:spPr>
        <p:txBody>
          <a:bodyPr/>
          <a:lstStyle/>
          <a:p>
            <a:pPr lvl="1" eaLnBrk="1" hangingPunct="1"/>
            <a:r>
              <a:rPr lang="es-ES_tradnl">
                <a:latin typeface="Calibri" charset="0"/>
                <a:ea typeface="ＭＳ Ｐゴシック" charset="0"/>
              </a:rPr>
              <a:t>Localización de los centros de producción</a:t>
            </a:r>
          </a:p>
          <a:p>
            <a:pPr lvl="1" eaLnBrk="1" hangingPunct="1"/>
            <a:r>
              <a:rPr lang="es-ES_tradnl">
                <a:latin typeface="Calibri" charset="0"/>
                <a:ea typeface="ＭＳ Ｐゴシック" charset="0"/>
              </a:rPr>
              <a:t>Insuficientes inversiones. 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Infraestructura vial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Puertos congestionados(?) y monopólicos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Aeropuertos y las concesiones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Cruces de frontera terrestre restringidos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Ferrocarril y río?</a:t>
            </a:r>
          </a:p>
          <a:p>
            <a:pPr lvl="2" eaLnBrk="1" hangingPunct="1"/>
            <a:r>
              <a:rPr lang="es-ES_tradnl">
                <a:latin typeface="Calibri" charset="0"/>
                <a:ea typeface="ＭＳ Ｐゴシック" charset="0"/>
              </a:rPr>
              <a:t>Corredores logisticos no protegidos</a:t>
            </a:r>
          </a:p>
        </p:txBody>
      </p:sp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45BE00-76E3-924B-A05B-A6D2EE422F9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0272" y="990321"/>
            <a:ext cx="799974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/>
          <a:p>
            <a:r>
              <a:rPr lang="es-ES_tradnl" sz="3600"/>
              <a:t>Problemas de la logística colombiana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06006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320"/>
            <a:ext cx="8104811" cy="8236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4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Problemas de la logística colombiana</a:t>
            </a:r>
            <a:r>
              <a:rPr lang="es-ES_tradnl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s-ES_tradnl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s-ES_tradnl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116" y="1599641"/>
            <a:ext cx="7773768" cy="4496360"/>
          </a:xfrm>
        </p:spPr>
        <p:txBody>
          <a:bodyPr>
            <a:normAutofit lnSpcReduction="10000"/>
          </a:bodyPr>
          <a:lstStyle/>
          <a:p>
            <a:pPr marL="281299" indent="-281643">
              <a:lnSpc>
                <a:spcPct val="80000"/>
              </a:lnSpc>
            </a:pPr>
            <a:r>
              <a:rPr lang="es-ES_tradnl" dirty="0">
                <a:latin typeface="Calibri" charset="0"/>
                <a:ea typeface="ＭＳ Ｐゴシック" charset="0"/>
              </a:rPr>
              <a:t>Desarticulación y falta de complementariedad de los diferentes modos de transporte. (ZAL?)</a:t>
            </a:r>
          </a:p>
          <a:p>
            <a:pPr marL="281299" indent="-281643">
              <a:lnSpc>
                <a:spcPct val="80000"/>
              </a:lnSpc>
            </a:pPr>
            <a:r>
              <a:rPr lang="es-ES_tradnl" dirty="0">
                <a:latin typeface="Calibri" charset="0"/>
                <a:ea typeface="ＭＳ Ｐゴシック" charset="0"/>
              </a:rPr>
              <a:t>Inseguridad en las carreteras del país</a:t>
            </a:r>
          </a:p>
          <a:p>
            <a:pPr marL="281299" indent="-281643">
              <a:lnSpc>
                <a:spcPct val="80000"/>
              </a:lnSpc>
            </a:pPr>
            <a:r>
              <a:rPr lang="es-ES_tradnl" dirty="0">
                <a:latin typeface="Calibri" charset="0"/>
                <a:ea typeface="ＭＳ Ｐゴシック" charset="0"/>
              </a:rPr>
              <a:t>Elevada participación de los fletes en el costo de exportación de los productos</a:t>
            </a:r>
          </a:p>
          <a:p>
            <a:pPr marL="281299" indent="-281643">
              <a:lnSpc>
                <a:spcPct val="80000"/>
              </a:lnSpc>
            </a:pPr>
            <a:r>
              <a:rPr lang="es-ES_tradnl" dirty="0">
                <a:latin typeface="Calibri" charset="0"/>
                <a:ea typeface="ＭＳ Ｐゴシック" charset="0"/>
              </a:rPr>
              <a:t>Deficiencias de las empresas de transporte por carretera</a:t>
            </a:r>
          </a:p>
          <a:p>
            <a:pPr marL="281299" indent="-281643">
              <a:lnSpc>
                <a:spcPct val="80000"/>
              </a:lnSpc>
            </a:pPr>
            <a:r>
              <a:rPr lang="es-ES_tradnl" dirty="0">
                <a:latin typeface="Calibri" charset="0"/>
                <a:ea typeface="ＭＳ Ｐゴシック" charset="0"/>
              </a:rPr>
              <a:t>Las inspecciones a la carga son múltiples, no siempre coordinadas, y con procedimientos que pueden modificar el comercio</a:t>
            </a:r>
          </a:p>
        </p:txBody>
      </p:sp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A09B0-7B2E-3744-B54A-B275F89284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89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Problemas de la logística </a:t>
            </a:r>
            <a:r>
              <a:rPr lang="es-ES_tradnl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colombiana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Problemas de conexion entre los principales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centros de producción y los centros de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consumo o los puntos de acopio para exportacion/importacion</a:t>
            </a:r>
          </a:p>
          <a:p>
            <a:pPr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 transito internacional “satanizado” en algunos paises</a:t>
            </a:r>
          </a:p>
          <a:p>
            <a:pPr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 transito internacional sometido a problemas regularios de cruces de frontera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5702" indent="-256039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4156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3819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43482" indent="-204831" eaLnBrk="0" hangingPunct="0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53144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2806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72469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2131" indent="-204831" defTabSz="4566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8CB25F-475C-5642-AE5E-6A7995E0BD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8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Problemas de la logística </a:t>
            </a:r>
            <a:r>
              <a:rPr lang="es-ES_tradnl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colombiana</a:t>
            </a:r>
            <a:endParaRPr lang="es-E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-106" charset="-128"/>
              </a:rPr>
              <a:t>Concepcion </a:t>
            </a:r>
            <a:r>
              <a:rPr lang="en-US" dirty="0" err="1" smtClean="0">
                <a:ea typeface="ＭＳ Ｐゴシック" pitchFamily="-106" charset="-128"/>
              </a:rPr>
              <a:t>aduanera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compleja</a:t>
            </a:r>
            <a:endParaRPr lang="en-US" dirty="0" smtClean="0">
              <a:ea typeface="ＭＳ Ｐゴシック" pitchFamily="-106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err="1" smtClean="0">
                <a:ea typeface="ＭＳ Ｐゴシック" pitchFamily="-106" charset="-128"/>
              </a:rPr>
              <a:t>Limitaciones</a:t>
            </a:r>
            <a:r>
              <a:rPr lang="en-US" dirty="0" smtClean="0">
                <a:ea typeface="ＭＳ Ｐゴシック" pitchFamily="-106" charset="-128"/>
              </a:rPr>
              <a:t> de cruces de </a:t>
            </a:r>
            <a:r>
              <a:rPr lang="en-US" dirty="0" err="1" smtClean="0">
                <a:ea typeface="ＭＳ Ｐゴシック" pitchFamily="-106" charset="-128"/>
              </a:rPr>
              <a:t>forntera</a:t>
            </a:r>
            <a:endParaRPr lang="en-US" dirty="0" smtClean="0">
              <a:ea typeface="ＭＳ Ｐゴシック" pitchFamily="-106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-106" charset="-128"/>
              </a:rPr>
              <a:t>No </a:t>
            </a:r>
            <a:r>
              <a:rPr lang="en-US" dirty="0" err="1" smtClean="0">
                <a:ea typeface="ＭＳ Ｐゴシック" pitchFamily="-106" charset="-128"/>
              </a:rPr>
              <a:t>existe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claridad</a:t>
            </a:r>
            <a:r>
              <a:rPr lang="en-US" dirty="0" smtClean="0">
                <a:ea typeface="ＭＳ Ｐゴシック" pitchFamily="-106" charset="-128"/>
              </a:rPr>
              <a:t> de la  </a:t>
            </a:r>
            <a:r>
              <a:rPr lang="en-US" dirty="0" err="1" smtClean="0">
                <a:ea typeface="ＭＳ Ｐゴシック" pitchFamily="-106" charset="-128"/>
              </a:rPr>
              <a:t>regulacion</a:t>
            </a:r>
            <a:r>
              <a:rPr lang="en-US" dirty="0" smtClean="0">
                <a:ea typeface="ＭＳ Ｐゴシック" pitchFamily="-106" charset="-128"/>
              </a:rPr>
              <a:t> de los </a:t>
            </a:r>
            <a:r>
              <a:rPr lang="en-US" dirty="0" err="1" smtClean="0">
                <a:ea typeface="ＭＳ Ｐゴシック" pitchFamily="-106" charset="-128"/>
              </a:rPr>
              <a:t>operadores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logisticos</a:t>
            </a:r>
            <a:endParaRPr lang="en-US" dirty="0" smtClean="0">
              <a:ea typeface="ＭＳ Ｐゴシック" pitchFamily="-106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err="1" smtClean="0">
                <a:ea typeface="ＭＳ Ｐゴシック" pitchFamily="-106" charset="-128"/>
              </a:rPr>
              <a:t>Regulaciones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diferentes</a:t>
            </a:r>
            <a:r>
              <a:rPr lang="en-US" dirty="0" smtClean="0">
                <a:ea typeface="ＭＳ Ｐゴシック" pitchFamily="-106" charset="-128"/>
              </a:rPr>
              <a:t> entre los </a:t>
            </a:r>
            <a:r>
              <a:rPr lang="en-US" dirty="0" err="1" smtClean="0">
                <a:ea typeface="ＭＳ Ｐゴシック" pitchFamily="-106" charset="-128"/>
              </a:rPr>
              <a:t>paises</a:t>
            </a:r>
            <a:endParaRPr lang="en-US" dirty="0" smtClean="0">
              <a:ea typeface="ＭＳ Ｐゴシック" pitchFamily="-106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err="1" smtClean="0">
                <a:ea typeface="ＭＳ Ｐゴシック" pitchFamily="-106" charset="-128"/>
              </a:rPr>
              <a:t>Seguridad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deficiente</a:t>
            </a:r>
            <a:r>
              <a:rPr lang="en-US" dirty="0" smtClean="0">
                <a:ea typeface="ＭＳ Ｐゴシック" pitchFamily="-106" charset="-128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ea typeface="ＭＳ Ｐゴシック" pitchFamily="-106" charset="-128"/>
              </a:rPr>
              <a:t>Congestion y </a:t>
            </a:r>
            <a:r>
              <a:rPr lang="en-US" dirty="0" err="1" smtClean="0">
                <a:ea typeface="ＭＳ Ｐゴシック" pitchFamily="-106" charset="-128"/>
              </a:rPr>
              <a:t>problemas</a:t>
            </a:r>
            <a:r>
              <a:rPr lang="en-US" dirty="0" smtClean="0">
                <a:ea typeface="ＭＳ Ｐゴシック" pitchFamily="-106" charset="-128"/>
              </a:rPr>
              <a:t> de </a:t>
            </a:r>
            <a:r>
              <a:rPr lang="en-US" dirty="0" err="1" smtClean="0">
                <a:ea typeface="ＭＳ Ｐゴシック" pitchFamily="-106" charset="-128"/>
              </a:rPr>
              <a:t>cruce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por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centros</a:t>
            </a:r>
            <a:r>
              <a:rPr lang="en-US" dirty="0" smtClean="0">
                <a:ea typeface="ＭＳ Ｐゴシック" pitchFamily="-106" charset="-128"/>
              </a:rPr>
              <a:t> </a:t>
            </a:r>
            <a:r>
              <a:rPr lang="en-US" dirty="0" err="1" smtClean="0">
                <a:ea typeface="ＭＳ Ｐゴシック" pitchFamily="-106" charset="-128"/>
              </a:rPr>
              <a:t>urbanos</a:t>
            </a:r>
            <a:endParaRPr lang="en-US" dirty="0" smtClean="0">
              <a:ea typeface="ＭＳ Ｐゴシック" pitchFamily="-106" charset="-128"/>
            </a:endParaRPr>
          </a:p>
          <a:p>
            <a:pPr marL="0" indent="0">
              <a:buNone/>
              <a:defRPr/>
            </a:pP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conceptos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EXPORTACIONES</a:t>
            </a:r>
          </a:p>
          <a:p>
            <a:pPr lvl="1"/>
            <a:r>
              <a:rPr lang="en-US" sz="7600" dirty="0" smtClean="0">
                <a:solidFill>
                  <a:srgbClr val="FFFF00"/>
                </a:solidFill>
              </a:rPr>
              <a:t>SEGURIDAD</a:t>
            </a:r>
          </a:p>
          <a:p>
            <a:pPr lvl="2"/>
            <a:r>
              <a:rPr lang="en-US" sz="7200" dirty="0" smtClean="0">
                <a:solidFill>
                  <a:schemeClr val="accent6"/>
                </a:solidFill>
              </a:rPr>
              <a:t>LOGISTICA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228853" y="245129"/>
            <a:ext cx="8017012" cy="1339103"/>
          </a:xfrm>
        </p:spPr>
        <p:txBody>
          <a:bodyPr/>
          <a:lstStyle/>
          <a:p>
            <a:pPr eaLnBrk="1" hangingPunct="1"/>
            <a:r>
              <a:rPr lang="es-ES_tradnl" sz="3600">
                <a:latin typeface="Calisto MT" charset="0"/>
                <a:ea typeface="ＭＳ Ｐゴシック" charset="0"/>
                <a:cs typeface="ＭＳ Ｐゴシック" charset="0"/>
              </a:rPr>
              <a:t>LOGISTICA</a:t>
            </a:r>
            <a:endParaRPr lang="es-ES_tradnl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latin typeface="Calisto MT" charset="0"/>
                <a:ea typeface="ＭＳ Ｐゴシック" charset="0"/>
                <a:cs typeface="ＭＳ Ｐゴシック" charset="0"/>
              </a:rPr>
              <a:t>COMO PORCENTAJE DEL INGRESO DE VENTAS = 11% (RANGO 9% -13%)*</a:t>
            </a:r>
          </a:p>
          <a:p>
            <a:pPr lvl="2"/>
            <a:r>
              <a:rPr lang="es-ES_tradnl" sz="6600" b="1" i="1" dirty="0">
                <a:solidFill>
                  <a:srgbClr val="B72124"/>
                </a:solidFill>
                <a:latin typeface="Calisto MT" charset="0"/>
                <a:ea typeface="ＭＳ Ｐゴシック" charset="0"/>
              </a:rPr>
              <a:t>COLOMBIA ¿18%? </a:t>
            </a:r>
            <a:endParaRPr lang="es-ES_tradnl" sz="6000" dirty="0">
              <a:latin typeface="Calisto MT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logistico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ventas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600" dirty="0" smtClean="0">
                <a:solidFill>
                  <a:srgbClr val="FF0000"/>
                </a:solidFill>
              </a:rPr>
              <a:t>15%</a:t>
            </a:r>
            <a:endParaRPr lang="en-US" sz="30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ENCUESTA NACIONAL LOGISTICA 2015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32</a:t>
            </a:fld>
            <a:endParaRPr lang="es-ES"/>
          </a:p>
        </p:txBody>
      </p:sp>
      <p:pic>
        <p:nvPicPr>
          <p:cNvPr id="4" name="Imagen 3" descr="Screen Shot 2015-10-26 at 4.0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1116332"/>
            <a:ext cx="2476501" cy="1513417"/>
          </a:xfrm>
          <a:prstGeom prst="rect">
            <a:avLst/>
          </a:prstGeom>
        </p:spPr>
      </p:pic>
      <p:pic>
        <p:nvPicPr>
          <p:cNvPr id="5" name="Imagen 4" descr="Screen Shot 2015-10-26 at 4.0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94" y="1074421"/>
            <a:ext cx="2660104" cy="15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5-10-26 at 4.02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" b="-542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6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5-10-26 at 4.02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409" r="301" b="-206"/>
          <a:stretch/>
        </p:blipFill>
        <p:spPr>
          <a:xfrm>
            <a:off x="1" y="-37554"/>
            <a:ext cx="8957732" cy="6895555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47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Screen Shot 2015-10-26 at 8.5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9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5-10-26 at 4.03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" b="-738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0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Screen Shot 2015-10-26 at 4.03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-980" r="-100" b="555"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A9FA-8713-454B-A436-4ED39D384C93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22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SEGURIDAD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ES 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79646"/>
                </a:solidFill>
              </a:rPr>
              <a:t>aquello</a:t>
            </a:r>
            <a:r>
              <a:rPr lang="en-US" sz="6000" dirty="0" smtClean="0">
                <a:solidFill>
                  <a:srgbClr val="F79646"/>
                </a:solidFill>
              </a:rPr>
              <a:t> </a:t>
            </a:r>
            <a:r>
              <a:rPr lang="en-US" sz="6000" dirty="0" err="1">
                <a:solidFill>
                  <a:srgbClr val="F79646"/>
                </a:solidFill>
              </a:rPr>
              <a:t>que</a:t>
            </a:r>
            <a:r>
              <a:rPr lang="en-US" sz="6000" dirty="0">
                <a:solidFill>
                  <a:srgbClr val="F79646"/>
                </a:solidFill>
              </a:rPr>
              <a:t> </a:t>
            </a:r>
            <a:r>
              <a:rPr lang="en-US" sz="6000" dirty="0" err="1">
                <a:solidFill>
                  <a:srgbClr val="F79646"/>
                </a:solidFill>
              </a:rPr>
              <a:t>tiene</a:t>
            </a:r>
            <a:r>
              <a:rPr lang="en-US" sz="6000" dirty="0">
                <a:solidFill>
                  <a:srgbClr val="F79646"/>
                </a:solidFill>
              </a:rPr>
              <a:t> la </a:t>
            </a:r>
            <a:r>
              <a:rPr lang="en-US" sz="6000" dirty="0" err="1">
                <a:solidFill>
                  <a:srgbClr val="F79646"/>
                </a:solidFill>
              </a:rPr>
              <a:t>cualidad</a:t>
            </a:r>
            <a:r>
              <a:rPr lang="en-US" sz="6000" dirty="0">
                <a:solidFill>
                  <a:srgbClr val="F79646"/>
                </a:solidFill>
              </a:rPr>
              <a:t> de </a:t>
            </a:r>
            <a:r>
              <a:rPr lang="en-US" sz="6000" dirty="0" err="1">
                <a:solidFill>
                  <a:srgbClr val="F79646"/>
                </a:solidFill>
              </a:rPr>
              <a:t>seguro</a:t>
            </a:r>
            <a:r>
              <a:rPr lang="en-US" sz="6000" dirty="0">
                <a:solidFill>
                  <a:srgbClr val="F79646"/>
                </a:solidFill>
              </a:rPr>
              <a:t> o </a:t>
            </a:r>
            <a:r>
              <a:rPr lang="en-US" sz="6000" dirty="0" err="1">
                <a:solidFill>
                  <a:srgbClr val="F79646"/>
                </a:solidFill>
              </a:rPr>
              <a:t>que</a:t>
            </a:r>
            <a:r>
              <a:rPr lang="en-US" sz="6000" dirty="0">
                <a:solidFill>
                  <a:srgbClr val="F79646"/>
                </a:solidFill>
              </a:rPr>
              <a:t> </a:t>
            </a:r>
            <a:r>
              <a:rPr lang="en-US" sz="6000" dirty="0" err="1">
                <a:solidFill>
                  <a:srgbClr val="F79646"/>
                </a:solidFill>
              </a:rPr>
              <a:t>está</a:t>
            </a:r>
            <a:r>
              <a:rPr lang="en-US" sz="6000" dirty="0">
                <a:solidFill>
                  <a:srgbClr val="F79646"/>
                </a:solidFill>
              </a:rPr>
              <a:t> </a:t>
            </a:r>
            <a:r>
              <a:rPr lang="en-US" sz="6000" dirty="0" err="1">
                <a:solidFill>
                  <a:srgbClr val="F79646"/>
                </a:solidFill>
              </a:rPr>
              <a:t>exento</a:t>
            </a:r>
            <a:r>
              <a:rPr lang="en-US" sz="6000" dirty="0">
                <a:solidFill>
                  <a:srgbClr val="F79646"/>
                </a:solidFill>
              </a:rPr>
              <a:t> de </a:t>
            </a:r>
            <a:r>
              <a:rPr lang="en-US" sz="6000" dirty="0" err="1">
                <a:solidFill>
                  <a:srgbClr val="F79646"/>
                </a:solidFill>
              </a:rPr>
              <a:t>peligro</a:t>
            </a:r>
            <a:r>
              <a:rPr lang="en-US" sz="6000" dirty="0">
                <a:solidFill>
                  <a:srgbClr val="F79646"/>
                </a:solidFill>
              </a:rPr>
              <a:t>, </a:t>
            </a:r>
            <a:r>
              <a:rPr lang="en-US" sz="6000" dirty="0" err="1">
                <a:solidFill>
                  <a:srgbClr val="F79646"/>
                </a:solidFill>
              </a:rPr>
              <a:t>daño</a:t>
            </a:r>
            <a:r>
              <a:rPr lang="en-US" sz="6000" dirty="0">
                <a:solidFill>
                  <a:srgbClr val="F79646"/>
                </a:solidFill>
              </a:rPr>
              <a:t> o </a:t>
            </a:r>
            <a:r>
              <a:rPr lang="en-US" sz="6000" dirty="0" err="1">
                <a:solidFill>
                  <a:srgbClr val="F79646"/>
                </a:solidFill>
              </a:rPr>
              <a:t>riesgo</a:t>
            </a:r>
            <a:r>
              <a:rPr lang="en-US" sz="6000" dirty="0">
                <a:solidFill>
                  <a:srgbClr val="F79646"/>
                </a:solidFill>
              </a:rPr>
              <a:t>.</a:t>
            </a:r>
          </a:p>
          <a:p>
            <a:pPr marL="0" indent="0">
              <a:buNone/>
            </a:pPr>
            <a:endParaRPr lang="en-US" sz="6000" dirty="0">
              <a:solidFill>
                <a:srgbClr val="F79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5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 ES SEGURIDAD LOGISTICA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50-ss-600x6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650"/>
            <a:ext cx="9166878" cy="6930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CADENA DE SUMINISTROS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¿CADENA LOGISTICA?</a:t>
            </a:r>
          </a:p>
          <a:p>
            <a:r>
              <a:rPr lang="en-US" dirty="0" smtClean="0"/>
              <a:t>CADENA DE VALOR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8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8" y="0"/>
            <a:ext cx="9160098" cy="68714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8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 </a:t>
            </a:r>
            <a:r>
              <a:rPr lang="en-US" sz="4000" dirty="0" err="1"/>
              <a:t>seguridad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inherente</a:t>
            </a:r>
            <a:r>
              <a:rPr lang="en-US" sz="4000" dirty="0"/>
              <a:t> a la </a:t>
            </a:r>
            <a:r>
              <a:rPr lang="en-US" sz="4000" dirty="0" err="1"/>
              <a:t>logística</a:t>
            </a:r>
            <a:r>
              <a:rPr lang="en-US" sz="4000" dirty="0"/>
              <a:t>, sin </a:t>
            </a:r>
            <a:r>
              <a:rPr lang="en-US" sz="4000" dirty="0" err="1"/>
              <a:t>ella</a:t>
            </a:r>
            <a:r>
              <a:rPr lang="en-US" sz="4000" dirty="0"/>
              <a:t> </a:t>
            </a:r>
            <a:r>
              <a:rPr lang="en-US" sz="4000" dirty="0" err="1"/>
              <a:t>sería</a:t>
            </a:r>
            <a:r>
              <a:rPr lang="en-US" sz="4000" dirty="0"/>
              <a:t> </a:t>
            </a:r>
            <a:r>
              <a:rPr lang="en-US" sz="4000" dirty="0" err="1"/>
              <a:t>imposible</a:t>
            </a:r>
            <a:r>
              <a:rPr lang="en-US" sz="4000" dirty="0"/>
              <a:t> </a:t>
            </a:r>
            <a:r>
              <a:rPr lang="en-US" sz="4000" dirty="0" err="1"/>
              <a:t>hablar</a:t>
            </a:r>
            <a:r>
              <a:rPr lang="en-US" sz="4000" dirty="0"/>
              <a:t> de </a:t>
            </a:r>
            <a:r>
              <a:rPr lang="en-US" sz="4000" dirty="0" err="1"/>
              <a:t>procesos</a:t>
            </a:r>
            <a:r>
              <a:rPr lang="en-US" sz="4000" dirty="0"/>
              <a:t> </a:t>
            </a:r>
            <a:r>
              <a:rPr lang="en-US" sz="4000" dirty="0" err="1"/>
              <a:t>eficientes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logren</a:t>
            </a:r>
            <a:r>
              <a:rPr lang="en-US" sz="4000" dirty="0"/>
              <a:t> los </a:t>
            </a:r>
            <a:r>
              <a:rPr lang="en-US" sz="4000" dirty="0" err="1"/>
              <a:t>resultados</a:t>
            </a:r>
            <a:r>
              <a:rPr lang="en-US" sz="4000" dirty="0"/>
              <a:t> </a:t>
            </a:r>
            <a:r>
              <a:rPr lang="en-US" sz="4000" dirty="0" err="1"/>
              <a:t>esperados</a:t>
            </a:r>
            <a:r>
              <a:rPr lang="en-US" sz="4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6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8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riles-quimic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43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4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DONDE HAY RIESGOS EN LA EXPORTACION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TODO LO LARGO DE LA CADENA </a:t>
            </a:r>
          </a:p>
          <a:p>
            <a:r>
              <a:rPr lang="en-US" dirty="0" smtClean="0"/>
              <a:t>LA CADENA SE REVIENTA POR EL ESLABON MAS DEBIL</a:t>
            </a:r>
          </a:p>
          <a:p>
            <a:r>
              <a:rPr lang="en-US" dirty="0" smtClean="0"/>
              <a:t>CONTAMINACION POR NARCOTICOS</a:t>
            </a:r>
          </a:p>
          <a:p>
            <a:r>
              <a:rPr lang="en-US" dirty="0" smtClean="0"/>
              <a:t>ROBOS</a:t>
            </a:r>
          </a:p>
          <a:p>
            <a:r>
              <a:rPr lang="en-US" dirty="0" smtClean="0"/>
              <a:t>PERDIDAS</a:t>
            </a:r>
          </a:p>
          <a:p>
            <a:r>
              <a:rPr lang="en-US" dirty="0" smtClean="0"/>
              <a:t>AVERIAS</a:t>
            </a:r>
          </a:p>
          <a:p>
            <a:r>
              <a:rPr lang="en-US" dirty="0" smtClean="0"/>
              <a:t>DESTRUCCION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5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159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 copia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830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9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bo-trai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1342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7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51</a:t>
            </a:fld>
            <a:endParaRPr lang="en-US"/>
          </a:p>
        </p:txBody>
      </p:sp>
      <p:pic>
        <p:nvPicPr>
          <p:cNvPr id="7" name="Content Placeholder 6" descr="images cop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14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214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7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 cop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9" b="2728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 b="1566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3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7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/>
              <a:t>seguridad</a:t>
            </a:r>
            <a:r>
              <a:rPr lang="en-US" dirty="0"/>
              <a:t> de la </a:t>
            </a:r>
            <a:r>
              <a:rPr lang="en-US" dirty="0" err="1"/>
              <a:t>cadena</a:t>
            </a:r>
            <a:r>
              <a:rPr lang="en-US" dirty="0"/>
              <a:t> </a:t>
            </a:r>
            <a:r>
              <a:rPr lang="en-US" dirty="0" err="1"/>
              <a:t>logística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tema</a:t>
            </a:r>
            <a:r>
              <a:rPr lang="en-US" dirty="0"/>
              <a:t> central </a:t>
            </a:r>
            <a:r>
              <a:rPr lang="en-US" dirty="0" err="1"/>
              <a:t>para</a:t>
            </a:r>
            <a:r>
              <a:rPr lang="en-US" dirty="0"/>
              <a:t> la </a:t>
            </a:r>
            <a:r>
              <a:rPr lang="en-US" dirty="0" err="1"/>
              <a:t>competitividad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economías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de la </a:t>
            </a:r>
            <a:r>
              <a:rPr lang="en-US" dirty="0" err="1"/>
              <a:t>prevención</a:t>
            </a:r>
            <a:r>
              <a:rPr lang="en-US" dirty="0"/>
              <a:t> de </a:t>
            </a:r>
            <a:r>
              <a:rPr lang="en-US" dirty="0" err="1"/>
              <a:t>actos</a:t>
            </a:r>
            <a:r>
              <a:rPr lang="en-US" dirty="0"/>
              <a:t> </a:t>
            </a:r>
            <a:r>
              <a:rPr lang="en-US" dirty="0" err="1"/>
              <a:t>terroristas</a:t>
            </a:r>
            <a:r>
              <a:rPr lang="en-US" dirty="0"/>
              <a:t> o de </a:t>
            </a:r>
            <a:r>
              <a:rPr lang="en-US" dirty="0" err="1"/>
              <a:t>narcotráfico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CONSECUENCIAS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falta</a:t>
            </a:r>
            <a:r>
              <a:rPr lang="en-US" dirty="0"/>
              <a:t> de stock de </a:t>
            </a:r>
            <a:r>
              <a:rPr lang="en-US" dirty="0" err="1"/>
              <a:t>suministros</a:t>
            </a:r>
            <a:r>
              <a:rPr lang="en-US" dirty="0"/>
              <a:t> </a:t>
            </a:r>
          </a:p>
          <a:p>
            <a:r>
              <a:rPr lang="en-US" dirty="0" err="1" smtClean="0"/>
              <a:t>Fallas</a:t>
            </a:r>
            <a:r>
              <a:rPr lang="en-US" dirty="0" smtClean="0"/>
              <a:t> de </a:t>
            </a:r>
            <a:r>
              <a:rPr lang="en-US" dirty="0" err="1" smtClean="0"/>
              <a:t>cumplimiento</a:t>
            </a:r>
            <a:r>
              <a:rPr lang="en-US" dirty="0" smtClean="0"/>
              <a:t> de </a:t>
            </a:r>
            <a:r>
              <a:rPr lang="en-US" dirty="0" err="1" smtClean="0"/>
              <a:t>entregas</a:t>
            </a:r>
            <a:endParaRPr lang="en-US" dirty="0" smtClean="0"/>
          </a:p>
          <a:p>
            <a:r>
              <a:rPr lang="en-US" dirty="0" err="1" smtClean="0"/>
              <a:t>Perdida</a:t>
            </a:r>
            <a:r>
              <a:rPr lang="en-US" dirty="0" smtClean="0"/>
              <a:t> de </a:t>
            </a:r>
            <a:r>
              <a:rPr lang="en-US" dirty="0" err="1" smtClean="0"/>
              <a:t>contratos</a:t>
            </a:r>
            <a:endParaRPr lang="en-US" dirty="0" smtClean="0"/>
          </a:p>
          <a:p>
            <a:r>
              <a:rPr lang="en-US" dirty="0" err="1" smtClean="0"/>
              <a:t>Perdida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endParaRPr lang="en-US" dirty="0" smtClean="0"/>
          </a:p>
          <a:p>
            <a:r>
              <a:rPr lang="en-US" dirty="0" err="1" smtClean="0"/>
              <a:t>Perdidas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n-US" dirty="0" smtClean="0"/>
          </a:p>
          <a:p>
            <a:r>
              <a:rPr lang="en-US" dirty="0" err="1" smtClean="0"/>
              <a:t>Riesgos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r>
              <a:rPr lang="en-US" dirty="0" smtClean="0"/>
              <a:t> a personal o </a:t>
            </a:r>
            <a:r>
              <a:rPr lang="en-US" dirty="0" err="1" smtClean="0"/>
              <a:t>recursos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interrupción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cadena</a:t>
            </a:r>
            <a:r>
              <a:rPr lang="en-US" dirty="0"/>
              <a:t> </a:t>
            </a:r>
            <a:r>
              <a:rPr lang="en-US" dirty="0" err="1" smtClean="0"/>
              <a:t>logística</a:t>
            </a:r>
            <a:r>
              <a:rPr lang="en-US" dirty="0"/>
              <a:t> </a:t>
            </a:r>
            <a:r>
              <a:rPr lang="en-US" dirty="0" err="1" smtClean="0"/>
              <a:t>provoca</a:t>
            </a:r>
            <a:r>
              <a:rPr lang="en-US" dirty="0" smtClean="0"/>
              <a:t> </a:t>
            </a:r>
            <a:r>
              <a:rPr lang="en-US" dirty="0" err="1"/>
              <a:t>pérdidas</a:t>
            </a:r>
            <a:r>
              <a:rPr lang="en-US" dirty="0"/>
              <a:t> </a:t>
            </a:r>
            <a:r>
              <a:rPr lang="en-US" dirty="0" err="1"/>
              <a:t>económicas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efecto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propagación</a:t>
            </a:r>
            <a:r>
              <a:rPr lang="en-US" dirty="0"/>
              <a:t> al </a:t>
            </a:r>
            <a:r>
              <a:rPr lang="en-US" dirty="0" err="1"/>
              <a:t>resto</a:t>
            </a:r>
            <a:r>
              <a:rPr lang="en-US" dirty="0"/>
              <a:t> de la </a:t>
            </a:r>
            <a:r>
              <a:rPr lang="en-US" dirty="0" err="1"/>
              <a:t>cadena</a:t>
            </a:r>
            <a:r>
              <a:rPr lang="en-US" dirty="0"/>
              <a:t> </a:t>
            </a:r>
            <a:r>
              <a:rPr lang="en-US" dirty="0" err="1" smtClean="0"/>
              <a:t>productiva</a:t>
            </a:r>
            <a:r>
              <a:rPr lang="en-US" dirty="0" smtClean="0"/>
              <a:t>, </a:t>
            </a:r>
            <a:r>
              <a:rPr lang="en-US" dirty="0" err="1"/>
              <a:t>afectando</a:t>
            </a:r>
            <a:r>
              <a:rPr lang="en-US" dirty="0"/>
              <a:t> en </a:t>
            </a:r>
            <a:r>
              <a:rPr lang="en-US" dirty="0" err="1"/>
              <a:t>definitiva</a:t>
            </a:r>
            <a:r>
              <a:rPr lang="en-US" dirty="0"/>
              <a:t>, la </a:t>
            </a:r>
            <a:r>
              <a:rPr lang="en-US" dirty="0" err="1"/>
              <a:t>competitividad</a:t>
            </a:r>
            <a:r>
              <a:rPr lang="en-US" dirty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y </a:t>
            </a:r>
            <a:r>
              <a:rPr lang="en-US" dirty="0" err="1" smtClean="0"/>
              <a:t>empresarial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7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</a:t>
            </a:fld>
            <a:endParaRPr lang="en-US"/>
          </a:p>
        </p:txBody>
      </p:sp>
      <p:pic>
        <p:nvPicPr>
          <p:cNvPr id="15" name="Content Placeholder 14" descr="Travel-Risk-Management-Safety-and-Security-Tips.Image_.Tony-Ridley.123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050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ES 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PERDIDA</a:t>
            </a:r>
          </a:p>
          <a:p>
            <a:r>
              <a:rPr lang="en-US" dirty="0" smtClean="0"/>
              <a:t>ROBO</a:t>
            </a:r>
          </a:p>
          <a:p>
            <a:r>
              <a:rPr lang="en-US" dirty="0" smtClean="0"/>
              <a:t>ASALTO</a:t>
            </a:r>
          </a:p>
          <a:p>
            <a:r>
              <a:rPr lang="en-US" dirty="0" smtClean="0"/>
              <a:t>DESTRUCCION Y/O AVERIA</a:t>
            </a:r>
          </a:p>
          <a:p>
            <a:r>
              <a:rPr lang="en-US" dirty="0" smtClean="0"/>
              <a:t>CONTAMINACION DROGAS</a:t>
            </a:r>
          </a:p>
          <a:p>
            <a:r>
              <a:rPr lang="en-US" dirty="0" smtClean="0"/>
              <a:t>CONTAMINACION AMBIENTAL</a:t>
            </a:r>
          </a:p>
          <a:p>
            <a:r>
              <a:rPr lang="en-US" dirty="0" smtClean="0"/>
              <a:t>CONTAMINACION MERCANCIAS PELIGROSAS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Actos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delictivos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Actos</a:t>
            </a:r>
            <a:r>
              <a:rPr lang="en-US" b="1" dirty="0">
                <a:solidFill>
                  <a:srgbClr val="FFFF00"/>
                </a:solidFill>
              </a:rPr>
              <a:t> de la </a:t>
            </a:r>
            <a:r>
              <a:rPr lang="en-US" b="1" dirty="0" err="1">
                <a:solidFill>
                  <a:srgbClr val="FFFF00"/>
                </a:solidFill>
              </a:rPr>
              <a:t>naturaleza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err="1">
                <a:solidFill>
                  <a:srgbClr val="FFFF00"/>
                </a:solidFill>
              </a:rPr>
              <a:t>Errores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humanos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err="1">
                <a:solidFill>
                  <a:srgbClr val="FFFF00"/>
                </a:solidFill>
              </a:rPr>
              <a:t>Evento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imposibilite</a:t>
            </a:r>
            <a:r>
              <a:rPr lang="en-US" b="1" dirty="0">
                <a:solidFill>
                  <a:srgbClr val="FFFF00"/>
                </a:solidFill>
              </a:rPr>
              <a:t> la </a:t>
            </a:r>
            <a:r>
              <a:rPr lang="en-US" b="1" dirty="0" err="1">
                <a:solidFill>
                  <a:srgbClr val="FFFF00"/>
                </a:solidFill>
              </a:rPr>
              <a:t>distribución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suministros</a:t>
            </a:r>
            <a:r>
              <a:rPr lang="en-US" b="1" dirty="0">
                <a:solidFill>
                  <a:srgbClr val="FFFF00"/>
                </a:solidFill>
              </a:rPr>
              <a:t> o </a:t>
            </a:r>
            <a:r>
              <a:rPr lang="en-US" b="1" dirty="0" err="1">
                <a:solidFill>
                  <a:srgbClr val="FFFF00"/>
                </a:solidFill>
              </a:rPr>
              <a:t>productos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quien</a:t>
            </a:r>
            <a:r>
              <a:rPr lang="en-US" dirty="0" smtClean="0"/>
              <a:t> se </a:t>
            </a:r>
            <a:r>
              <a:rPr lang="en-US" dirty="0" err="1" smtClean="0"/>
              <a:t>analiza</a:t>
            </a:r>
            <a:r>
              <a:rPr lang="en-US" dirty="0" smtClean="0"/>
              <a:t> la </a:t>
            </a:r>
            <a:r>
              <a:rPr lang="en-US" dirty="0" err="1" smtClean="0"/>
              <a:t>seguridad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7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seguridad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concepto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con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 smtClean="0"/>
              <a:t>percepciones</a:t>
            </a:r>
            <a:endParaRPr lang="en-US" dirty="0" smtClean="0"/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/>
              <a:t>variar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con el </a:t>
            </a:r>
            <a:r>
              <a:rPr lang="en-US" dirty="0" err="1"/>
              <a:t>contexto</a:t>
            </a:r>
            <a:r>
              <a:rPr lang="en-US" dirty="0"/>
              <a:t> en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emplee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dueño</a:t>
            </a:r>
            <a:r>
              <a:rPr lang="en-US" dirty="0" smtClean="0"/>
              <a:t> de la </a:t>
            </a:r>
            <a:r>
              <a:rPr lang="en-US" dirty="0" err="1" smtClean="0"/>
              <a:t>mercancia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transportador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logistico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aduanera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antinarcoticos</a:t>
            </a:r>
            <a:endParaRPr lang="en-US" dirty="0" smtClean="0"/>
          </a:p>
          <a:p>
            <a:r>
              <a:rPr lang="en-US" dirty="0" smtClean="0"/>
              <a:t>La(s) </a:t>
            </a:r>
            <a:r>
              <a:rPr lang="en-US" dirty="0" err="1" smtClean="0"/>
              <a:t>autoridad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/>
              <a:t>)</a:t>
            </a:r>
            <a:r>
              <a:rPr lang="en-US" dirty="0" smtClean="0"/>
              <a:t> del </a:t>
            </a:r>
            <a:r>
              <a:rPr lang="en-US" dirty="0" err="1" smtClean="0"/>
              <a:t>pais</a:t>
            </a:r>
            <a:r>
              <a:rPr lang="en-US" dirty="0" smtClean="0"/>
              <a:t> de </a:t>
            </a:r>
            <a:r>
              <a:rPr lang="en-US" dirty="0" err="1" smtClean="0"/>
              <a:t>destino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51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Perfiles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“actor”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perfil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mision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coinciden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7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dueño</a:t>
            </a:r>
            <a:r>
              <a:rPr lang="en-US" dirty="0" smtClean="0"/>
              <a:t> de la </a:t>
            </a:r>
            <a:r>
              <a:rPr lang="en-US" dirty="0" err="1" smtClean="0"/>
              <a:t>mercancia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transportador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logistico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aduanera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antinarcoticos</a:t>
            </a:r>
            <a:endParaRPr lang="en-US" dirty="0" smtClean="0"/>
          </a:p>
          <a:p>
            <a:r>
              <a:rPr lang="en-US" dirty="0" smtClean="0"/>
              <a:t>La(s) </a:t>
            </a:r>
            <a:r>
              <a:rPr lang="en-US" dirty="0" err="1" smtClean="0"/>
              <a:t>autoridad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/>
              <a:t>)</a:t>
            </a:r>
            <a:r>
              <a:rPr lang="en-US" dirty="0" smtClean="0"/>
              <a:t> del </a:t>
            </a:r>
            <a:r>
              <a:rPr lang="en-US" dirty="0" err="1" smtClean="0"/>
              <a:t>pais</a:t>
            </a:r>
            <a:r>
              <a:rPr lang="en-US" dirty="0" smtClean="0"/>
              <a:t> de </a:t>
            </a:r>
            <a:r>
              <a:rPr lang="en-US" dirty="0" err="1" smtClean="0"/>
              <a:t>destino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6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CADENA ALIMENTICIA</a:t>
            </a:r>
          </a:p>
          <a:p>
            <a:r>
              <a:rPr lang="en-US" dirty="0" smtClean="0"/>
              <a:t>CADENA DE MEDICAMENTOS</a:t>
            </a:r>
          </a:p>
          <a:p>
            <a:r>
              <a:rPr lang="en-US" dirty="0" smtClean="0"/>
              <a:t>FLORES</a:t>
            </a:r>
          </a:p>
          <a:p>
            <a:r>
              <a:rPr lang="en-US" dirty="0" smtClean="0"/>
              <a:t>CARBON</a:t>
            </a:r>
          </a:p>
          <a:p>
            <a:r>
              <a:rPr lang="en-US" dirty="0" smtClean="0"/>
              <a:t>PETROLEO</a:t>
            </a:r>
          </a:p>
          <a:p>
            <a:r>
              <a:rPr lang="en-US" dirty="0" smtClean="0"/>
              <a:t>ORO</a:t>
            </a:r>
          </a:p>
          <a:p>
            <a:r>
              <a:rPr lang="en-US" dirty="0" smtClean="0"/>
              <a:t>CONFECCIONES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CADENA ALIMENTICIA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 ES LO FUNDAMENTAL</a:t>
            </a:r>
          </a:p>
          <a:p>
            <a:r>
              <a:rPr lang="en-US" dirty="0" smtClean="0"/>
              <a:t>LA CALIDAD DEL PRODUCTO</a:t>
            </a:r>
          </a:p>
          <a:p>
            <a:r>
              <a:rPr lang="en-US" dirty="0" smtClean="0"/>
              <a:t>LA CONSERVACION PARA EVITAR CONTAMINACIONES</a:t>
            </a:r>
          </a:p>
          <a:p>
            <a:r>
              <a:rPr lang="en-US" dirty="0" smtClean="0"/>
              <a:t>LA PROTECCION DE LA CADENA DE FRIO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5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 el </a:t>
            </a:r>
            <a:r>
              <a:rPr lang="en-US" dirty="0" err="1" smtClean="0"/>
              <a:t>empresario</a:t>
            </a:r>
            <a:r>
              <a:rPr lang="en-US" dirty="0" smtClean="0"/>
              <a:t> 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juego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el </a:t>
            </a:r>
            <a:r>
              <a:rPr lang="en-US" sz="3200" b="1" dirty="0" err="1">
                <a:solidFill>
                  <a:srgbClr val="FFFF00"/>
                </a:solidFill>
              </a:rPr>
              <a:t>prestigio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una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compañía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grandes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sumas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dinero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la </a:t>
            </a:r>
            <a:r>
              <a:rPr lang="en-US" sz="3200" b="1" dirty="0" err="1">
                <a:solidFill>
                  <a:srgbClr val="FFFF00"/>
                </a:solidFill>
              </a:rPr>
              <a:t>estabilidad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laboral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cientos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familias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el </a:t>
            </a:r>
            <a:r>
              <a:rPr lang="en-US" sz="3200" b="1" dirty="0" err="1">
                <a:solidFill>
                  <a:srgbClr val="FFFF00"/>
                </a:solidFill>
              </a:rPr>
              <a:t>abastecimiento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elementos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primera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necesidad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para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una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comunidad</a:t>
            </a:r>
            <a:r>
              <a:rPr lang="en-US" sz="3200" b="1" dirty="0" smtClean="0">
                <a:solidFill>
                  <a:srgbClr val="FFFF00"/>
                </a:solidFill>
              </a:rPr>
              <a:t>,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vital </a:t>
            </a:r>
            <a:r>
              <a:rPr lang="en-US" dirty="0" err="1"/>
              <a:t>contar</a:t>
            </a:r>
            <a:r>
              <a:rPr lang="en-US" dirty="0"/>
              <a:t> con </a:t>
            </a:r>
            <a:r>
              <a:rPr lang="en-US" dirty="0" smtClean="0"/>
              <a:t>LA </a:t>
            </a:r>
            <a:r>
              <a:rPr lang="en-US" dirty="0" err="1" smtClean="0"/>
              <a:t>seguridad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4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ES EXPORTAR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err="1" smtClean="0"/>
              <a:t>Enviar</a:t>
            </a:r>
            <a:r>
              <a:rPr lang="en-US" sz="4000" dirty="0" smtClean="0"/>
              <a:t> </a:t>
            </a:r>
            <a:r>
              <a:rPr lang="en-US" sz="4000" dirty="0"/>
              <a:t>y vender a un </a:t>
            </a:r>
            <a:r>
              <a:rPr lang="en-US" sz="4000" dirty="0" err="1"/>
              <a:t>país</a:t>
            </a:r>
            <a:r>
              <a:rPr lang="en-US" sz="4000" dirty="0"/>
              <a:t> </a:t>
            </a:r>
            <a:r>
              <a:rPr lang="en-US" sz="4000" dirty="0" err="1"/>
              <a:t>extranjero</a:t>
            </a:r>
            <a:r>
              <a:rPr lang="en-US" sz="4000" dirty="0"/>
              <a:t> [los </a:t>
            </a:r>
            <a:r>
              <a:rPr lang="en-US" sz="4000" dirty="0" err="1"/>
              <a:t>productos</a:t>
            </a:r>
            <a:r>
              <a:rPr lang="en-US" sz="4000" dirty="0"/>
              <a:t> </a:t>
            </a:r>
            <a:r>
              <a:rPr lang="en-US" sz="4000" dirty="0" smtClean="0"/>
              <a:t>del </a:t>
            </a:r>
            <a:r>
              <a:rPr lang="en-US" sz="4000" dirty="0" err="1" smtClean="0"/>
              <a:t>pais</a:t>
            </a:r>
            <a:r>
              <a:rPr lang="en-US" sz="4000" dirty="0" smtClean="0"/>
              <a:t> o </a:t>
            </a:r>
            <a:r>
              <a:rPr lang="en-US" sz="4000" dirty="0"/>
              <a:t>de la </a:t>
            </a:r>
            <a:r>
              <a:rPr lang="en-US" sz="4000" dirty="0" err="1"/>
              <a:t>industria</a:t>
            </a:r>
            <a:r>
              <a:rPr lang="en-US" sz="4000" dirty="0"/>
              <a:t> </a:t>
            </a:r>
            <a:r>
              <a:rPr lang="en-US" sz="4000" dirty="0" err="1"/>
              <a:t>nacionales</a:t>
            </a:r>
            <a:r>
              <a:rPr lang="en-US" sz="4000" dirty="0" smtClean="0"/>
              <a:t>]</a:t>
            </a:r>
          </a:p>
          <a:p>
            <a:pPr marL="0" indent="0">
              <a:buNone/>
            </a:pPr>
            <a:r>
              <a:rPr lang="en-US" sz="4000" dirty="0" smtClean="0"/>
              <a:t>¿EXPORTAR a </a:t>
            </a:r>
            <a:r>
              <a:rPr lang="en-US" sz="4000" dirty="0" err="1" smtClean="0"/>
              <a:t>Zona</a:t>
            </a:r>
            <a:r>
              <a:rPr lang="en-US" sz="4000" dirty="0" smtClean="0"/>
              <a:t> Franca?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Seguridad</a:t>
            </a:r>
            <a:r>
              <a:rPr lang="en-US" dirty="0" smtClean="0"/>
              <a:t> y </a:t>
            </a:r>
            <a:r>
              <a:rPr lang="en-US" dirty="0" err="1" smtClean="0"/>
              <a:t>Logistica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importancia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seguridad</a:t>
            </a:r>
            <a:r>
              <a:rPr lang="en-US" dirty="0"/>
              <a:t> en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esferas</a:t>
            </a:r>
            <a:r>
              <a:rPr lang="en-US" dirty="0"/>
              <a:t> de </a:t>
            </a:r>
            <a:r>
              <a:rPr lang="en-US" dirty="0" smtClean="0"/>
              <a:t>la </a:t>
            </a:r>
            <a:r>
              <a:rPr lang="en-US" dirty="0" err="1" smtClean="0"/>
              <a:t>economia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PERO en los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/>
              <a:t>logísticos</a:t>
            </a:r>
            <a:r>
              <a:rPr lang="en-US" dirty="0"/>
              <a:t> </a:t>
            </a:r>
            <a:r>
              <a:rPr lang="en-US" dirty="0" smtClean="0"/>
              <a:t>cobra </a:t>
            </a:r>
            <a:r>
              <a:rPr lang="en-US" dirty="0" err="1" smtClean="0"/>
              <a:t>relevancia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gran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requieren</a:t>
            </a:r>
            <a:r>
              <a:rPr lang="en-US" dirty="0"/>
              <a:t> de </a:t>
            </a:r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/>
              <a:t>y 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tecnológicos</a:t>
            </a:r>
            <a:r>
              <a:rPr lang="en-US" dirty="0"/>
              <a:t>, </a:t>
            </a:r>
            <a:r>
              <a:rPr lang="en-US" dirty="0" err="1"/>
              <a:t>económicos</a:t>
            </a:r>
            <a:r>
              <a:rPr lang="en-US" dirty="0"/>
              <a:t> y </a:t>
            </a:r>
            <a:r>
              <a:rPr lang="en-US" dirty="0" err="1"/>
              <a:t>humanos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logistico</a:t>
            </a:r>
            <a:r>
              <a:rPr lang="en-US" dirty="0" smtClean="0"/>
              <a:t> </a:t>
            </a:r>
            <a:r>
              <a:rPr lang="en-US" dirty="0" err="1" smtClean="0"/>
              <a:t>revisten</a:t>
            </a:r>
            <a:r>
              <a:rPr lang="en-US" dirty="0" smtClean="0"/>
              <a:t> </a:t>
            </a:r>
            <a:r>
              <a:rPr lang="en-US" dirty="0" err="1"/>
              <a:t>algún</a:t>
            </a:r>
            <a:r>
              <a:rPr lang="en-US" dirty="0"/>
              <a:t> </a:t>
            </a:r>
            <a:r>
              <a:rPr lang="en-US" dirty="0" err="1"/>
              <a:t>riesgo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mitigado</a:t>
            </a:r>
            <a:r>
              <a:rPr lang="en-US" dirty="0"/>
              <a:t> con la </a:t>
            </a:r>
            <a:r>
              <a:rPr lang="en-US" dirty="0" err="1"/>
              <a:t>adopción</a:t>
            </a:r>
            <a:r>
              <a:rPr lang="en-US" dirty="0"/>
              <a:t> de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adecuadas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brinden</a:t>
            </a:r>
            <a:r>
              <a:rPr lang="en-US" dirty="0"/>
              <a:t> </a:t>
            </a:r>
            <a:r>
              <a:rPr lang="en-US" dirty="0" err="1"/>
              <a:t>tranquilidad</a:t>
            </a:r>
            <a:r>
              <a:rPr lang="en-US" dirty="0"/>
              <a:t> y </a:t>
            </a:r>
            <a:r>
              <a:rPr lang="en-US" dirty="0" err="1"/>
              <a:t>seguridad</a:t>
            </a:r>
            <a:r>
              <a:rPr lang="en-US" dirty="0"/>
              <a:t>.</a:t>
            </a:r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transporte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de </a:t>
            </a:r>
            <a:r>
              <a:rPr lang="en-US" sz="3200" b="1" dirty="0" err="1">
                <a:solidFill>
                  <a:srgbClr val="FFFF00"/>
                </a:solidFill>
              </a:rPr>
              <a:t>materias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primas</a:t>
            </a:r>
            <a:r>
              <a:rPr lang="en-US" sz="3200" b="1" dirty="0" smtClean="0">
                <a:solidFill>
                  <a:srgbClr val="FFFF00"/>
                </a:solidFill>
              </a:rPr>
              <a:t>,</a:t>
            </a:r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almacenamiento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de </a:t>
            </a:r>
            <a:r>
              <a:rPr lang="en-US" sz="3200" b="1" dirty="0" err="1">
                <a:solidFill>
                  <a:srgbClr val="FFFF00"/>
                </a:solidFill>
              </a:rPr>
              <a:t>producto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terminado</a:t>
            </a:r>
            <a:r>
              <a:rPr lang="en-US" sz="3200" b="1" dirty="0" smtClean="0">
                <a:solidFill>
                  <a:srgbClr val="FFFF00"/>
                </a:solidFill>
              </a:rPr>
              <a:t>,</a:t>
            </a:r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Distribución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empleados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cadena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o </a:t>
            </a:r>
            <a:r>
              <a:rPr lang="en-US" dirty="0" err="1"/>
              <a:t>abastecimiento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encaminados</a:t>
            </a:r>
            <a:r>
              <a:rPr lang="en-US" dirty="0"/>
              <a:t> a </a:t>
            </a:r>
            <a:r>
              <a:rPr lang="en-US" dirty="0" err="1"/>
              <a:t>asegurar</a:t>
            </a:r>
            <a:r>
              <a:rPr lang="en-US" dirty="0"/>
              <a:t> el </a:t>
            </a:r>
            <a:r>
              <a:rPr lang="en-US" dirty="0" err="1"/>
              <a:t>correcto</a:t>
            </a:r>
            <a:r>
              <a:rPr lang="en-US" dirty="0"/>
              <a:t> </a:t>
            </a:r>
            <a:r>
              <a:rPr lang="en-US" dirty="0" err="1"/>
              <a:t>desarrollo</a:t>
            </a:r>
            <a:r>
              <a:rPr lang="en-US" dirty="0"/>
              <a:t> de los </a:t>
            </a:r>
            <a:r>
              <a:rPr lang="en-US" dirty="0" err="1"/>
              <a:t>procesos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, </a:t>
            </a:r>
            <a:r>
              <a:rPr lang="en-US" dirty="0" err="1"/>
              <a:t>mantener</a:t>
            </a:r>
            <a:r>
              <a:rPr lang="en-US" dirty="0"/>
              <a:t> la </a:t>
            </a:r>
            <a:r>
              <a:rPr lang="en-US" dirty="0" err="1"/>
              <a:t>seguridad</a:t>
            </a:r>
            <a:r>
              <a:rPr lang="en-US" dirty="0"/>
              <a:t> en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 smtClean="0"/>
              <a:t>momento</a:t>
            </a:r>
            <a:endParaRPr lang="en-US" dirty="0" smtClean="0"/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Buenas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prácticas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/>
            <a:r>
              <a:rPr lang="en-US" sz="3200" b="1" dirty="0" err="1">
                <a:solidFill>
                  <a:srgbClr val="FFFF00"/>
                </a:solidFill>
              </a:rPr>
              <a:t>C</a:t>
            </a:r>
            <a:r>
              <a:rPr lang="en-US" sz="3200" b="1" dirty="0" err="1" smtClean="0">
                <a:solidFill>
                  <a:srgbClr val="FFFF00"/>
                </a:solidFill>
              </a:rPr>
              <a:t>omplejos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sistemas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informáticos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/>
            <a:r>
              <a:rPr lang="en-US" sz="3200" b="1" dirty="0" err="1" smtClean="0">
                <a:solidFill>
                  <a:srgbClr val="FFFF00"/>
                </a:solidFill>
              </a:rPr>
              <a:t>Implementación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de </a:t>
            </a:r>
            <a:r>
              <a:rPr lang="en-US" sz="3200" b="1" dirty="0" err="1">
                <a:solidFill>
                  <a:srgbClr val="FFFF00"/>
                </a:solidFill>
              </a:rPr>
              <a:t>controles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 el </a:t>
            </a:r>
            <a:r>
              <a:rPr lang="en-US" dirty="0" err="1"/>
              <a:t>ámbito</a:t>
            </a:r>
            <a:r>
              <a:rPr lang="en-US" dirty="0"/>
              <a:t> de la </a:t>
            </a:r>
            <a:r>
              <a:rPr lang="en-US" dirty="0" err="1"/>
              <a:t>logística</a:t>
            </a:r>
            <a:r>
              <a:rPr lang="en-US" dirty="0" smtClean="0"/>
              <a:t>,</a:t>
            </a:r>
          </a:p>
          <a:p>
            <a:pPr lvl="1"/>
            <a:r>
              <a:rPr lang="en-US" sz="4000" b="1" i="1" dirty="0" err="1" smtClean="0">
                <a:solidFill>
                  <a:srgbClr val="FFFF00"/>
                </a:solidFill>
              </a:rPr>
              <a:t>vigilancia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>
                <a:solidFill>
                  <a:srgbClr val="FFFF00"/>
                </a:solidFill>
              </a:rPr>
              <a:t>y </a:t>
            </a:r>
            <a:endParaRPr lang="en-US" sz="4000" b="1" i="1" dirty="0" smtClean="0">
              <a:solidFill>
                <a:srgbClr val="FFFF00"/>
              </a:solidFill>
            </a:endParaRPr>
          </a:p>
          <a:p>
            <a:pPr lvl="1"/>
            <a:r>
              <a:rPr lang="en-US" sz="4000" b="1" i="1" dirty="0" smtClean="0">
                <a:solidFill>
                  <a:srgbClr val="FFFF00"/>
                </a:solidFill>
              </a:rPr>
              <a:t>control </a:t>
            </a:r>
          </a:p>
          <a:p>
            <a:r>
              <a:rPr lang="en-US" dirty="0" smtClean="0"/>
              <a:t>son </a:t>
            </a:r>
            <a:r>
              <a:rPr lang="en-US" dirty="0"/>
              <a:t>los dos </a:t>
            </a:r>
            <a:r>
              <a:rPr lang="en-US" dirty="0" err="1"/>
              <a:t>factores</a:t>
            </a:r>
            <a:r>
              <a:rPr lang="en-US" dirty="0"/>
              <a:t> en los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descansa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seguridad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mide</a:t>
            </a:r>
            <a:r>
              <a:rPr lang="en-US" dirty="0"/>
              <a:t> en </a:t>
            </a:r>
            <a:r>
              <a:rPr lang="en-US" dirty="0" err="1"/>
              <a:t>mayores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tranquilidad</a:t>
            </a:r>
            <a:r>
              <a:rPr lang="en-US" dirty="0"/>
              <a:t> y </a:t>
            </a:r>
            <a:r>
              <a:rPr lang="en-US" dirty="0" err="1"/>
              <a:t>mitigación</a:t>
            </a:r>
            <a:r>
              <a:rPr lang="en-US" dirty="0"/>
              <a:t> de los </a:t>
            </a:r>
            <a:r>
              <a:rPr lang="en-US" dirty="0" err="1"/>
              <a:t>riesgos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Soluciones</a:t>
            </a:r>
            <a:r>
              <a:rPr lang="en-US" dirty="0" smtClean="0"/>
              <a:t> </a:t>
            </a:r>
            <a:r>
              <a:rPr lang="en-US" dirty="0" err="1"/>
              <a:t>tecnológicas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permiten</a:t>
            </a:r>
            <a:r>
              <a:rPr lang="en-US" dirty="0"/>
              <a:t> el </a:t>
            </a:r>
            <a:r>
              <a:rPr lang="en-US" dirty="0" err="1"/>
              <a:t>monitoreo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desarrollan</a:t>
            </a:r>
            <a:r>
              <a:rPr lang="en-US" dirty="0"/>
              <a:t> a lo largo de los </a:t>
            </a:r>
            <a:r>
              <a:rPr lang="en-US" dirty="0" err="1"/>
              <a:t>procesos</a:t>
            </a:r>
            <a:r>
              <a:rPr lang="en-US" dirty="0"/>
              <a:t> de </a:t>
            </a:r>
            <a:r>
              <a:rPr lang="en-US" dirty="0" err="1"/>
              <a:t>transformación</a:t>
            </a:r>
            <a:r>
              <a:rPr lang="en-US" dirty="0"/>
              <a:t> de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/>
              <a:t>primas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distribución</a:t>
            </a:r>
            <a:r>
              <a:rPr lang="en-US" dirty="0"/>
              <a:t> y posterior </a:t>
            </a:r>
            <a:r>
              <a:rPr lang="en-US" dirty="0" err="1"/>
              <a:t>comercialización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75</a:t>
            </a:fld>
            <a:endParaRPr lang="en-US"/>
          </a:p>
        </p:txBody>
      </p:sp>
      <p:pic>
        <p:nvPicPr>
          <p:cNvPr id="7" name="Content Placeholder 6" descr="safety-and-security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08625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afety-and-security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4" b="2127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28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 descr="aprendamos a orar los secretos de la oracion postrado humillado temor reverencia pasion entre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8" y="691677"/>
            <a:ext cx="8453222" cy="56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52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laronderosl@unal.edu.co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EXPORTA COLOMBIA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www.procolombia.co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Captura de pantalla 2016-10-21 a las 5.28.35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02" y="3058494"/>
            <a:ext cx="5595439" cy="12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pantalla 2016-10-21 a las 5.10.01 p.m.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86" r="14163"/>
          <a:stretch/>
        </p:blipFill>
        <p:spPr>
          <a:xfrm>
            <a:off x="195376" y="1600200"/>
            <a:ext cx="8694228" cy="47561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8D3D-6DCB-5C42-86D6-239FF01BB4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556</TotalTime>
  <Words>1226</Words>
  <Application>Microsoft Macintosh PowerPoint</Application>
  <PresentationFormat>On-screen Show (4:3)</PresentationFormat>
  <Paragraphs>283</Paragraphs>
  <Slides>78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Black</vt:lpstr>
      <vt:lpstr>Imagen</vt:lpstr>
      <vt:lpstr>SEGURIDAD LOGISTICA EN LAS EXPORTACIONES</vt:lpstr>
      <vt:lpstr>El conferencista</vt:lpstr>
      <vt:lpstr>conceptos</vt:lpstr>
      <vt:lpstr>PowerPoint Presentation</vt:lpstr>
      <vt:lpstr>PowerPoint Presentation</vt:lpstr>
      <vt:lpstr>PowerPoint Presentation</vt:lpstr>
      <vt:lpstr>QUE ES EXPORTAR</vt:lpstr>
      <vt:lpstr>QUE EXPORTA COLOMBIA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PROCESO DE EXPORTAR</vt:lpstr>
      <vt:lpstr>PowerPoint Presentation</vt:lpstr>
      <vt:lpstr>PowerPoint Presentation</vt:lpstr>
      <vt:lpstr>PowerPoint Presentation</vt:lpstr>
      <vt:lpstr>QUE ES LOGISTICA</vt:lpstr>
      <vt:lpstr>Council of Supply Chain Management Professionals </vt:lpstr>
      <vt:lpstr>PowerPoint Presentation</vt:lpstr>
      <vt:lpstr>PowerPoint Presentation</vt:lpstr>
      <vt:lpstr>PowerPoint Presentation</vt:lpstr>
      <vt:lpstr>LPI: LOGISTICS PERFORMANCE INDEX</vt:lpstr>
      <vt:lpstr>LPI: QUE MIDE</vt:lpstr>
      <vt:lpstr>¿TRANSPORTE=LOGISTICA?</vt:lpstr>
      <vt:lpstr>Problemas de la logística colombiana </vt:lpstr>
      <vt:lpstr>Problemas de la logística colombiana</vt:lpstr>
      <vt:lpstr>Problemas de la logística colombiana</vt:lpstr>
      <vt:lpstr>LOGISTICA</vt:lpstr>
      <vt:lpstr>Costo logistico sobre costo ventas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SEGURIDAD</vt:lpstr>
      <vt:lpstr>QUE ES SEGURIDAD</vt:lpstr>
      <vt:lpstr>QUE ES SEGURIDAD LOGISTICA</vt:lpstr>
      <vt:lpstr>PowerPoint Presentation</vt:lpstr>
      <vt:lpstr>LA CADENA DE SUMINISTROS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DONDE HAY RIESGOS EN LA EXPORTACION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CONSECUENCIAS</vt:lpstr>
      <vt:lpstr>PowerPoint Presentation</vt:lpstr>
      <vt:lpstr>QUE ES SEGURIDAD</vt:lpstr>
      <vt:lpstr>PowerPoint Presentation</vt:lpstr>
      <vt:lpstr>¿Pero para quien se analiza la seguridad?</vt:lpstr>
      <vt:lpstr>PowerPoint Presentation</vt:lpstr>
      <vt:lpstr>PowerPoint Presentation</vt:lpstr>
      <vt:lpstr>Perfiles de riesgo</vt:lpstr>
      <vt:lpstr>PowerPoint Presentation</vt:lpstr>
      <vt:lpstr>PowerPoint Presentation</vt:lpstr>
      <vt:lpstr>CADENA ALIMENTICIA</vt:lpstr>
      <vt:lpstr>PowerPoint Presentation</vt:lpstr>
      <vt:lpstr>Seguridad y Logistica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LOGISTICA EN LAS EXPORTACIONES</dc:title>
  <dc:creator>leonardo ronderos lobo</dc:creator>
  <cp:lastModifiedBy>leonardo ronderos lobo</cp:lastModifiedBy>
  <cp:revision>17</cp:revision>
  <dcterms:created xsi:type="dcterms:W3CDTF">2016-09-17T21:59:39Z</dcterms:created>
  <dcterms:modified xsi:type="dcterms:W3CDTF">2016-10-22T01:14:34Z</dcterms:modified>
</cp:coreProperties>
</file>