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g" ContentType="image/jpeg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notesSlides/notesSlide2.xml" ContentType="application/vnd.openxmlformats-officedocument.presentationml.notesSlide+xml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80"/>
  </p:notesMasterIdLst>
  <p:handoutMasterIdLst>
    <p:handoutMasterId r:id="rId81"/>
  </p:handoutMasterIdLst>
  <p:sldIdLst>
    <p:sldId id="256" r:id="rId2"/>
    <p:sldId id="262" r:id="rId3"/>
    <p:sldId id="263" r:id="rId4"/>
    <p:sldId id="353" r:id="rId5"/>
    <p:sldId id="354" r:id="rId6"/>
    <p:sldId id="362" r:id="rId7"/>
    <p:sldId id="265" r:id="rId8"/>
    <p:sldId id="266" r:id="rId9"/>
    <p:sldId id="287" r:id="rId10"/>
    <p:sldId id="284" r:id="rId11"/>
    <p:sldId id="285" r:id="rId12"/>
    <p:sldId id="282" r:id="rId13"/>
    <p:sldId id="283" r:id="rId14"/>
    <p:sldId id="286" r:id="rId15"/>
    <p:sldId id="267" r:id="rId16"/>
    <p:sldId id="278" r:id="rId17"/>
    <p:sldId id="279" r:id="rId18"/>
    <p:sldId id="280" r:id="rId19"/>
    <p:sldId id="257" r:id="rId20"/>
    <p:sldId id="305" r:id="rId21"/>
    <p:sldId id="306" r:id="rId22"/>
    <p:sldId id="307" r:id="rId23"/>
    <p:sldId id="308" r:id="rId24"/>
    <p:sldId id="318" r:id="rId25"/>
    <p:sldId id="319" r:id="rId26"/>
    <p:sldId id="326" r:id="rId27"/>
    <p:sldId id="327" r:id="rId28"/>
    <p:sldId id="329" r:id="rId29"/>
    <p:sldId id="330" r:id="rId30"/>
    <p:sldId id="332" r:id="rId31"/>
    <p:sldId id="333" r:id="rId32"/>
    <p:sldId id="334" r:id="rId33"/>
    <p:sldId id="335" r:id="rId34"/>
    <p:sldId id="336" r:id="rId35"/>
    <p:sldId id="337" r:id="rId36"/>
    <p:sldId id="338" r:id="rId37"/>
    <p:sldId id="339" r:id="rId38"/>
    <p:sldId id="347" r:id="rId39"/>
    <p:sldId id="264" r:id="rId40"/>
    <p:sldId id="258" r:id="rId41"/>
    <p:sldId id="289" r:id="rId42"/>
    <p:sldId id="340" r:id="rId43"/>
    <p:sldId id="288" r:id="rId44"/>
    <p:sldId id="299" r:id="rId45"/>
    <p:sldId id="300" r:id="rId46"/>
    <p:sldId id="301" r:id="rId47"/>
    <p:sldId id="302" r:id="rId48"/>
    <p:sldId id="268" r:id="rId49"/>
    <p:sldId id="303" r:id="rId50"/>
    <p:sldId id="304" r:id="rId51"/>
    <p:sldId id="351" r:id="rId52"/>
    <p:sldId id="352" r:id="rId53"/>
    <p:sldId id="355" r:id="rId54"/>
    <p:sldId id="356" r:id="rId55"/>
    <p:sldId id="357" r:id="rId56"/>
    <p:sldId id="358" r:id="rId57"/>
    <p:sldId id="259" r:id="rId58"/>
    <p:sldId id="281" r:id="rId59"/>
    <p:sldId id="270" r:id="rId60"/>
    <p:sldId id="260" r:id="rId61"/>
    <p:sldId id="341" r:id="rId62"/>
    <p:sldId id="342" r:id="rId63"/>
    <p:sldId id="272" r:id="rId64"/>
    <p:sldId id="343" r:id="rId65"/>
    <p:sldId id="344" r:id="rId66"/>
    <p:sldId id="345" r:id="rId67"/>
    <p:sldId id="261" r:id="rId68"/>
    <p:sldId id="346" r:id="rId69"/>
    <p:sldId id="292" r:id="rId70"/>
    <p:sldId id="273" r:id="rId71"/>
    <p:sldId id="293" r:id="rId72"/>
    <p:sldId id="294" r:id="rId73"/>
    <p:sldId id="274" r:id="rId74"/>
    <p:sldId id="295" r:id="rId75"/>
    <p:sldId id="360" r:id="rId76"/>
    <p:sldId id="361" r:id="rId77"/>
    <p:sldId id="349" r:id="rId78"/>
    <p:sldId id="348" r:id="rId7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napToObjects="1">
      <p:cViewPr>
        <p:scale>
          <a:sx n="76" d="100"/>
          <a:sy n="76" d="100"/>
        </p:scale>
        <p:origin x="-1528" y="-3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5" d="100"/>
        <a:sy n="115" d="100"/>
      </p:scale>
      <p:origin x="0" y="269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80" Type="http://schemas.openxmlformats.org/officeDocument/2006/relationships/notesMaster" Target="notesMasters/notesMaster1.xml"/><Relationship Id="rId81" Type="http://schemas.openxmlformats.org/officeDocument/2006/relationships/handoutMaster" Target="handoutMasters/handoutMaster1.xml"/><Relationship Id="rId82" Type="http://schemas.openxmlformats.org/officeDocument/2006/relationships/printerSettings" Target="printerSettings/printerSettings1.bin"/><Relationship Id="rId83" Type="http://schemas.openxmlformats.org/officeDocument/2006/relationships/presProps" Target="presProps.xml"/><Relationship Id="rId84" Type="http://schemas.openxmlformats.org/officeDocument/2006/relationships/viewProps" Target="viewProps.xml"/><Relationship Id="rId85" Type="http://schemas.openxmlformats.org/officeDocument/2006/relationships/theme" Target="theme/theme1.xml"/><Relationship Id="rId86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Relationship Id="rId2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4" Type="http://schemas.openxmlformats.org/officeDocument/2006/relationships/image" Target="../media/image17.wmf"/><Relationship Id="rId5" Type="http://schemas.openxmlformats.org/officeDocument/2006/relationships/image" Target="../media/image18.wmf"/><Relationship Id="rId1" Type="http://schemas.openxmlformats.org/officeDocument/2006/relationships/image" Target="../media/image15.wmf"/><Relationship Id="rId2" Type="http://schemas.openxmlformats.org/officeDocument/2006/relationships/image" Target="../media/image1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D769F2-1D88-2848-969B-D043C176EF8B}" type="datetimeFigureOut">
              <a:rPr lang="en-US" smtClean="0"/>
              <a:t>21/10/16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609F65-1C1F-1749-BF9A-E095D2C146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91045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3B93B4-7986-444C-8487-2275A0D05C27}" type="datetimeFigureOut">
              <a:rPr lang="en-US" smtClean="0"/>
              <a:t>21/10/16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0049B6-5859-0C4A-AF99-91D86581F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24120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9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9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9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9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0E74026-61BB-FA4F-B0EF-EEBEB0049467}" type="slidenum">
              <a:rPr lang="es-ES_tradnl" sz="1200"/>
              <a:pPr eaLnBrk="1" hangingPunct="1"/>
              <a:t>16</a:t>
            </a:fld>
            <a:endParaRPr lang="es-ES_tradnl" sz="1200"/>
          </a:p>
        </p:txBody>
      </p:sp>
      <p:sp>
        <p:nvSpPr>
          <p:cNvPr id="22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9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9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9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9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B4E0376-9BD4-EE4E-A45E-E4CE8CC58907}" type="slidenum">
              <a:rPr lang="es-ES_tradnl" sz="1200"/>
              <a:pPr eaLnBrk="1" hangingPunct="1"/>
              <a:t>18</a:t>
            </a:fld>
            <a:endParaRPr lang="es-ES_tradnl" sz="1200"/>
          </a:p>
        </p:txBody>
      </p:sp>
      <p:sp>
        <p:nvSpPr>
          <p:cNvPr id="224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9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9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9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9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0EAC016-41A8-B840-B84D-32B5E4DEABA1}" type="slidenum">
              <a:rPr lang="en-US" sz="1200"/>
              <a:pPr eaLnBrk="1" hangingPunct="1"/>
              <a:t>26</a:t>
            </a:fld>
            <a:endParaRPr lang="en-US" sz="1200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9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9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9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9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9E661E3-AAD7-E74B-812F-3076AFB86689}" type="slidenum">
              <a:rPr lang="en-US" sz="1200"/>
              <a:pPr eaLnBrk="1" hangingPunct="1"/>
              <a:t>27</a:t>
            </a:fld>
            <a:endParaRPr lang="en-US" sz="1200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20659-C3D6-CC4F-AA5A-68363C4215C8}" type="datetime1">
              <a:rPr lang="es-CO" smtClean="0"/>
              <a:t>21/10/16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757F9-DCEB-C14A-9296-6C0744418906}" type="datetime1">
              <a:rPr lang="es-CO" smtClean="0"/>
              <a:t>21/10/16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604A8-9667-554B-90FF-48BB319EC409}" type="datetime1">
              <a:rPr lang="es-CO" smtClean="0"/>
              <a:t>21/10/16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98EAC-10DF-8D49-BC26-4E551DD4CBF5}" type="datetime1">
              <a:rPr lang="es-CO" smtClean="0"/>
              <a:t>21/10/16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ECB7-C2CC-084B-9686-A208623934C8}" type="datetime1">
              <a:rPr lang="es-CO" smtClean="0"/>
              <a:t>21/10/16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3972B-E778-B641-BBC9-CDFEDD85AC6B}" type="datetime1">
              <a:rPr lang="es-CO" smtClean="0"/>
              <a:t>21/10/16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46704-D0F2-734A-BF2E-27370C103B2B}" type="datetime1">
              <a:rPr lang="es-CO" smtClean="0"/>
              <a:t>21/10/16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DE388-EFDE-4342-BC6C-5EB7A2BE75EA}" type="datetime1">
              <a:rPr lang="es-CO" smtClean="0"/>
              <a:t>21/10/16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8B90E-A247-D64C-ACC5-0D10708E7B3B}" type="datetime1">
              <a:rPr lang="es-CO" smtClean="0"/>
              <a:t>21/10/16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329C9-3FC1-C049-BBBB-8A2805F3A9F1}" type="datetime1">
              <a:rPr lang="es-CO" smtClean="0"/>
              <a:t>21/10/16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0C900-E4B5-F946-8D9D-B7608D8904BA}" type="datetime1">
              <a:rPr lang="es-CO" smtClean="0"/>
              <a:t>21/10/16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0B003A-3528-3647-B594-250716B6430A}" type="datetime1">
              <a:rPr lang="es-CO" smtClean="0"/>
              <a:t>21/10/16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EB8D3D-6DCB-5C42-86D6-239FF01BB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12.wmf"/><Relationship Id="rId6" Type="http://schemas.openxmlformats.org/officeDocument/2006/relationships/oleObject" Target="../embeddings/oleObject2.bin"/><Relationship Id="rId7" Type="http://schemas.openxmlformats.org/officeDocument/2006/relationships/image" Target="../media/image13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7.bin"/><Relationship Id="rId20" Type="http://schemas.openxmlformats.org/officeDocument/2006/relationships/oleObject" Target="../embeddings/oleObject14.bin"/><Relationship Id="rId21" Type="http://schemas.openxmlformats.org/officeDocument/2006/relationships/oleObject" Target="../embeddings/oleObject15.bin"/><Relationship Id="rId10" Type="http://schemas.openxmlformats.org/officeDocument/2006/relationships/oleObject" Target="../embeddings/oleObject8.bin"/><Relationship Id="rId11" Type="http://schemas.openxmlformats.org/officeDocument/2006/relationships/image" Target="../media/image12.wmf"/><Relationship Id="rId12" Type="http://schemas.openxmlformats.org/officeDocument/2006/relationships/oleObject" Target="../embeddings/oleObject9.bin"/><Relationship Id="rId13" Type="http://schemas.openxmlformats.org/officeDocument/2006/relationships/image" Target="../media/image16.wmf"/><Relationship Id="rId14" Type="http://schemas.openxmlformats.org/officeDocument/2006/relationships/oleObject" Target="../embeddings/oleObject10.bin"/><Relationship Id="rId15" Type="http://schemas.openxmlformats.org/officeDocument/2006/relationships/image" Target="../media/image17.wmf"/><Relationship Id="rId16" Type="http://schemas.openxmlformats.org/officeDocument/2006/relationships/oleObject" Target="../embeddings/oleObject11.bin"/><Relationship Id="rId17" Type="http://schemas.openxmlformats.org/officeDocument/2006/relationships/image" Target="../media/image18.wmf"/><Relationship Id="rId18" Type="http://schemas.openxmlformats.org/officeDocument/2006/relationships/oleObject" Target="../embeddings/oleObject12.bin"/><Relationship Id="rId19" Type="http://schemas.openxmlformats.org/officeDocument/2006/relationships/oleObject" Target="../embeddings/oleObject13.bin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2.xml"/><Relationship Id="rId4" Type="http://schemas.openxmlformats.org/officeDocument/2006/relationships/oleObject" Target="../embeddings/oleObject3.bin"/><Relationship Id="rId5" Type="http://schemas.openxmlformats.org/officeDocument/2006/relationships/image" Target="../media/image15.wmf"/><Relationship Id="rId6" Type="http://schemas.openxmlformats.org/officeDocument/2006/relationships/oleObject" Target="../embeddings/oleObject4.bin"/><Relationship Id="rId7" Type="http://schemas.openxmlformats.org/officeDocument/2006/relationships/oleObject" Target="../embeddings/oleObject5.bin"/><Relationship Id="rId8" Type="http://schemas.openxmlformats.org/officeDocument/2006/relationships/oleObject" Target="../embeddings/oleObject6.bin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jp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jp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jp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jp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jp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jp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jp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jp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jp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jp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jp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1.jp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SEGURIDAD LOGISTICA EN LAS EXPORTACIONES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LEONARDO RONDEROS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27 OCTUBRE 2016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5:00PM A 6:30PM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1</a:t>
            </a:fld>
            <a:endParaRPr lang="en-US"/>
          </a:p>
        </p:txBody>
      </p:sp>
      <p:pic>
        <p:nvPicPr>
          <p:cNvPr id="4" name="Picture 3" descr="Captura de pantalla 2016-09-19 a las 4.00.09 p.m.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784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033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aptura de pantalla 2016-10-21 a las 5.02.05 p.m.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50"/>
          <a:stretch/>
        </p:blipFill>
        <p:spPr>
          <a:xfrm>
            <a:off x="457200" y="274638"/>
            <a:ext cx="8229600" cy="6446837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1007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aptura de pantalla 2016-10-21 a las 5.01.54 p.m.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3" b="683"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8748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aptura de pantalla 2016-10-21 a las 5.01.08 p.m.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148" b="-4375"/>
          <a:stretch/>
        </p:blipFill>
        <p:spPr>
          <a:xfrm>
            <a:off x="457200" y="0"/>
            <a:ext cx="8229600" cy="6126163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0472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aptura de pantalla 2016-10-21 a las 5.01.33 p.m.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119" b="-6334"/>
          <a:stretch/>
        </p:blipFill>
        <p:spPr>
          <a:xfrm>
            <a:off x="457200" y="-133692"/>
            <a:ext cx="8229600" cy="6259855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7881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aptura de pantalla 2016-10-21 a las 5.09.20 p.m.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995" b="-4279"/>
          <a:stretch/>
        </p:blipFill>
        <p:spPr>
          <a:xfrm>
            <a:off x="457200" y="274638"/>
            <a:ext cx="8229600" cy="6709533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8030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EL PROCESO DE EXPORTAR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5583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1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665702" indent="-256039"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024156" indent="-204831"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433819" indent="-204831"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1843482" indent="-204831"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253144" indent="-204831" defTabSz="45660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662806" indent="-204831" defTabSz="45660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072469" indent="-204831" defTabSz="45660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482131" indent="-204831" defTabSz="45660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77CECC8-507A-F94F-824F-6B064F4A7156}" type="slidenum">
              <a:rPr lang="en-US" sz="1000"/>
              <a:pPr eaLnBrk="1" hangingPunct="1"/>
              <a:t>16</a:t>
            </a:fld>
            <a:endParaRPr lang="en-US" sz="1000"/>
          </a:p>
        </p:txBody>
      </p:sp>
      <p:sp>
        <p:nvSpPr>
          <p:cNvPr id="220162" name="Rectangle 2"/>
          <p:cNvSpPr>
            <a:spLocks noChangeArrowheads="1"/>
          </p:cNvSpPr>
          <p:nvPr/>
        </p:nvSpPr>
        <p:spPr bwMode="auto">
          <a:xfrm>
            <a:off x="1829376" y="4266640"/>
            <a:ext cx="3275892" cy="167668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28" tIns="45715" rIns="91428" bIns="45715" anchor="ctr"/>
          <a:lstStyle/>
          <a:p>
            <a:pPr eaLnBrk="0" hangingPunct="0"/>
            <a:endParaRPr lang="en-US"/>
          </a:p>
        </p:txBody>
      </p:sp>
      <p:graphicFrame>
        <p:nvGraphicFramePr>
          <p:cNvPr id="220163" name="Object 2"/>
          <p:cNvGraphicFramePr>
            <a:graphicFrameLocks noChangeAspect="1"/>
          </p:cNvGraphicFramePr>
          <p:nvPr/>
        </p:nvGraphicFramePr>
        <p:xfrm>
          <a:off x="6858360" y="5181321"/>
          <a:ext cx="1420609" cy="5785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name="Imagen" r:id="rId4" imgW="1000438" imgH="1000438" progId="">
                  <p:embed/>
                </p:oleObj>
              </mc:Choice>
              <mc:Fallback>
                <p:oleObj name="Imagen" r:id="rId4" imgW="1000438" imgH="100043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360" y="5181321"/>
                        <a:ext cx="1420609" cy="57850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0164" name="AutoShape 4"/>
          <p:cNvSpPr>
            <a:spLocks noChangeArrowheads="1"/>
          </p:cNvSpPr>
          <p:nvPr/>
        </p:nvSpPr>
        <p:spPr bwMode="auto">
          <a:xfrm>
            <a:off x="2895912" y="3048000"/>
            <a:ext cx="485051" cy="976313"/>
          </a:xfrm>
          <a:prstGeom prst="downArrow">
            <a:avLst>
              <a:gd name="adj1" fmla="val 50000"/>
              <a:gd name="adj2" fmla="val 5031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28" tIns="45715" rIns="91428" bIns="45715" anchor="ctr"/>
          <a:lstStyle/>
          <a:p>
            <a:pPr eaLnBrk="0" hangingPunct="0"/>
            <a:endParaRPr lang="en-US"/>
          </a:p>
        </p:txBody>
      </p:sp>
      <p:sp>
        <p:nvSpPr>
          <p:cNvPr id="220165" name="AutoShape 5"/>
          <p:cNvSpPr>
            <a:spLocks noChangeArrowheads="1"/>
          </p:cNvSpPr>
          <p:nvPr/>
        </p:nvSpPr>
        <p:spPr bwMode="auto">
          <a:xfrm>
            <a:off x="2514493" y="4191000"/>
            <a:ext cx="381419" cy="381000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28" tIns="45715" rIns="91428" bIns="45715" anchor="ctr"/>
          <a:lstStyle/>
          <a:p>
            <a:pPr eaLnBrk="0" hangingPunct="0"/>
            <a:endParaRPr lang="en-US"/>
          </a:p>
        </p:txBody>
      </p:sp>
      <p:sp>
        <p:nvSpPr>
          <p:cNvPr id="220166" name="AutoShape 6"/>
          <p:cNvSpPr>
            <a:spLocks noChangeArrowheads="1"/>
          </p:cNvSpPr>
          <p:nvPr/>
        </p:nvSpPr>
        <p:spPr bwMode="auto">
          <a:xfrm>
            <a:off x="4191300" y="4191001"/>
            <a:ext cx="228852" cy="305360"/>
          </a:xfrm>
          <a:prstGeom prst="can">
            <a:avLst>
              <a:gd name="adj" fmla="val 33356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28" tIns="45715" rIns="91428" bIns="45715" anchor="ctr"/>
          <a:lstStyle/>
          <a:p>
            <a:pPr eaLnBrk="0" hangingPunct="0"/>
            <a:endParaRPr lang="en-US"/>
          </a:p>
        </p:txBody>
      </p:sp>
      <p:sp>
        <p:nvSpPr>
          <p:cNvPr id="220167" name="AutoShape 7"/>
          <p:cNvSpPr>
            <a:spLocks noChangeArrowheads="1"/>
          </p:cNvSpPr>
          <p:nvPr/>
        </p:nvSpPr>
        <p:spPr bwMode="auto">
          <a:xfrm>
            <a:off x="4115017" y="4496361"/>
            <a:ext cx="532549" cy="609320"/>
          </a:xfrm>
          <a:prstGeom prst="cube">
            <a:avLst>
              <a:gd name="adj" fmla="val 25000"/>
            </a:avLst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28" tIns="45715" rIns="91428" bIns="45715" anchor="ctr"/>
          <a:lstStyle/>
          <a:p>
            <a:pPr eaLnBrk="0" hangingPunct="0"/>
            <a:endParaRPr lang="en-US"/>
          </a:p>
        </p:txBody>
      </p:sp>
      <p:sp>
        <p:nvSpPr>
          <p:cNvPr id="220168" name="AutoShape 8"/>
          <p:cNvSpPr>
            <a:spLocks noChangeArrowheads="1"/>
          </p:cNvSpPr>
          <p:nvPr/>
        </p:nvSpPr>
        <p:spPr bwMode="auto">
          <a:xfrm>
            <a:off x="2438208" y="4419320"/>
            <a:ext cx="610272" cy="609319"/>
          </a:xfrm>
          <a:prstGeom prst="cube">
            <a:avLst>
              <a:gd name="adj" fmla="val 25000"/>
            </a:avLst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lIns="91428" tIns="45715" rIns="91428" bIns="45715" anchor="ctr"/>
          <a:lstStyle/>
          <a:p>
            <a:pPr eaLnBrk="0" hangingPunct="0"/>
            <a:endParaRPr lang="en-US"/>
          </a:p>
        </p:txBody>
      </p:sp>
      <p:sp>
        <p:nvSpPr>
          <p:cNvPr id="220169" name="AutoShape 9"/>
          <p:cNvSpPr>
            <a:spLocks noChangeArrowheads="1"/>
          </p:cNvSpPr>
          <p:nvPr/>
        </p:nvSpPr>
        <p:spPr bwMode="auto">
          <a:xfrm>
            <a:off x="3733597" y="4343682"/>
            <a:ext cx="457703" cy="684959"/>
          </a:xfrm>
          <a:prstGeom prst="cube">
            <a:avLst>
              <a:gd name="adj" fmla="val 25000"/>
            </a:avLst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28" tIns="45715" rIns="91428" bIns="45715" anchor="ctr"/>
          <a:lstStyle/>
          <a:p>
            <a:pPr eaLnBrk="0" hangingPunct="0"/>
            <a:endParaRPr lang="en-US"/>
          </a:p>
        </p:txBody>
      </p:sp>
      <p:sp>
        <p:nvSpPr>
          <p:cNvPr id="220170" name="AutoShape 10"/>
          <p:cNvSpPr>
            <a:spLocks noChangeArrowheads="1"/>
          </p:cNvSpPr>
          <p:nvPr/>
        </p:nvSpPr>
        <p:spPr bwMode="auto">
          <a:xfrm>
            <a:off x="2056790" y="4343682"/>
            <a:ext cx="457703" cy="684959"/>
          </a:xfrm>
          <a:prstGeom prst="cube">
            <a:avLst>
              <a:gd name="adj" fmla="val 250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28" tIns="45715" rIns="91428" bIns="45715" anchor="ctr"/>
          <a:lstStyle/>
          <a:p>
            <a:pPr eaLnBrk="0" hangingPunct="0"/>
            <a:endParaRPr lang="en-US"/>
          </a:p>
        </p:txBody>
      </p:sp>
      <p:sp>
        <p:nvSpPr>
          <p:cNvPr id="220171" name="Rectangle 11"/>
          <p:cNvSpPr>
            <a:spLocks noChangeArrowheads="1"/>
          </p:cNvSpPr>
          <p:nvPr/>
        </p:nvSpPr>
        <p:spPr bwMode="auto">
          <a:xfrm>
            <a:off x="2133072" y="4496361"/>
            <a:ext cx="915408" cy="91327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28" tIns="45715" rIns="91428" bIns="45715" anchor="ctr"/>
          <a:lstStyle/>
          <a:p>
            <a:pPr eaLnBrk="0" hangingPunct="0"/>
            <a:endParaRPr lang="en-US"/>
          </a:p>
        </p:txBody>
      </p:sp>
      <p:sp>
        <p:nvSpPr>
          <p:cNvPr id="220172" name="Rectangle 12"/>
          <p:cNvSpPr>
            <a:spLocks noChangeArrowheads="1"/>
          </p:cNvSpPr>
          <p:nvPr/>
        </p:nvSpPr>
        <p:spPr bwMode="auto">
          <a:xfrm>
            <a:off x="3657313" y="4572001"/>
            <a:ext cx="915408" cy="8376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28" tIns="45715" rIns="91428" bIns="45715" anchor="ctr"/>
          <a:lstStyle/>
          <a:p>
            <a:pPr eaLnBrk="0" hangingPunct="0"/>
            <a:endParaRPr lang="en-US"/>
          </a:p>
        </p:txBody>
      </p:sp>
      <p:sp>
        <p:nvSpPr>
          <p:cNvPr id="220173" name="Text Box 13"/>
          <p:cNvSpPr txBox="1">
            <a:spLocks noChangeArrowheads="1"/>
          </p:cNvSpPr>
          <p:nvPr/>
        </p:nvSpPr>
        <p:spPr bwMode="auto">
          <a:xfrm>
            <a:off x="1839452" y="1371322"/>
            <a:ext cx="5788740" cy="1015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8" tIns="45715" rIns="91428" bIns="45715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9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9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9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9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dirty="0">
                <a:solidFill>
                  <a:srgbClr val="FFFF00"/>
                </a:solidFill>
                <a:latin typeface="Times" charset="0"/>
              </a:rPr>
              <a:t>EXPORTACION</a:t>
            </a:r>
          </a:p>
          <a:p>
            <a:r>
              <a:rPr lang="en-US" dirty="0">
                <a:latin typeface="Times" charset="0"/>
              </a:rPr>
              <a:t>LA AEROLINEA RECIBE EN ORIGEN LA CARGA </a:t>
            </a:r>
          </a:p>
          <a:p>
            <a:r>
              <a:rPr lang="en-US" dirty="0">
                <a:latin typeface="Times" charset="0"/>
              </a:rPr>
              <a:t>Y LA PALETIZA …</a:t>
            </a:r>
          </a:p>
        </p:txBody>
      </p:sp>
      <p:sp>
        <p:nvSpPr>
          <p:cNvPr id="220174" name="Text Box 14"/>
          <p:cNvSpPr txBox="1">
            <a:spLocks noChangeArrowheads="1"/>
          </p:cNvSpPr>
          <p:nvPr/>
        </p:nvSpPr>
        <p:spPr bwMode="auto">
          <a:xfrm>
            <a:off x="1142821" y="1371320"/>
            <a:ext cx="184642" cy="40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8" tIns="45715" rIns="91428" bIns="45715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9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9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9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9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endParaRPr lang="en-US">
              <a:latin typeface="Times" charset="0"/>
            </a:endParaRPr>
          </a:p>
        </p:txBody>
      </p:sp>
      <p:sp>
        <p:nvSpPr>
          <p:cNvPr id="220175" name="AutoShape 15"/>
          <p:cNvSpPr>
            <a:spLocks noChangeArrowheads="1"/>
          </p:cNvSpPr>
          <p:nvPr/>
        </p:nvSpPr>
        <p:spPr bwMode="auto">
          <a:xfrm>
            <a:off x="5334119" y="5639360"/>
            <a:ext cx="1295388" cy="303960"/>
          </a:xfrm>
          <a:prstGeom prst="rightArrow">
            <a:avLst>
              <a:gd name="adj1" fmla="val 50000"/>
              <a:gd name="adj2" fmla="val 10654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28" tIns="45715" rIns="91428" bIns="45715" anchor="ctr"/>
          <a:lstStyle/>
          <a:p>
            <a:pPr eaLnBrk="0" hangingPunct="0"/>
            <a:endParaRPr lang="en-US"/>
          </a:p>
        </p:txBody>
      </p:sp>
      <p:sp>
        <p:nvSpPr>
          <p:cNvPr id="220176" name="Text Box 16"/>
          <p:cNvSpPr txBox="1">
            <a:spLocks noChangeArrowheads="1"/>
          </p:cNvSpPr>
          <p:nvPr/>
        </p:nvSpPr>
        <p:spPr bwMode="auto">
          <a:xfrm>
            <a:off x="2514493" y="2591360"/>
            <a:ext cx="1253018" cy="40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8" tIns="45715" rIns="91428" bIns="45715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9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9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9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9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>
                <a:latin typeface="Times" charset="0"/>
              </a:rPr>
              <a:t>CLIENTE</a:t>
            </a:r>
          </a:p>
        </p:txBody>
      </p:sp>
      <p:sp>
        <p:nvSpPr>
          <p:cNvPr id="220177" name="Text Box 17"/>
          <p:cNvSpPr txBox="1">
            <a:spLocks noChangeArrowheads="1"/>
          </p:cNvSpPr>
          <p:nvPr/>
        </p:nvSpPr>
        <p:spPr bwMode="auto">
          <a:xfrm>
            <a:off x="3794049" y="3260913"/>
            <a:ext cx="1253018" cy="40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8" tIns="45715" rIns="91428" bIns="45715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9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9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9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9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>
                <a:latin typeface="Times" charset="0"/>
              </a:rPr>
              <a:t>CLIENTE</a:t>
            </a:r>
          </a:p>
        </p:txBody>
      </p:sp>
      <p:sp>
        <p:nvSpPr>
          <p:cNvPr id="220178" name="Text Box 18"/>
          <p:cNvSpPr txBox="1">
            <a:spLocks noChangeArrowheads="1"/>
          </p:cNvSpPr>
          <p:nvPr/>
        </p:nvSpPr>
        <p:spPr bwMode="auto">
          <a:xfrm>
            <a:off x="913969" y="3734360"/>
            <a:ext cx="1253018" cy="40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8" tIns="45715" rIns="91428" bIns="45715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9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9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9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9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>
                <a:latin typeface="Times" charset="0"/>
              </a:rPr>
              <a:t>CLIENTE</a:t>
            </a:r>
          </a:p>
        </p:txBody>
      </p:sp>
      <p:graphicFrame>
        <p:nvGraphicFramePr>
          <p:cNvPr id="220179" name="Object 3"/>
          <p:cNvGraphicFramePr>
            <a:graphicFrameLocks noChangeAspect="1"/>
          </p:cNvGraphicFramePr>
          <p:nvPr/>
        </p:nvGraphicFramePr>
        <p:xfrm>
          <a:off x="1447955" y="5409640"/>
          <a:ext cx="3950934" cy="12648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" name="Imagen" r:id="rId6" imgW="3907692" imgH="3907692" progId="">
                  <p:embed/>
                </p:oleObj>
              </mc:Choice>
              <mc:Fallback>
                <p:oleObj name="Imagen" r:id="rId6" imgW="3907692" imgH="3907692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955" y="5409640"/>
                        <a:ext cx="3950934" cy="12648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0180" name="Rectangle 20"/>
          <p:cNvSpPr>
            <a:spLocks noChangeArrowheads="1"/>
          </p:cNvSpPr>
          <p:nvPr/>
        </p:nvSpPr>
        <p:spPr bwMode="auto">
          <a:xfrm>
            <a:off x="0" y="3048001"/>
            <a:ext cx="1971001" cy="369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8" tIns="45715" rIns="91428" bIns="45715">
            <a:spAutoFit/>
          </a:bodyPr>
          <a:lstStyle/>
          <a:p>
            <a:pPr eaLnBrk="0" hangingPunct="0"/>
            <a:r>
              <a:rPr lang="es-ES_tradnl"/>
              <a:t>AGENTE DE CARGA</a:t>
            </a:r>
          </a:p>
        </p:txBody>
      </p:sp>
    </p:spTree>
    <p:extLst>
      <p:ext uri="{BB962C8B-B14F-4D97-AF65-F5344CB8AC3E}">
        <p14:creationId xmlns:p14="http://schemas.microsoft.com/office/powerpoint/2010/main" val="1454168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209" name="Picture 1" descr="Captura de pantalla 2013-09-08 a la(s) 9.37.0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02125" y="-765631"/>
            <a:ext cx="11446125" cy="768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222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3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665702" indent="-256039"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024156" indent="-204831"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433819" indent="-204831"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1843482" indent="-204831"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253144" indent="-204831" defTabSz="45660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662806" indent="-204831" defTabSz="45660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072469" indent="-204831" defTabSz="45660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482131" indent="-204831" defTabSz="45660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5348EF3-DB73-F045-AB12-3398D7942B9A}" type="slidenum">
              <a:rPr lang="en-US" sz="1000"/>
              <a:pPr eaLnBrk="1" hangingPunct="1"/>
              <a:t>18</a:t>
            </a:fld>
            <a:endParaRPr lang="en-US" sz="1000"/>
          </a:p>
        </p:txBody>
      </p:sp>
      <p:sp>
        <p:nvSpPr>
          <p:cNvPr id="223234" name="Rectangle 2"/>
          <p:cNvSpPr>
            <a:spLocks noChangeArrowheads="1"/>
          </p:cNvSpPr>
          <p:nvPr/>
        </p:nvSpPr>
        <p:spPr bwMode="auto">
          <a:xfrm>
            <a:off x="1829376" y="2286001"/>
            <a:ext cx="3275892" cy="167668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28" tIns="45715" rIns="91428" bIns="45715" anchor="ctr"/>
          <a:lstStyle/>
          <a:p>
            <a:pPr eaLnBrk="0" hangingPunct="0"/>
            <a:endParaRPr lang="en-US"/>
          </a:p>
        </p:txBody>
      </p:sp>
      <p:sp>
        <p:nvSpPr>
          <p:cNvPr id="223235" name="AutoShape 3"/>
          <p:cNvSpPr>
            <a:spLocks noChangeArrowheads="1"/>
          </p:cNvSpPr>
          <p:nvPr/>
        </p:nvSpPr>
        <p:spPr bwMode="auto">
          <a:xfrm>
            <a:off x="2285640" y="2591360"/>
            <a:ext cx="381421" cy="381000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28" tIns="45715" rIns="91428" bIns="45715" anchor="ctr"/>
          <a:lstStyle/>
          <a:p>
            <a:pPr eaLnBrk="0" hangingPunct="0"/>
            <a:endParaRPr lang="en-US"/>
          </a:p>
        </p:txBody>
      </p:sp>
      <p:sp>
        <p:nvSpPr>
          <p:cNvPr id="223236" name="AutoShape 4"/>
          <p:cNvSpPr>
            <a:spLocks noChangeArrowheads="1"/>
          </p:cNvSpPr>
          <p:nvPr/>
        </p:nvSpPr>
        <p:spPr bwMode="auto">
          <a:xfrm>
            <a:off x="4496436" y="2819682"/>
            <a:ext cx="227412" cy="303959"/>
          </a:xfrm>
          <a:prstGeom prst="can">
            <a:avLst>
              <a:gd name="adj" fmla="val 3341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28" tIns="45715" rIns="91428" bIns="45715" anchor="ctr"/>
          <a:lstStyle/>
          <a:p>
            <a:pPr eaLnBrk="0" hangingPunct="0"/>
            <a:endParaRPr lang="en-US"/>
          </a:p>
        </p:txBody>
      </p:sp>
      <p:sp>
        <p:nvSpPr>
          <p:cNvPr id="223237" name="AutoShape 5"/>
          <p:cNvSpPr>
            <a:spLocks noChangeArrowheads="1"/>
          </p:cNvSpPr>
          <p:nvPr/>
        </p:nvSpPr>
        <p:spPr bwMode="auto">
          <a:xfrm>
            <a:off x="2438209" y="2972361"/>
            <a:ext cx="533988" cy="609320"/>
          </a:xfrm>
          <a:prstGeom prst="cube">
            <a:avLst>
              <a:gd name="adj" fmla="val 25000"/>
            </a:avLst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28" tIns="45715" rIns="91428" bIns="45715" anchor="ctr"/>
          <a:lstStyle/>
          <a:p>
            <a:pPr eaLnBrk="0" hangingPunct="0"/>
            <a:endParaRPr lang="en-US"/>
          </a:p>
        </p:txBody>
      </p:sp>
      <p:sp>
        <p:nvSpPr>
          <p:cNvPr id="223238" name="AutoShape 6"/>
          <p:cNvSpPr>
            <a:spLocks noChangeArrowheads="1"/>
          </p:cNvSpPr>
          <p:nvPr/>
        </p:nvSpPr>
        <p:spPr bwMode="auto">
          <a:xfrm>
            <a:off x="2056789" y="2895320"/>
            <a:ext cx="610272" cy="609319"/>
          </a:xfrm>
          <a:prstGeom prst="cube">
            <a:avLst>
              <a:gd name="adj" fmla="val 25000"/>
            </a:avLst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lIns="91428" tIns="45715" rIns="91428" bIns="45715" anchor="ctr"/>
          <a:lstStyle/>
          <a:p>
            <a:pPr eaLnBrk="0" hangingPunct="0"/>
            <a:endParaRPr lang="en-US"/>
          </a:p>
        </p:txBody>
      </p:sp>
      <p:sp>
        <p:nvSpPr>
          <p:cNvPr id="223239" name="AutoShape 7"/>
          <p:cNvSpPr>
            <a:spLocks noChangeArrowheads="1"/>
          </p:cNvSpPr>
          <p:nvPr/>
        </p:nvSpPr>
        <p:spPr bwMode="auto">
          <a:xfrm>
            <a:off x="2590777" y="2742640"/>
            <a:ext cx="457703" cy="686361"/>
          </a:xfrm>
          <a:prstGeom prst="cube">
            <a:avLst>
              <a:gd name="adj" fmla="val 25000"/>
            </a:avLst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28" tIns="45715" rIns="91428" bIns="45715" anchor="ctr"/>
          <a:lstStyle/>
          <a:p>
            <a:pPr eaLnBrk="0" hangingPunct="0"/>
            <a:endParaRPr lang="en-US"/>
          </a:p>
        </p:txBody>
      </p:sp>
      <p:sp>
        <p:nvSpPr>
          <p:cNvPr id="223240" name="AutoShape 8"/>
          <p:cNvSpPr>
            <a:spLocks noChangeArrowheads="1"/>
          </p:cNvSpPr>
          <p:nvPr/>
        </p:nvSpPr>
        <p:spPr bwMode="auto">
          <a:xfrm>
            <a:off x="1829377" y="2742640"/>
            <a:ext cx="456264" cy="686361"/>
          </a:xfrm>
          <a:prstGeom prst="cube">
            <a:avLst>
              <a:gd name="adj" fmla="val 250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28" tIns="45715" rIns="91428" bIns="45715" anchor="ctr"/>
          <a:lstStyle/>
          <a:p>
            <a:pPr eaLnBrk="0" hangingPunct="0"/>
            <a:endParaRPr lang="en-US"/>
          </a:p>
        </p:txBody>
      </p:sp>
      <p:sp>
        <p:nvSpPr>
          <p:cNvPr id="223241" name="Line 9"/>
          <p:cNvSpPr>
            <a:spLocks noChangeShapeType="1"/>
          </p:cNvSpPr>
          <p:nvPr/>
        </p:nvSpPr>
        <p:spPr bwMode="auto">
          <a:xfrm>
            <a:off x="2361924" y="3581681"/>
            <a:ext cx="0" cy="68495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1428" tIns="45715" rIns="91428" bIns="45715" anchor="ctr"/>
          <a:lstStyle/>
          <a:p>
            <a:endParaRPr lang="es-ES"/>
          </a:p>
        </p:txBody>
      </p:sp>
      <p:sp>
        <p:nvSpPr>
          <p:cNvPr id="223242" name="Line 10"/>
          <p:cNvSpPr>
            <a:spLocks noChangeShapeType="1"/>
          </p:cNvSpPr>
          <p:nvPr/>
        </p:nvSpPr>
        <p:spPr bwMode="auto">
          <a:xfrm>
            <a:off x="5181552" y="335336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1428" tIns="45715" rIns="91428" bIns="45715" anchor="ctr"/>
          <a:lstStyle/>
          <a:p>
            <a:endParaRPr lang="es-ES"/>
          </a:p>
        </p:txBody>
      </p:sp>
      <p:graphicFrame>
        <p:nvGraphicFramePr>
          <p:cNvPr id="223243" name="Object 2"/>
          <p:cNvGraphicFramePr>
            <a:graphicFrameLocks noChangeAspect="1"/>
          </p:cNvGraphicFramePr>
          <p:nvPr/>
        </p:nvGraphicFramePr>
        <p:xfrm>
          <a:off x="5181552" y="3581681"/>
          <a:ext cx="1066536" cy="10043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5" name="Imagen" r:id="rId4" imgW="2032000" imgH="2032000" progId="">
                  <p:embed/>
                </p:oleObj>
              </mc:Choice>
              <mc:Fallback>
                <p:oleObj name="Imagen" r:id="rId4" imgW="2032000" imgH="2032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552" y="3581681"/>
                        <a:ext cx="1066536" cy="10043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3244" name="Object 3"/>
          <p:cNvGraphicFramePr>
            <a:graphicFrameLocks noChangeAspect="1"/>
          </p:cNvGraphicFramePr>
          <p:nvPr/>
        </p:nvGraphicFramePr>
        <p:xfrm>
          <a:off x="761402" y="3657321"/>
          <a:ext cx="1067975" cy="10057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6" name="Imagen" r:id="rId6" imgW="2032000" imgH="2032000" progId="">
                  <p:embed/>
                </p:oleObj>
              </mc:Choice>
              <mc:Fallback>
                <p:oleObj name="Imagen" r:id="rId6" imgW="2032000" imgH="2032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1402" y="3657321"/>
                        <a:ext cx="1067975" cy="10057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3245" name="Text Box 13"/>
          <p:cNvSpPr txBox="1">
            <a:spLocks noChangeArrowheads="1"/>
          </p:cNvSpPr>
          <p:nvPr/>
        </p:nvSpPr>
        <p:spPr bwMode="auto">
          <a:xfrm>
            <a:off x="98744" y="173979"/>
            <a:ext cx="8838864" cy="40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5" rIns="91428" bIns="45715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9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9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9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9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dirty="0">
                <a:latin typeface="Times" charset="0"/>
              </a:rPr>
              <a:t>AL LLEGAR A </a:t>
            </a:r>
            <a:r>
              <a:rPr lang="en-US" dirty="0" smtClean="0">
                <a:latin typeface="Times" charset="0"/>
              </a:rPr>
              <a:t>DESTINO</a:t>
            </a:r>
            <a:endParaRPr lang="en-US" dirty="0">
              <a:latin typeface="Times" charset="0"/>
            </a:endParaRPr>
          </a:p>
        </p:txBody>
      </p:sp>
      <p:sp>
        <p:nvSpPr>
          <p:cNvPr id="223246" name="AutoShape 14"/>
          <p:cNvSpPr>
            <a:spLocks noChangeArrowheads="1"/>
          </p:cNvSpPr>
          <p:nvPr/>
        </p:nvSpPr>
        <p:spPr bwMode="auto">
          <a:xfrm>
            <a:off x="2438208" y="3123640"/>
            <a:ext cx="381421" cy="381000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28" tIns="45715" rIns="91428" bIns="45715" anchor="ctr"/>
          <a:lstStyle/>
          <a:p>
            <a:pPr eaLnBrk="0" hangingPunct="0"/>
            <a:endParaRPr lang="en-US"/>
          </a:p>
        </p:txBody>
      </p:sp>
      <p:sp>
        <p:nvSpPr>
          <p:cNvPr id="223247" name="AutoShape 15"/>
          <p:cNvSpPr>
            <a:spLocks noChangeArrowheads="1"/>
          </p:cNvSpPr>
          <p:nvPr/>
        </p:nvSpPr>
        <p:spPr bwMode="auto">
          <a:xfrm>
            <a:off x="2743345" y="2895322"/>
            <a:ext cx="228852" cy="305360"/>
          </a:xfrm>
          <a:prstGeom prst="can">
            <a:avLst>
              <a:gd name="adj" fmla="val 33356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28" tIns="45715" rIns="91428" bIns="45715" anchor="ctr"/>
          <a:lstStyle/>
          <a:p>
            <a:pPr eaLnBrk="0" hangingPunct="0"/>
            <a:endParaRPr lang="en-US"/>
          </a:p>
        </p:txBody>
      </p:sp>
      <p:sp>
        <p:nvSpPr>
          <p:cNvPr id="223248" name="AutoShape 16"/>
          <p:cNvSpPr>
            <a:spLocks noChangeArrowheads="1"/>
          </p:cNvSpPr>
          <p:nvPr/>
        </p:nvSpPr>
        <p:spPr bwMode="auto">
          <a:xfrm>
            <a:off x="3809881" y="2819681"/>
            <a:ext cx="533987" cy="609319"/>
          </a:xfrm>
          <a:prstGeom prst="cube">
            <a:avLst>
              <a:gd name="adj" fmla="val 25000"/>
            </a:avLst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28" tIns="45715" rIns="91428" bIns="45715" anchor="ctr"/>
          <a:lstStyle/>
          <a:p>
            <a:pPr eaLnBrk="0" hangingPunct="0"/>
            <a:endParaRPr lang="en-US"/>
          </a:p>
        </p:txBody>
      </p:sp>
      <p:sp>
        <p:nvSpPr>
          <p:cNvPr id="223249" name="AutoShape 17"/>
          <p:cNvSpPr>
            <a:spLocks noChangeArrowheads="1"/>
          </p:cNvSpPr>
          <p:nvPr/>
        </p:nvSpPr>
        <p:spPr bwMode="auto">
          <a:xfrm>
            <a:off x="3124764" y="2819681"/>
            <a:ext cx="608832" cy="609319"/>
          </a:xfrm>
          <a:prstGeom prst="cube">
            <a:avLst>
              <a:gd name="adj" fmla="val 25000"/>
            </a:avLst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lIns="91428" tIns="45715" rIns="91428" bIns="45715" anchor="ctr"/>
          <a:lstStyle/>
          <a:p>
            <a:pPr eaLnBrk="0" hangingPunct="0"/>
            <a:endParaRPr lang="en-US"/>
          </a:p>
        </p:txBody>
      </p:sp>
      <p:sp>
        <p:nvSpPr>
          <p:cNvPr id="223250" name="AutoShape 18"/>
          <p:cNvSpPr>
            <a:spLocks noChangeArrowheads="1"/>
          </p:cNvSpPr>
          <p:nvPr/>
        </p:nvSpPr>
        <p:spPr bwMode="auto">
          <a:xfrm>
            <a:off x="4420153" y="2742640"/>
            <a:ext cx="456264" cy="686361"/>
          </a:xfrm>
          <a:prstGeom prst="cube">
            <a:avLst>
              <a:gd name="adj" fmla="val 25000"/>
            </a:avLst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28" tIns="45715" rIns="91428" bIns="45715" anchor="ctr"/>
          <a:lstStyle/>
          <a:p>
            <a:pPr eaLnBrk="0" hangingPunct="0"/>
            <a:endParaRPr lang="en-US"/>
          </a:p>
        </p:txBody>
      </p:sp>
      <p:sp>
        <p:nvSpPr>
          <p:cNvPr id="223251" name="AutoShape 19"/>
          <p:cNvSpPr>
            <a:spLocks noChangeArrowheads="1"/>
          </p:cNvSpPr>
          <p:nvPr/>
        </p:nvSpPr>
        <p:spPr bwMode="auto">
          <a:xfrm>
            <a:off x="1980506" y="2667000"/>
            <a:ext cx="457703" cy="686361"/>
          </a:xfrm>
          <a:prstGeom prst="cube">
            <a:avLst>
              <a:gd name="adj" fmla="val 250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28" tIns="45715" rIns="91428" bIns="45715" anchor="ctr"/>
          <a:lstStyle/>
          <a:p>
            <a:pPr eaLnBrk="0" hangingPunct="0"/>
            <a:endParaRPr lang="en-US"/>
          </a:p>
        </p:txBody>
      </p:sp>
      <p:graphicFrame>
        <p:nvGraphicFramePr>
          <p:cNvPr id="223252" name="Object 4"/>
          <p:cNvGraphicFramePr>
            <a:graphicFrameLocks noChangeAspect="1"/>
          </p:cNvGraphicFramePr>
          <p:nvPr/>
        </p:nvGraphicFramePr>
        <p:xfrm>
          <a:off x="1905660" y="3885640"/>
          <a:ext cx="1066536" cy="10057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7" name="Imagen" r:id="rId7" imgW="2032000" imgH="2032000" progId="">
                  <p:embed/>
                </p:oleObj>
              </mc:Choice>
              <mc:Fallback>
                <p:oleObj name="Imagen" r:id="rId7" imgW="2032000" imgH="2032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660" y="3885640"/>
                        <a:ext cx="1066536" cy="10057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3253" name="Object 5"/>
          <p:cNvGraphicFramePr>
            <a:graphicFrameLocks noChangeAspect="1"/>
          </p:cNvGraphicFramePr>
          <p:nvPr/>
        </p:nvGraphicFramePr>
        <p:xfrm>
          <a:off x="3275893" y="4724681"/>
          <a:ext cx="1067975" cy="10043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8" name="Imagen" r:id="rId8" imgW="2032000" imgH="2032000" progId="">
                  <p:embed/>
                </p:oleObj>
              </mc:Choice>
              <mc:Fallback>
                <p:oleObj name="Imagen" r:id="rId8" imgW="2032000" imgH="2032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893" y="4724681"/>
                        <a:ext cx="1067975" cy="10043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3254" name="Object 6"/>
          <p:cNvGraphicFramePr>
            <a:graphicFrameLocks noChangeAspect="1"/>
          </p:cNvGraphicFramePr>
          <p:nvPr/>
        </p:nvGraphicFramePr>
        <p:xfrm>
          <a:off x="4723849" y="4419321"/>
          <a:ext cx="1067975" cy="10057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9" name="Imagen" r:id="rId9" imgW="2032000" imgH="2032000" progId="">
                  <p:embed/>
                </p:oleObj>
              </mc:Choice>
              <mc:Fallback>
                <p:oleObj name="Imagen" r:id="rId9" imgW="2032000" imgH="2032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3849" y="4419321"/>
                        <a:ext cx="1067975" cy="10057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3255" name="Line 23"/>
          <p:cNvSpPr>
            <a:spLocks noChangeShapeType="1"/>
          </p:cNvSpPr>
          <p:nvPr/>
        </p:nvSpPr>
        <p:spPr bwMode="auto">
          <a:xfrm flipH="1">
            <a:off x="1524241" y="3504641"/>
            <a:ext cx="381419" cy="30536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1428" tIns="45715" rIns="91428" bIns="45715" anchor="ctr"/>
          <a:lstStyle/>
          <a:p>
            <a:endParaRPr lang="es-ES"/>
          </a:p>
        </p:txBody>
      </p:sp>
      <p:sp>
        <p:nvSpPr>
          <p:cNvPr id="223256" name="Line 24"/>
          <p:cNvSpPr>
            <a:spLocks noChangeShapeType="1"/>
          </p:cNvSpPr>
          <p:nvPr/>
        </p:nvSpPr>
        <p:spPr bwMode="auto">
          <a:xfrm>
            <a:off x="2743344" y="3581681"/>
            <a:ext cx="0" cy="45664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1428" tIns="45715" rIns="91428" bIns="45715" anchor="ctr"/>
          <a:lstStyle/>
          <a:p>
            <a:endParaRPr lang="es-ES"/>
          </a:p>
        </p:txBody>
      </p:sp>
      <p:sp>
        <p:nvSpPr>
          <p:cNvPr id="223257" name="Line 25"/>
          <p:cNvSpPr>
            <a:spLocks noChangeShapeType="1"/>
          </p:cNvSpPr>
          <p:nvPr/>
        </p:nvSpPr>
        <p:spPr bwMode="auto">
          <a:xfrm>
            <a:off x="3352176" y="3581681"/>
            <a:ext cx="0" cy="91468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1428" tIns="45715" rIns="91428" bIns="45715" anchor="ctr"/>
          <a:lstStyle/>
          <a:p>
            <a:endParaRPr lang="es-ES"/>
          </a:p>
        </p:txBody>
      </p:sp>
      <p:sp>
        <p:nvSpPr>
          <p:cNvPr id="223258" name="Line 26"/>
          <p:cNvSpPr>
            <a:spLocks noChangeShapeType="1"/>
          </p:cNvSpPr>
          <p:nvPr/>
        </p:nvSpPr>
        <p:spPr bwMode="auto">
          <a:xfrm>
            <a:off x="4420152" y="350464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1428" tIns="45715" rIns="91428" bIns="45715" anchor="ctr"/>
          <a:lstStyle/>
          <a:p>
            <a:endParaRPr lang="es-ES"/>
          </a:p>
        </p:txBody>
      </p:sp>
      <p:sp>
        <p:nvSpPr>
          <p:cNvPr id="223259" name="Rectangle 27"/>
          <p:cNvSpPr>
            <a:spLocks noChangeArrowheads="1"/>
          </p:cNvSpPr>
          <p:nvPr/>
        </p:nvSpPr>
        <p:spPr bwMode="auto">
          <a:xfrm>
            <a:off x="1524241" y="2514321"/>
            <a:ext cx="3886164" cy="10673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28" tIns="45715" rIns="91428" bIns="45715" anchor="ctr"/>
          <a:lstStyle/>
          <a:p>
            <a:pPr eaLnBrk="0" hangingPunct="0"/>
            <a:endParaRPr lang="en-US"/>
          </a:p>
        </p:txBody>
      </p:sp>
      <p:graphicFrame>
        <p:nvGraphicFramePr>
          <p:cNvPr id="223260" name="Object 7"/>
          <p:cNvGraphicFramePr>
            <a:graphicFrameLocks noChangeAspect="1"/>
          </p:cNvGraphicFramePr>
          <p:nvPr/>
        </p:nvGraphicFramePr>
        <p:xfrm>
          <a:off x="2590776" y="1905000"/>
          <a:ext cx="1420609" cy="578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0" name="Imagen" r:id="rId10" imgW="1000438" imgH="1000438" progId="">
                  <p:embed/>
                </p:oleObj>
              </mc:Choice>
              <mc:Fallback>
                <p:oleObj name="Imagen" r:id="rId10" imgW="1000438" imgH="100043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776" y="1905000"/>
                        <a:ext cx="1420609" cy="5785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3261" name="Text Box 29"/>
          <p:cNvSpPr txBox="1">
            <a:spLocks noChangeArrowheads="1"/>
          </p:cNvSpPr>
          <p:nvPr/>
        </p:nvSpPr>
        <p:spPr bwMode="auto">
          <a:xfrm>
            <a:off x="5426036" y="1791895"/>
            <a:ext cx="2970756" cy="707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5" rIns="91428" bIns="45715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9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9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9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9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s-ES_tradnl" dirty="0"/>
              <a:t>DESCARGUE DIRECTO</a:t>
            </a:r>
          </a:p>
        </p:txBody>
      </p:sp>
      <p:graphicFrame>
        <p:nvGraphicFramePr>
          <p:cNvPr id="223262" name="Object 8"/>
          <p:cNvGraphicFramePr>
            <a:graphicFrameLocks noChangeAspect="1"/>
          </p:cNvGraphicFramePr>
          <p:nvPr/>
        </p:nvGraphicFramePr>
        <p:xfrm>
          <a:off x="7390909" y="2972361"/>
          <a:ext cx="1524239" cy="7914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1" name="Imagen" r:id="rId12" imgW="4438835" imgH="4438835" progId="">
                  <p:embed/>
                </p:oleObj>
              </mc:Choice>
              <mc:Fallback>
                <p:oleObj name="Imagen" r:id="rId12" imgW="4438835" imgH="4438835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0909" y="2972361"/>
                        <a:ext cx="1524239" cy="7914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3263" name="Object 9"/>
          <p:cNvGraphicFramePr>
            <a:graphicFrameLocks noChangeAspect="1"/>
          </p:cNvGraphicFramePr>
          <p:nvPr/>
        </p:nvGraphicFramePr>
        <p:xfrm>
          <a:off x="6019236" y="2438681"/>
          <a:ext cx="1226301" cy="6177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2" name="Imagen" r:id="rId14" imgW="921774" imgH="921774" progId="">
                  <p:embed/>
                </p:oleObj>
              </mc:Choice>
              <mc:Fallback>
                <p:oleObj name="Imagen" r:id="rId14" imgW="921774" imgH="921774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236" y="2438681"/>
                        <a:ext cx="1226301" cy="6177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3264" name="Object 10"/>
          <p:cNvGraphicFramePr>
            <a:graphicFrameLocks noChangeAspect="1"/>
          </p:cNvGraphicFramePr>
          <p:nvPr/>
        </p:nvGraphicFramePr>
        <p:xfrm>
          <a:off x="685116" y="5715000"/>
          <a:ext cx="1600524" cy="6457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3" name="Imagen" r:id="rId16" imgW="4969565" imgH="4969565" progId="">
                  <p:embed/>
                </p:oleObj>
              </mc:Choice>
              <mc:Fallback>
                <p:oleObj name="Imagen" r:id="rId16" imgW="4969565" imgH="4969565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116" y="5715000"/>
                        <a:ext cx="1600524" cy="6457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3265" name="AutoShape 36"/>
          <p:cNvSpPr>
            <a:spLocks noChangeArrowheads="1"/>
          </p:cNvSpPr>
          <p:nvPr/>
        </p:nvSpPr>
        <p:spPr bwMode="auto">
          <a:xfrm>
            <a:off x="5562972" y="2972361"/>
            <a:ext cx="1889827" cy="484655"/>
          </a:xfrm>
          <a:prstGeom prst="rightArrow">
            <a:avLst>
              <a:gd name="adj1" fmla="val 50000"/>
              <a:gd name="adj2" fmla="val 9748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28" tIns="45715" rIns="91428" bIns="45715" anchor="ctr"/>
          <a:lstStyle/>
          <a:p>
            <a:pPr eaLnBrk="0" hangingPunct="0"/>
            <a:endParaRPr lang="en-US"/>
          </a:p>
        </p:txBody>
      </p:sp>
      <p:sp>
        <p:nvSpPr>
          <p:cNvPr id="223266" name="Text Box 37"/>
          <p:cNvSpPr txBox="1">
            <a:spLocks noChangeArrowheads="1"/>
          </p:cNvSpPr>
          <p:nvPr/>
        </p:nvSpPr>
        <p:spPr bwMode="auto">
          <a:xfrm>
            <a:off x="152568" y="6308912"/>
            <a:ext cx="2816447" cy="40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8" tIns="45715" rIns="91428" bIns="45715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9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9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9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9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s-ES_tradnl"/>
              <a:t>DEPOSITOS IN BOND</a:t>
            </a:r>
          </a:p>
        </p:txBody>
      </p:sp>
      <p:graphicFrame>
        <p:nvGraphicFramePr>
          <p:cNvPr id="223267" name="Object 11"/>
          <p:cNvGraphicFramePr>
            <a:graphicFrameLocks noChangeAspect="1"/>
          </p:cNvGraphicFramePr>
          <p:nvPr/>
        </p:nvGraphicFramePr>
        <p:xfrm>
          <a:off x="6476940" y="3810000"/>
          <a:ext cx="1524241" cy="7928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4" name="Imagen" r:id="rId18" imgW="4438835" imgH="4438835" progId="">
                  <p:embed/>
                </p:oleObj>
              </mc:Choice>
              <mc:Fallback>
                <p:oleObj name="Imagen" r:id="rId18" imgW="4438835" imgH="4438835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6940" y="3810000"/>
                        <a:ext cx="1524241" cy="7928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3268" name="Object 12"/>
          <p:cNvGraphicFramePr>
            <a:graphicFrameLocks noChangeAspect="1"/>
          </p:cNvGraphicFramePr>
          <p:nvPr/>
        </p:nvGraphicFramePr>
        <p:xfrm>
          <a:off x="7619760" y="2210361"/>
          <a:ext cx="1524241" cy="7914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5" name="Imagen" r:id="rId19" imgW="4438835" imgH="4438835" progId="">
                  <p:embed/>
                </p:oleObj>
              </mc:Choice>
              <mc:Fallback>
                <p:oleObj name="Imagen" r:id="rId19" imgW="4438835" imgH="4438835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19760" y="2210361"/>
                        <a:ext cx="1524241" cy="7914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3269" name="Object 13"/>
          <p:cNvGraphicFramePr>
            <a:graphicFrameLocks noChangeAspect="1"/>
          </p:cNvGraphicFramePr>
          <p:nvPr/>
        </p:nvGraphicFramePr>
        <p:xfrm>
          <a:off x="3352177" y="5715001"/>
          <a:ext cx="1524239" cy="7928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6" name="Imagen" r:id="rId20" imgW="4438835" imgH="4438835" progId="">
                  <p:embed/>
                </p:oleObj>
              </mc:Choice>
              <mc:Fallback>
                <p:oleObj name="Imagen" r:id="rId20" imgW="4438835" imgH="4438835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177" y="5715001"/>
                        <a:ext cx="1524239" cy="7928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3270" name="Object 14"/>
          <p:cNvGraphicFramePr>
            <a:graphicFrameLocks noChangeAspect="1"/>
          </p:cNvGraphicFramePr>
          <p:nvPr/>
        </p:nvGraphicFramePr>
        <p:xfrm>
          <a:off x="5257836" y="5028640"/>
          <a:ext cx="1524239" cy="7928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7" name="Imagen" r:id="rId21" imgW="4438835" imgH="4438835" progId="">
                  <p:embed/>
                </p:oleObj>
              </mc:Choice>
              <mc:Fallback>
                <p:oleObj name="Imagen" r:id="rId21" imgW="4438835" imgH="4438835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36" y="5028640"/>
                        <a:ext cx="1524239" cy="7928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53655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 ES LOGISTICA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TRANSPORTE Y ALMACENAMIENTO</a:t>
            </a:r>
          </a:p>
          <a:p>
            <a:r>
              <a:rPr lang="en-US" dirty="0" smtClean="0"/>
              <a:t>PARA LLEVAR “COSAS” DE UN LUGAR A OTRO</a:t>
            </a:r>
          </a:p>
          <a:p>
            <a:r>
              <a:rPr lang="en-US" dirty="0" smtClean="0"/>
              <a:t>CON COSTO “RAZONABLE” (EL MINIMO?)</a:t>
            </a:r>
          </a:p>
          <a:p>
            <a:r>
              <a:rPr lang="en-US" dirty="0" smtClean="0"/>
              <a:t>EN TIEMPO “RAZONABLE” (EL MINIMO?)</a:t>
            </a:r>
          </a:p>
          <a:p>
            <a:r>
              <a:rPr lang="en-US" dirty="0" smtClean="0"/>
              <a:t>MILES DE DEFINICIONES</a:t>
            </a:r>
          </a:p>
          <a:p>
            <a:r>
              <a:rPr lang="en-US" dirty="0" smtClean="0"/>
              <a:t>AL RESOLVER LOS PROBLEMAS DE INFRAESTRUCTURA DE TRANSPORTE (4G) VOLVIMOS LA CABEZA A OTROS TEMAS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505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 </a:t>
            </a:r>
            <a:r>
              <a:rPr lang="en-US" dirty="0" err="1" smtClean="0"/>
              <a:t>conferencista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Leonardo Ronderos</a:t>
            </a:r>
          </a:p>
          <a:p>
            <a:r>
              <a:rPr lang="en-US" dirty="0" err="1" smtClean="0"/>
              <a:t>Ingeniero</a:t>
            </a:r>
            <a:r>
              <a:rPr lang="en-US" dirty="0" smtClean="0"/>
              <a:t> Civil</a:t>
            </a:r>
          </a:p>
          <a:p>
            <a:r>
              <a:rPr lang="en-US" dirty="0" smtClean="0"/>
              <a:t>MS </a:t>
            </a:r>
            <a:r>
              <a:rPr lang="en-US" dirty="0" err="1" smtClean="0"/>
              <a:t>Ingenieria</a:t>
            </a:r>
            <a:r>
              <a:rPr lang="en-US" dirty="0" smtClean="0"/>
              <a:t> Industrial</a:t>
            </a:r>
          </a:p>
          <a:p>
            <a:r>
              <a:rPr lang="en-US" dirty="0" err="1" smtClean="0"/>
              <a:t>Presidente</a:t>
            </a:r>
            <a:r>
              <a:rPr lang="en-US" dirty="0" smtClean="0"/>
              <a:t> </a:t>
            </a:r>
            <a:r>
              <a:rPr lang="en-US" dirty="0" err="1" smtClean="0"/>
              <a:t>Ejecutivo</a:t>
            </a:r>
            <a:r>
              <a:rPr lang="en-US" dirty="0" smtClean="0"/>
              <a:t> hasta 2011 de FITAC</a:t>
            </a:r>
          </a:p>
          <a:p>
            <a:r>
              <a:rPr lang="en-US" dirty="0" err="1" smtClean="0"/>
              <a:t>Investigador</a:t>
            </a:r>
            <a:r>
              <a:rPr lang="en-US" dirty="0" smtClean="0"/>
              <a:t> en </a:t>
            </a:r>
            <a:r>
              <a:rPr lang="en-US" dirty="0" err="1" smtClean="0"/>
              <a:t>Logistica</a:t>
            </a:r>
            <a:r>
              <a:rPr lang="en-US" dirty="0" smtClean="0"/>
              <a:t> </a:t>
            </a:r>
            <a:r>
              <a:rPr lang="en-US" dirty="0" err="1" smtClean="0"/>
              <a:t>U.Nacional</a:t>
            </a:r>
            <a:endParaRPr lang="en-US" dirty="0" smtClean="0"/>
          </a:p>
          <a:p>
            <a:r>
              <a:rPr lang="en-US" dirty="0" err="1" smtClean="0"/>
              <a:t>Docente</a:t>
            </a:r>
            <a:r>
              <a:rPr lang="en-US" dirty="0" smtClean="0"/>
              <a:t> </a:t>
            </a:r>
            <a:r>
              <a:rPr lang="en-US" dirty="0" err="1" smtClean="0"/>
              <a:t>Universitario</a:t>
            </a:r>
            <a:endParaRPr lang="en-US" dirty="0" smtClean="0"/>
          </a:p>
          <a:p>
            <a:r>
              <a:rPr lang="en-US" dirty="0" err="1" smtClean="0"/>
              <a:t>Secretario</a:t>
            </a:r>
            <a:r>
              <a:rPr lang="en-US" dirty="0" smtClean="0"/>
              <a:t> </a:t>
            </a:r>
            <a:r>
              <a:rPr lang="en-US" dirty="0" err="1" smtClean="0"/>
              <a:t>Ejecutivo</a:t>
            </a:r>
            <a:r>
              <a:rPr lang="en-US" dirty="0" smtClean="0"/>
              <a:t> ALACAT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6493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897863"/>
          </a:xfrm>
        </p:spPr>
        <p:txBody>
          <a:bodyPr>
            <a:normAutofit/>
          </a:bodyPr>
          <a:lstStyle/>
          <a:p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Council of Supply Chain Management Professionals </a:t>
            </a:r>
          </a:p>
        </p:txBody>
      </p:sp>
      <p:sp>
        <p:nvSpPr>
          <p:cNvPr id="17410" name="Content Placeholder 2"/>
          <p:cNvSpPr>
            <a:spLocks noGrp="1"/>
          </p:cNvSpPr>
          <p:nvPr>
            <p:ph idx="1"/>
          </p:nvPr>
        </p:nvSpPr>
        <p:spPr>
          <a:xfrm>
            <a:off x="685117" y="1980640"/>
            <a:ext cx="8458883" cy="4115360"/>
          </a:xfrm>
        </p:spPr>
        <p:txBody>
          <a:bodyPr>
            <a:normAutofit/>
          </a:bodyPr>
          <a:lstStyle/>
          <a:p>
            <a:r>
              <a:rPr lang="en-US" dirty="0" err="1" smtClean="0">
                <a:latin typeface="Calibri" charset="0"/>
                <a:ea typeface="ＭＳ Ｐゴシック" charset="0"/>
              </a:rPr>
              <a:t>Proceso</a:t>
            </a:r>
            <a:r>
              <a:rPr lang="en-US" dirty="0" smtClean="0">
                <a:latin typeface="Calibri" charset="0"/>
                <a:ea typeface="ＭＳ Ｐゴシック" charset="0"/>
              </a:rPr>
              <a:t> </a:t>
            </a:r>
            <a:r>
              <a:rPr lang="en-US" dirty="0">
                <a:latin typeface="Calibri" charset="0"/>
                <a:ea typeface="ＭＳ Ｐゴシック" charset="0"/>
              </a:rPr>
              <a:t>de </a:t>
            </a:r>
            <a:r>
              <a:rPr lang="en-US" dirty="0" err="1">
                <a:latin typeface="Calibri" charset="0"/>
                <a:ea typeface="ＭＳ Ｐゴシック" charset="0"/>
              </a:rPr>
              <a:t>planear</a:t>
            </a:r>
            <a:r>
              <a:rPr lang="en-US" dirty="0">
                <a:latin typeface="Calibri" charset="0"/>
                <a:ea typeface="ＭＳ Ｐゴシック" charset="0"/>
              </a:rPr>
              <a:t>, </a:t>
            </a:r>
            <a:r>
              <a:rPr lang="en-US" dirty="0" err="1">
                <a:latin typeface="Calibri" charset="0"/>
                <a:ea typeface="ＭＳ Ｐゴシック" charset="0"/>
              </a:rPr>
              <a:t>implementar</a:t>
            </a:r>
            <a:r>
              <a:rPr lang="en-US" dirty="0">
                <a:latin typeface="Calibri" charset="0"/>
                <a:ea typeface="ＭＳ Ｐゴシック" charset="0"/>
              </a:rPr>
              <a:t> y </a:t>
            </a:r>
            <a:r>
              <a:rPr lang="en-US" dirty="0" err="1">
                <a:latin typeface="Calibri" charset="0"/>
                <a:ea typeface="ＭＳ Ｐゴシック" charset="0"/>
              </a:rPr>
              <a:t>controlar</a:t>
            </a:r>
            <a:r>
              <a:rPr lang="en-US" dirty="0">
                <a:latin typeface="Calibri" charset="0"/>
                <a:ea typeface="ＭＳ Ｐゴシック" charset="0"/>
              </a:rPr>
              <a:t> los </a:t>
            </a:r>
            <a:r>
              <a:rPr lang="en-US" dirty="0" err="1">
                <a:latin typeface="Calibri" charset="0"/>
                <a:ea typeface="ＭＳ Ｐゴシック" charset="0"/>
              </a:rPr>
              <a:t>procesos</a:t>
            </a:r>
            <a:r>
              <a:rPr lang="en-US" dirty="0">
                <a:latin typeface="Calibri" charset="0"/>
                <a:ea typeface="ＭＳ Ｐゴシック" charset="0"/>
              </a:rPr>
              <a:t> </a:t>
            </a:r>
            <a:r>
              <a:rPr lang="en-US" dirty="0" err="1">
                <a:latin typeface="Calibri" charset="0"/>
                <a:ea typeface="ＭＳ Ｐゴシック" charset="0"/>
              </a:rPr>
              <a:t>para</a:t>
            </a:r>
            <a:r>
              <a:rPr lang="en-US" dirty="0">
                <a:latin typeface="Calibri" charset="0"/>
                <a:ea typeface="ＭＳ Ｐゴシック" charset="0"/>
              </a:rPr>
              <a:t> la </a:t>
            </a:r>
            <a:r>
              <a:rPr lang="en-US" dirty="0" err="1">
                <a:latin typeface="Calibri" charset="0"/>
                <a:ea typeface="ＭＳ Ｐゴシック" charset="0"/>
              </a:rPr>
              <a:t>eficiente</a:t>
            </a:r>
            <a:r>
              <a:rPr lang="en-US" dirty="0">
                <a:latin typeface="Calibri" charset="0"/>
                <a:ea typeface="ＭＳ Ｐゴシック" charset="0"/>
              </a:rPr>
              <a:t> y </a:t>
            </a:r>
            <a:r>
              <a:rPr lang="en-US" dirty="0" err="1">
                <a:latin typeface="Calibri" charset="0"/>
                <a:ea typeface="ＭＳ Ｐゴシック" charset="0"/>
              </a:rPr>
              <a:t>efectiva</a:t>
            </a:r>
            <a:r>
              <a:rPr lang="en-US" dirty="0">
                <a:latin typeface="Calibri" charset="0"/>
                <a:ea typeface="ＭＳ Ｐゴシック" charset="0"/>
              </a:rPr>
              <a:t> </a:t>
            </a:r>
            <a:r>
              <a:rPr lang="en-US" dirty="0" err="1">
                <a:latin typeface="Calibri" charset="0"/>
                <a:ea typeface="ＭＳ Ｐゴシック" charset="0"/>
              </a:rPr>
              <a:t>transporte</a:t>
            </a:r>
            <a:r>
              <a:rPr lang="en-US" dirty="0">
                <a:latin typeface="Calibri" charset="0"/>
                <a:ea typeface="ＭＳ Ｐゴシック" charset="0"/>
              </a:rPr>
              <a:t> y </a:t>
            </a:r>
            <a:r>
              <a:rPr lang="en-US" dirty="0" err="1">
                <a:latin typeface="Calibri" charset="0"/>
                <a:ea typeface="ＭＳ Ｐゴシック" charset="0"/>
              </a:rPr>
              <a:t>almacenamiento</a:t>
            </a:r>
            <a:r>
              <a:rPr lang="en-US" dirty="0">
                <a:latin typeface="Calibri" charset="0"/>
                <a:ea typeface="ＭＳ Ｐゴシック" charset="0"/>
              </a:rPr>
              <a:t> de </a:t>
            </a:r>
            <a:r>
              <a:rPr lang="en-US" dirty="0" err="1">
                <a:latin typeface="Calibri" charset="0"/>
                <a:ea typeface="ＭＳ Ｐゴシック" charset="0"/>
              </a:rPr>
              <a:t>mercancias</a:t>
            </a:r>
            <a:r>
              <a:rPr lang="en-US" dirty="0">
                <a:latin typeface="Calibri" charset="0"/>
                <a:ea typeface="ＭＳ Ｐゴシック" charset="0"/>
              </a:rPr>
              <a:t>, </a:t>
            </a:r>
            <a:r>
              <a:rPr lang="en-US" dirty="0" err="1">
                <a:latin typeface="Calibri" charset="0"/>
                <a:ea typeface="ＭＳ Ｐゴシック" charset="0"/>
              </a:rPr>
              <a:t>incluyendo</a:t>
            </a:r>
            <a:r>
              <a:rPr lang="en-US" dirty="0">
                <a:latin typeface="Calibri" charset="0"/>
                <a:ea typeface="ＭＳ Ｐゴシック" charset="0"/>
              </a:rPr>
              <a:t> </a:t>
            </a:r>
            <a:r>
              <a:rPr lang="en-US" dirty="0" err="1">
                <a:latin typeface="Calibri" charset="0"/>
                <a:ea typeface="ＭＳ Ｐゴシック" charset="0"/>
              </a:rPr>
              <a:t>servicios</a:t>
            </a:r>
            <a:r>
              <a:rPr lang="en-US" dirty="0">
                <a:latin typeface="Calibri" charset="0"/>
                <a:ea typeface="ＭＳ Ｐゴシック" charset="0"/>
              </a:rPr>
              <a:t> y la </a:t>
            </a:r>
            <a:r>
              <a:rPr lang="en-US" dirty="0" err="1">
                <a:latin typeface="Calibri" charset="0"/>
                <a:ea typeface="ＭＳ Ｐゴシック" charset="0"/>
              </a:rPr>
              <a:t>informacion</a:t>
            </a:r>
            <a:r>
              <a:rPr lang="en-US" dirty="0">
                <a:latin typeface="Calibri" charset="0"/>
                <a:ea typeface="ＭＳ Ｐゴシック" charset="0"/>
              </a:rPr>
              <a:t> </a:t>
            </a:r>
            <a:r>
              <a:rPr lang="en-US" dirty="0" err="1">
                <a:latin typeface="Calibri" charset="0"/>
                <a:ea typeface="ＭＳ Ｐゴシック" charset="0"/>
              </a:rPr>
              <a:t>relacionada</a:t>
            </a:r>
            <a:r>
              <a:rPr lang="en-US" dirty="0">
                <a:latin typeface="Calibri" charset="0"/>
                <a:ea typeface="ＭＳ Ｐゴシック" charset="0"/>
              </a:rPr>
              <a:t> </a:t>
            </a:r>
            <a:r>
              <a:rPr lang="en-US" dirty="0" err="1">
                <a:latin typeface="Calibri" charset="0"/>
                <a:ea typeface="ＭＳ Ｐゴシック" charset="0"/>
              </a:rPr>
              <a:t>desde</a:t>
            </a:r>
            <a:r>
              <a:rPr lang="en-US" dirty="0">
                <a:latin typeface="Calibri" charset="0"/>
                <a:ea typeface="ＭＳ Ｐゴシック" charset="0"/>
              </a:rPr>
              <a:t> el </a:t>
            </a:r>
            <a:r>
              <a:rPr lang="en-US" dirty="0" err="1">
                <a:latin typeface="Calibri" charset="0"/>
                <a:ea typeface="ＭＳ Ｐゴシック" charset="0"/>
              </a:rPr>
              <a:t>punto</a:t>
            </a:r>
            <a:r>
              <a:rPr lang="en-US" dirty="0">
                <a:latin typeface="Calibri" charset="0"/>
                <a:ea typeface="ＭＳ Ｐゴシック" charset="0"/>
              </a:rPr>
              <a:t> de </a:t>
            </a:r>
            <a:r>
              <a:rPr lang="en-US" dirty="0" err="1">
                <a:latin typeface="Calibri" charset="0"/>
                <a:ea typeface="ＭＳ Ｐゴシック" charset="0"/>
              </a:rPr>
              <a:t>origen</a:t>
            </a:r>
            <a:r>
              <a:rPr lang="en-US" dirty="0">
                <a:latin typeface="Calibri" charset="0"/>
                <a:ea typeface="ＭＳ Ｐゴシック" charset="0"/>
              </a:rPr>
              <a:t> al </a:t>
            </a:r>
            <a:r>
              <a:rPr lang="en-US" dirty="0" err="1">
                <a:latin typeface="Calibri" charset="0"/>
                <a:ea typeface="ＭＳ Ｐゴシック" charset="0"/>
              </a:rPr>
              <a:t>punto</a:t>
            </a:r>
            <a:r>
              <a:rPr lang="en-US" dirty="0">
                <a:latin typeface="Calibri" charset="0"/>
                <a:ea typeface="ＭＳ Ｐゴシック" charset="0"/>
              </a:rPr>
              <a:t> de </a:t>
            </a:r>
            <a:r>
              <a:rPr lang="en-US" dirty="0" err="1">
                <a:latin typeface="Calibri" charset="0"/>
                <a:ea typeface="ＭＳ Ｐゴシック" charset="0"/>
              </a:rPr>
              <a:t>consumo</a:t>
            </a:r>
            <a:r>
              <a:rPr lang="en-US" dirty="0">
                <a:latin typeface="Calibri" charset="0"/>
                <a:ea typeface="ＭＳ Ｐゴシック" charset="0"/>
              </a:rPr>
              <a:t> </a:t>
            </a:r>
            <a:r>
              <a:rPr lang="en-US" dirty="0" err="1">
                <a:latin typeface="Calibri" charset="0"/>
                <a:ea typeface="ＭＳ Ｐゴシック" charset="0"/>
              </a:rPr>
              <a:t>para</a:t>
            </a:r>
            <a:r>
              <a:rPr lang="en-US" dirty="0">
                <a:latin typeface="Calibri" charset="0"/>
                <a:ea typeface="ＭＳ Ｐゴシック" charset="0"/>
              </a:rPr>
              <a:t> </a:t>
            </a:r>
            <a:r>
              <a:rPr lang="en-US" dirty="0" err="1">
                <a:latin typeface="Calibri" charset="0"/>
                <a:ea typeface="ＭＳ Ｐゴシック" charset="0"/>
              </a:rPr>
              <a:t>atender</a:t>
            </a:r>
            <a:r>
              <a:rPr lang="en-US" dirty="0">
                <a:latin typeface="Calibri" charset="0"/>
                <a:ea typeface="ＭＳ Ｐゴシック" charset="0"/>
              </a:rPr>
              <a:t> los </a:t>
            </a:r>
            <a:r>
              <a:rPr lang="en-US" dirty="0" err="1">
                <a:latin typeface="Calibri" charset="0"/>
                <a:ea typeface="ＭＳ Ｐゴシック" charset="0"/>
              </a:rPr>
              <a:t>requisitos</a:t>
            </a:r>
            <a:r>
              <a:rPr lang="en-US" dirty="0">
                <a:latin typeface="Calibri" charset="0"/>
                <a:ea typeface="ＭＳ Ｐゴシック" charset="0"/>
              </a:rPr>
              <a:t> del </a:t>
            </a:r>
            <a:r>
              <a:rPr lang="en-US" dirty="0" err="1">
                <a:latin typeface="Calibri" charset="0"/>
                <a:ea typeface="ＭＳ Ｐゴシック" charset="0"/>
              </a:rPr>
              <a:t>cliente</a:t>
            </a:r>
            <a:r>
              <a:rPr lang="en-US" dirty="0">
                <a:latin typeface="Calibri" charset="0"/>
                <a:ea typeface="ＭＳ Ｐゴシック" charset="0"/>
              </a:rPr>
              <a:t>. </a:t>
            </a: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665702" indent="-256039"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024156" indent="-204831"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433819" indent="-204831"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1843482" indent="-204831"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253144" indent="-204831" defTabSz="45660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662806" indent="-204831" defTabSz="45660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072469" indent="-204831" defTabSz="45660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482131" indent="-204831" defTabSz="45660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D483C99-063B-524B-8B7F-4DBA47F306D4}" type="slidenum">
              <a:rPr lang="en-US" sz="1200">
                <a:solidFill>
                  <a:srgbClr val="898989"/>
                </a:solidFill>
                <a:latin typeface="Calibri" charset="0"/>
              </a:rPr>
              <a:pPr eaLnBrk="1" hangingPunct="1"/>
              <a:t>20</a:t>
            </a:fld>
            <a:endParaRPr lang="en-US" sz="1200">
              <a:solidFill>
                <a:srgbClr val="898989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42507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4" name="Content Placeholder 2"/>
          <p:cNvSpPr>
            <a:spLocks noGrp="1"/>
          </p:cNvSpPr>
          <p:nvPr>
            <p:ph sz="half" idx="1"/>
          </p:nvPr>
        </p:nvSpPr>
        <p:spPr>
          <a:xfrm>
            <a:off x="505202" y="1812553"/>
            <a:ext cx="4460452" cy="5130893"/>
          </a:xfrm>
        </p:spPr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Transporte</a:t>
            </a:r>
          </a:p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Almacenamiento y manejo de inventarios</a:t>
            </a:r>
          </a:p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Gerencia de la cadena de abastecimientos</a:t>
            </a:r>
          </a:p>
        </p:txBody>
      </p:sp>
      <p:sp>
        <p:nvSpPr>
          <p:cNvPr id="18435" name="Content Placeholder 5"/>
          <p:cNvSpPr>
            <a:spLocks noGrp="1"/>
          </p:cNvSpPr>
          <p:nvPr>
            <p:ph sz="half" idx="2"/>
          </p:nvPr>
        </p:nvSpPr>
        <p:spPr>
          <a:xfrm>
            <a:off x="5118222" y="1812553"/>
            <a:ext cx="4461892" cy="5130893"/>
          </a:xfrm>
        </p:spPr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60%</a:t>
            </a:r>
          </a:p>
          <a:p>
            <a:pPr>
              <a:buFontTx/>
              <a:buNone/>
            </a:pP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35%</a:t>
            </a:r>
          </a:p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  5%</a:t>
            </a: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665702" indent="-256039"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024156" indent="-204831"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433819" indent="-204831"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1843482" indent="-204831"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253144" indent="-204831" defTabSz="45660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662806" indent="-204831" defTabSz="45660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072469" indent="-204831" defTabSz="45660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482131" indent="-204831" defTabSz="45660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2C0007B-9968-EF44-88A2-9FDCAAB7981D}" type="slidenum">
              <a:rPr lang="en-US" sz="1200">
                <a:solidFill>
                  <a:srgbClr val="898989"/>
                </a:solidFill>
                <a:latin typeface="Calibri" charset="0"/>
              </a:rPr>
              <a:pPr eaLnBrk="1" hangingPunct="1"/>
              <a:t>21</a:t>
            </a:fld>
            <a:endParaRPr lang="en-US" sz="1200">
              <a:solidFill>
                <a:srgbClr val="898989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785658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cap="none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9458" name="Text Placeholder 6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4800"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rPr>
              <a:t>QUE HA PASADO EN LA LOGISTICA </a:t>
            </a:r>
          </a:p>
        </p:txBody>
      </p:sp>
      <p:sp>
        <p:nvSpPr>
          <p:cNvPr id="19459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665702" indent="-256039"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024156" indent="-204831"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433819" indent="-204831"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1843482" indent="-204831"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253144" indent="-204831" defTabSz="45660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662806" indent="-204831" defTabSz="45660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072469" indent="-204831" defTabSz="45660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482131" indent="-204831" defTabSz="45660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A7D436D-A4C4-2B48-9594-B49D7BA48D8E}" type="slidenum">
              <a:rPr lang="en-US" sz="1200">
                <a:solidFill>
                  <a:srgbClr val="898989"/>
                </a:solidFill>
                <a:latin typeface="Calibri" charset="0"/>
              </a:rPr>
              <a:pPr eaLnBrk="1" hangingPunct="1"/>
              <a:t>22</a:t>
            </a:fld>
            <a:endParaRPr lang="en-US" sz="1200">
              <a:solidFill>
                <a:srgbClr val="898989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30708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0482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Apertura comercial</a:t>
            </a:r>
          </a:p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Nuevos ejes del mundo (ASIA-PACIFICO)</a:t>
            </a:r>
          </a:p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El contenedor</a:t>
            </a:r>
          </a:p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Deregulacion en muchos paises</a:t>
            </a:r>
          </a:p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El precio del combustible</a:t>
            </a:r>
          </a:p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Terrorismo internacional</a:t>
            </a:r>
          </a:p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El tema ambiental</a:t>
            </a:r>
          </a:p>
        </p:txBody>
      </p:sp>
      <p:sp>
        <p:nvSpPr>
          <p:cNvPr id="20483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665702" indent="-256039"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024156" indent="-204831"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433819" indent="-204831"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1843482" indent="-204831"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253144" indent="-204831" defTabSz="45660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662806" indent="-204831" defTabSz="45660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072469" indent="-204831" defTabSz="45660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482131" indent="-204831" defTabSz="45660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09EF0F0-B256-074B-9AD8-C0D85DA4D5DF}" type="slidenum">
              <a:rPr lang="en-US" sz="1200">
                <a:solidFill>
                  <a:srgbClr val="898989"/>
                </a:solidFill>
                <a:latin typeface="Calibri" charset="0"/>
              </a:rPr>
              <a:pPr eaLnBrk="1" hangingPunct="1"/>
              <a:t>23</a:t>
            </a:fld>
            <a:endParaRPr lang="en-US" sz="1200">
              <a:solidFill>
                <a:srgbClr val="898989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812769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soft" dir="t"/>
            </a:scene3d>
          </a:bodyPr>
          <a:lstStyle/>
          <a:p>
            <a:pPr>
              <a:defRPr/>
            </a:pPr>
            <a:r>
              <a:rPr lang="en-US" dirty="0" smtClean="0">
                <a:ea typeface="+mj-ea"/>
                <a:cs typeface="+mj-cs"/>
              </a:rPr>
              <a:t>LPI: LOGISTICS PERFORMANCE INDEX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185346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Calibri" charset="0"/>
              </a:rPr>
              <a:t>BANCO MUNDIAL</a:t>
            </a:r>
          </a:p>
          <a:p>
            <a:r>
              <a:rPr lang="en-US">
                <a:latin typeface="Calibri" charset="0"/>
              </a:rPr>
              <a:t>2007, 2010, 2012, 2014</a:t>
            </a:r>
          </a:p>
          <a:p>
            <a:r>
              <a:rPr lang="en-US">
                <a:latin typeface="Calibri" charset="0"/>
              </a:rPr>
              <a:t>ENCUESTAS A MILES DE OPERADORES LOGISTICOS DEL MUNDO ENTERO</a:t>
            </a:r>
          </a:p>
          <a:p>
            <a:r>
              <a:rPr lang="en-US">
                <a:latin typeface="Calibri" charset="0"/>
              </a:rPr>
              <a:t>ESCASA PARTICIPACION DE AMERICA LATINA</a:t>
            </a:r>
          </a:p>
          <a:p>
            <a:r>
              <a:rPr lang="en-US">
                <a:latin typeface="Calibri" charset="0"/>
              </a:rPr>
              <a:t>RESULTADOS REFERENTES PARA EL MUNDO DE LA LOGISTICA</a:t>
            </a:r>
          </a:p>
          <a:p>
            <a:endParaRPr lang="en-US">
              <a:latin typeface="Calibri" charset="0"/>
            </a:endParaRPr>
          </a:p>
        </p:txBody>
      </p:sp>
      <p:sp>
        <p:nvSpPr>
          <p:cNvPr id="185347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ucida Sans Unicode" charset="0"/>
                <a:ea typeface="ＭＳ Ｐゴシック" charset="0"/>
                <a:cs typeface="ＭＳ Ｐゴシック" charset="0"/>
              </a:defRPr>
            </a:lvl1pPr>
            <a:lvl2pPr marL="37928580" indent="-37472464">
              <a:defRPr>
                <a:solidFill>
                  <a:schemeClr val="tx1"/>
                </a:solidFill>
                <a:latin typeface="Lucida Sans Unicode" charset="0"/>
                <a:ea typeface="ＭＳ Ｐゴシック" charset="0"/>
              </a:defRPr>
            </a:lvl2pPr>
            <a:lvl3pPr>
              <a:defRPr>
                <a:solidFill>
                  <a:schemeClr val="tx1"/>
                </a:solidFill>
                <a:latin typeface="Lucida Sans Unicode" charset="0"/>
                <a:ea typeface="ＭＳ Ｐゴシック" charset="0"/>
              </a:defRPr>
            </a:lvl3pPr>
            <a:lvl4pPr>
              <a:defRPr>
                <a:solidFill>
                  <a:schemeClr val="tx1"/>
                </a:solidFill>
                <a:latin typeface="Lucida Sans Unicode" charset="0"/>
                <a:ea typeface="ＭＳ Ｐゴシック" charset="0"/>
              </a:defRPr>
            </a:lvl4pPr>
            <a:lvl5pPr>
              <a:defRPr>
                <a:solidFill>
                  <a:schemeClr val="tx1"/>
                </a:solidFill>
                <a:latin typeface="Lucida Sans Unicode" charset="0"/>
                <a:ea typeface="ＭＳ Ｐゴシック" charset="0"/>
              </a:defRPr>
            </a:lvl5pPr>
            <a:lvl6pPr marL="457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charset="0"/>
                <a:ea typeface="ＭＳ Ｐゴシック" charset="0"/>
              </a:defRPr>
            </a:lvl6pPr>
            <a:lvl7pPr marL="914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charset="0"/>
                <a:ea typeface="ＭＳ Ｐゴシック" charset="0"/>
              </a:defRPr>
            </a:lvl7pPr>
            <a:lvl8pPr marL="1371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charset="0"/>
                <a:ea typeface="ＭＳ Ｐゴシック" charset="0"/>
              </a:defRPr>
            </a:lvl8pPr>
            <a:lvl9pPr marL="182869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charset="0"/>
                <a:ea typeface="ＭＳ Ｐゴシック" charset="0"/>
              </a:defRPr>
            </a:lvl9pPr>
          </a:lstStyle>
          <a:p>
            <a:fld id="{20AC6A65-99BE-F04E-93F0-D1DF910E5936}" type="slidenum">
              <a:rPr lang="es-ES">
                <a:solidFill>
                  <a:srgbClr val="898989"/>
                </a:solidFill>
                <a:latin typeface="Calibri" charset="0"/>
              </a:rPr>
              <a:pPr/>
              <a:t>24</a:t>
            </a:fld>
            <a:endParaRPr lang="es-ES">
              <a:solidFill>
                <a:srgbClr val="898989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0139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"/>
            </a:scene3d>
          </a:bodyPr>
          <a:lstStyle/>
          <a:p>
            <a:pPr>
              <a:defRPr/>
            </a:pPr>
            <a:r>
              <a:rPr lang="en-US">
                <a:latin typeface="Calibri" charset="0"/>
              </a:rPr>
              <a:t>LPI: QUE MIDE</a:t>
            </a:r>
          </a:p>
        </p:txBody>
      </p:sp>
      <p:sp>
        <p:nvSpPr>
          <p:cNvPr id="18637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ADUANA</a:t>
            </a:r>
          </a:p>
          <a:p>
            <a:r>
              <a:rPr lang="en-US">
                <a:latin typeface="Calibri" charset="0"/>
              </a:rPr>
              <a:t>INFRAESTRUCTURA</a:t>
            </a:r>
          </a:p>
          <a:p>
            <a:r>
              <a:rPr lang="en-US">
                <a:latin typeface="Calibri" charset="0"/>
              </a:rPr>
              <a:t>CARGAMENTOS INTERNACIONALES</a:t>
            </a:r>
          </a:p>
          <a:p>
            <a:r>
              <a:rPr lang="en-US">
                <a:latin typeface="Calibri" charset="0"/>
              </a:rPr>
              <a:t>COMPETENCIA LOGISTICA</a:t>
            </a:r>
          </a:p>
          <a:p>
            <a:r>
              <a:rPr lang="en-US">
                <a:latin typeface="Calibri" charset="0"/>
              </a:rPr>
              <a:t>TRACKING Y TRACING</a:t>
            </a:r>
          </a:p>
          <a:p>
            <a:r>
              <a:rPr lang="en-US">
                <a:latin typeface="Calibri" charset="0"/>
              </a:rPr>
              <a:t>ENTREGAS A TIEMPO</a:t>
            </a:r>
          </a:p>
        </p:txBody>
      </p:sp>
      <p:sp>
        <p:nvSpPr>
          <p:cNvPr id="186371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ucida Sans Unicode" charset="0"/>
                <a:ea typeface="ＭＳ Ｐゴシック" charset="0"/>
                <a:cs typeface="ＭＳ Ｐゴシック" charset="0"/>
              </a:defRPr>
            </a:lvl1pPr>
            <a:lvl2pPr marL="37928580" indent="-37472464">
              <a:defRPr>
                <a:solidFill>
                  <a:schemeClr val="tx1"/>
                </a:solidFill>
                <a:latin typeface="Lucida Sans Unicode" charset="0"/>
                <a:ea typeface="ＭＳ Ｐゴシック" charset="0"/>
              </a:defRPr>
            </a:lvl2pPr>
            <a:lvl3pPr>
              <a:defRPr>
                <a:solidFill>
                  <a:schemeClr val="tx1"/>
                </a:solidFill>
                <a:latin typeface="Lucida Sans Unicode" charset="0"/>
                <a:ea typeface="ＭＳ Ｐゴシック" charset="0"/>
              </a:defRPr>
            </a:lvl3pPr>
            <a:lvl4pPr>
              <a:defRPr>
                <a:solidFill>
                  <a:schemeClr val="tx1"/>
                </a:solidFill>
                <a:latin typeface="Lucida Sans Unicode" charset="0"/>
                <a:ea typeface="ＭＳ Ｐゴシック" charset="0"/>
              </a:defRPr>
            </a:lvl4pPr>
            <a:lvl5pPr>
              <a:defRPr>
                <a:solidFill>
                  <a:schemeClr val="tx1"/>
                </a:solidFill>
                <a:latin typeface="Lucida Sans Unicode" charset="0"/>
                <a:ea typeface="ＭＳ Ｐゴシック" charset="0"/>
              </a:defRPr>
            </a:lvl5pPr>
            <a:lvl6pPr marL="457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charset="0"/>
                <a:ea typeface="ＭＳ Ｐゴシック" charset="0"/>
              </a:defRPr>
            </a:lvl6pPr>
            <a:lvl7pPr marL="914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charset="0"/>
                <a:ea typeface="ＭＳ Ｐゴシック" charset="0"/>
              </a:defRPr>
            </a:lvl7pPr>
            <a:lvl8pPr marL="1371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charset="0"/>
                <a:ea typeface="ＭＳ Ｐゴシック" charset="0"/>
              </a:defRPr>
            </a:lvl8pPr>
            <a:lvl9pPr marL="182869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charset="0"/>
                <a:ea typeface="ＭＳ Ｐゴシック" charset="0"/>
              </a:defRPr>
            </a:lvl9pPr>
          </a:lstStyle>
          <a:p>
            <a:fld id="{A3FE7CE8-0736-0044-AA2B-86D6F4745C2F}" type="slidenum">
              <a:rPr lang="es-ES">
                <a:solidFill>
                  <a:srgbClr val="898989"/>
                </a:solidFill>
                <a:latin typeface="Calibri" charset="0"/>
              </a:rPr>
              <a:pPr/>
              <a:t>25</a:t>
            </a:fld>
            <a:endParaRPr lang="es-ES">
              <a:solidFill>
                <a:srgbClr val="898989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2946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1"/>
            <a:ext cx="8458883" cy="1143000"/>
          </a:xfrm>
        </p:spPr>
        <p:txBody>
          <a:bodyPr/>
          <a:lstStyle/>
          <a:p>
            <a:pPr eaLnBrk="1" hangingPunct="1"/>
            <a:r>
              <a:rPr lang="es-ES_tradnl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rPr>
              <a:t>¿</a:t>
            </a:r>
            <a:r>
              <a:rPr lang="es-ES_tradnl">
                <a:solidFill>
                  <a:srgbClr val="FF0000"/>
                </a:solidFill>
                <a:latin typeface="Calibri" charset="0"/>
                <a:ea typeface="ＭＳ Ｐゴシック" charset="0"/>
                <a:cs typeface="ＭＳ Ｐゴシック" charset="0"/>
              </a:rPr>
              <a:t>TRANSPORTE=LOGISTICA?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685116" y="1599641"/>
            <a:ext cx="7773768" cy="4496360"/>
          </a:xfrm>
        </p:spPr>
        <p:txBody>
          <a:bodyPr/>
          <a:lstStyle/>
          <a:p>
            <a:pPr lvl="1" eaLnBrk="1" hangingPunct="1"/>
            <a:r>
              <a:rPr lang="es-ES_tradnl">
                <a:latin typeface="Calibri" charset="0"/>
                <a:ea typeface="ＭＳ Ｐゴシック" charset="0"/>
              </a:rPr>
              <a:t>Localización de los centros de producción</a:t>
            </a:r>
          </a:p>
          <a:p>
            <a:pPr lvl="1" eaLnBrk="1" hangingPunct="1"/>
            <a:r>
              <a:rPr lang="es-ES_tradnl">
                <a:latin typeface="Calibri" charset="0"/>
                <a:ea typeface="ＭＳ Ｐゴシック" charset="0"/>
              </a:rPr>
              <a:t>Insuficientes inversiones. </a:t>
            </a:r>
          </a:p>
          <a:p>
            <a:pPr lvl="2" eaLnBrk="1" hangingPunct="1"/>
            <a:r>
              <a:rPr lang="es-ES_tradnl">
                <a:latin typeface="Calibri" charset="0"/>
                <a:ea typeface="ＭＳ Ｐゴシック" charset="0"/>
              </a:rPr>
              <a:t>Infraestructura vial</a:t>
            </a:r>
          </a:p>
          <a:p>
            <a:pPr lvl="2" eaLnBrk="1" hangingPunct="1"/>
            <a:r>
              <a:rPr lang="es-ES_tradnl">
                <a:latin typeface="Calibri" charset="0"/>
                <a:ea typeface="ＭＳ Ｐゴシック" charset="0"/>
              </a:rPr>
              <a:t>Puertos congestionados(?) y monopólicos</a:t>
            </a:r>
          </a:p>
          <a:p>
            <a:pPr lvl="2" eaLnBrk="1" hangingPunct="1"/>
            <a:r>
              <a:rPr lang="es-ES_tradnl">
                <a:latin typeface="Calibri" charset="0"/>
                <a:ea typeface="ＭＳ Ｐゴシック" charset="0"/>
              </a:rPr>
              <a:t>Aeropuertos y las concesiones</a:t>
            </a:r>
          </a:p>
          <a:p>
            <a:pPr lvl="2" eaLnBrk="1" hangingPunct="1"/>
            <a:r>
              <a:rPr lang="es-ES_tradnl">
                <a:latin typeface="Calibri" charset="0"/>
                <a:ea typeface="ＭＳ Ｐゴシック" charset="0"/>
              </a:rPr>
              <a:t>Cruces de frontera terrestre restringidos</a:t>
            </a:r>
          </a:p>
          <a:p>
            <a:pPr lvl="2" eaLnBrk="1" hangingPunct="1"/>
            <a:r>
              <a:rPr lang="es-ES_tradnl">
                <a:latin typeface="Calibri" charset="0"/>
                <a:ea typeface="ＭＳ Ｐゴシック" charset="0"/>
              </a:rPr>
              <a:t>Ferrocarril y río?</a:t>
            </a:r>
          </a:p>
          <a:p>
            <a:pPr lvl="2" eaLnBrk="1" hangingPunct="1"/>
            <a:r>
              <a:rPr lang="es-ES_tradnl">
                <a:latin typeface="Calibri" charset="0"/>
                <a:ea typeface="ＭＳ Ｐゴシック" charset="0"/>
              </a:rPr>
              <a:t>Corredores logisticos no protegidos</a:t>
            </a:r>
          </a:p>
        </p:txBody>
      </p:sp>
      <p:sp>
        <p:nvSpPr>
          <p:cNvPr id="34817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665702" indent="-256039"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024156" indent="-204831"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433819" indent="-204831"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1843482" indent="-204831"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253144" indent="-204831" defTabSz="45660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662806" indent="-204831" defTabSz="45660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072469" indent="-204831" defTabSz="45660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482131" indent="-204831" defTabSz="45660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E45BE00-76E3-924B-A05B-A6D2EE422F9D}" type="slidenum">
              <a:rPr lang="en-US" sz="1200">
                <a:solidFill>
                  <a:srgbClr val="898989"/>
                </a:solidFill>
                <a:latin typeface="Calibri" charset="0"/>
              </a:rPr>
              <a:pPr eaLnBrk="1" hangingPunct="1"/>
              <a:t>26</a:t>
            </a:fld>
            <a:endParaRPr lang="en-US" sz="1200">
              <a:solidFill>
                <a:srgbClr val="898989"/>
              </a:solidFill>
              <a:latin typeface="Calibri" charset="0"/>
            </a:endParaRPr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610272" y="990321"/>
            <a:ext cx="7999740" cy="646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5" rIns="91428" bIns="45715">
            <a:spAutoFit/>
          </a:bodyPr>
          <a:lstStyle/>
          <a:p>
            <a:r>
              <a:rPr lang="es-ES_tradnl" sz="3600"/>
              <a:t>Problemas de la logística colombiana</a:t>
            </a: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3706006287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09320"/>
            <a:ext cx="8104811" cy="82363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ES_tradnl" sz="4000" b="1" dirty="0">
                <a:solidFill>
                  <a:srgbClr val="FF0000"/>
                </a:solidFill>
                <a:latin typeface="Calibri" charset="0"/>
                <a:ea typeface="ＭＳ Ｐゴシック" charset="0"/>
                <a:cs typeface="ＭＳ Ｐゴシック" charset="0"/>
              </a:rPr>
              <a:t>Problemas de la logística colombiana</a:t>
            </a:r>
            <a:r>
              <a:rPr lang="es-ES_tradnl" dirty="0">
                <a:latin typeface="Calibri" charset="0"/>
                <a:ea typeface="ＭＳ Ｐゴシック" charset="0"/>
                <a:cs typeface="ＭＳ Ｐゴシック" charset="0"/>
              </a:rPr>
              <a:t/>
            </a:r>
            <a:br>
              <a:rPr lang="es-ES_tradnl" dirty="0">
                <a:latin typeface="Calibri" charset="0"/>
                <a:ea typeface="ＭＳ Ｐゴシック" charset="0"/>
                <a:cs typeface="ＭＳ Ｐゴシック" charset="0"/>
              </a:rPr>
            </a:br>
            <a:endParaRPr lang="es-ES_tradnl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685116" y="1599641"/>
            <a:ext cx="7773768" cy="4496360"/>
          </a:xfrm>
        </p:spPr>
        <p:txBody>
          <a:bodyPr>
            <a:normAutofit lnSpcReduction="10000"/>
          </a:bodyPr>
          <a:lstStyle/>
          <a:p>
            <a:pPr marL="281299" indent="-281643">
              <a:lnSpc>
                <a:spcPct val="80000"/>
              </a:lnSpc>
            </a:pPr>
            <a:r>
              <a:rPr lang="es-ES_tradnl" dirty="0">
                <a:latin typeface="Calibri" charset="0"/>
                <a:ea typeface="ＭＳ Ｐゴシック" charset="0"/>
              </a:rPr>
              <a:t>Desarticulación y falta de complementariedad de los diferentes modos de transporte. (ZAL?)</a:t>
            </a:r>
          </a:p>
          <a:p>
            <a:pPr marL="281299" indent="-281643">
              <a:lnSpc>
                <a:spcPct val="80000"/>
              </a:lnSpc>
            </a:pPr>
            <a:r>
              <a:rPr lang="es-ES_tradnl" dirty="0">
                <a:latin typeface="Calibri" charset="0"/>
                <a:ea typeface="ＭＳ Ｐゴシック" charset="0"/>
              </a:rPr>
              <a:t>Inseguridad en las carreteras del país</a:t>
            </a:r>
          </a:p>
          <a:p>
            <a:pPr marL="281299" indent="-281643">
              <a:lnSpc>
                <a:spcPct val="80000"/>
              </a:lnSpc>
            </a:pPr>
            <a:r>
              <a:rPr lang="es-ES_tradnl" dirty="0">
                <a:latin typeface="Calibri" charset="0"/>
                <a:ea typeface="ＭＳ Ｐゴシック" charset="0"/>
              </a:rPr>
              <a:t>Elevada participación de los fletes en el costo de exportación de los productos</a:t>
            </a:r>
          </a:p>
          <a:p>
            <a:pPr marL="281299" indent="-281643">
              <a:lnSpc>
                <a:spcPct val="80000"/>
              </a:lnSpc>
            </a:pPr>
            <a:r>
              <a:rPr lang="es-ES_tradnl" dirty="0">
                <a:latin typeface="Calibri" charset="0"/>
                <a:ea typeface="ＭＳ Ｐゴシック" charset="0"/>
              </a:rPr>
              <a:t>Deficiencias de las empresas de transporte por carretera</a:t>
            </a:r>
          </a:p>
          <a:p>
            <a:pPr marL="281299" indent="-281643">
              <a:lnSpc>
                <a:spcPct val="80000"/>
              </a:lnSpc>
            </a:pPr>
            <a:r>
              <a:rPr lang="es-ES_tradnl" dirty="0">
                <a:latin typeface="Calibri" charset="0"/>
                <a:ea typeface="ＭＳ Ｐゴシック" charset="0"/>
              </a:rPr>
              <a:t>Las inspecciones a la carga son múltiples, no siempre coordinadas, y con procedimientos que pueden modificar el comercio</a:t>
            </a:r>
          </a:p>
        </p:txBody>
      </p:sp>
      <p:sp>
        <p:nvSpPr>
          <p:cNvPr id="36865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665702" indent="-256039"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024156" indent="-204831"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433819" indent="-204831"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1843482" indent="-204831"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253144" indent="-204831" defTabSz="45660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662806" indent="-204831" defTabSz="45660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072469" indent="-204831" defTabSz="45660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482131" indent="-204831" defTabSz="45660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ACA09B0-7B2E-3744-B54A-B275F892841D}" type="slidenum">
              <a:rPr lang="en-US" sz="1200">
                <a:solidFill>
                  <a:srgbClr val="898989"/>
                </a:solidFill>
                <a:latin typeface="Calibri" charset="0"/>
              </a:rPr>
              <a:pPr eaLnBrk="1" hangingPunct="1"/>
              <a:t>27</a:t>
            </a:fld>
            <a:endParaRPr lang="en-US" sz="1200">
              <a:solidFill>
                <a:srgbClr val="898989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989253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b="1" dirty="0">
                <a:solidFill>
                  <a:srgbClr val="FF0000"/>
                </a:solidFill>
                <a:latin typeface="Calibri" charset="0"/>
                <a:ea typeface="ＭＳ Ｐゴシック" charset="0"/>
                <a:cs typeface="ＭＳ Ｐゴシック" charset="0"/>
              </a:rPr>
              <a:t>Problemas de la logística </a:t>
            </a:r>
            <a:r>
              <a:rPr lang="es-ES_tradnl" b="1" dirty="0" smtClean="0">
                <a:solidFill>
                  <a:srgbClr val="FF0000"/>
                </a:solidFill>
                <a:latin typeface="Calibri" charset="0"/>
                <a:ea typeface="ＭＳ Ｐゴシック" charset="0"/>
                <a:cs typeface="ＭＳ Ｐゴシック" charset="0"/>
              </a:rPr>
              <a:t>colombiana</a:t>
            </a: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096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Problemas de conexion entre los principales </a:t>
            </a:r>
            <a:r>
              <a:rPr lang="en-US" b="1">
                <a:latin typeface="Calibri" charset="0"/>
                <a:ea typeface="ＭＳ Ｐゴシック" charset="0"/>
                <a:cs typeface="ＭＳ Ｐゴシック" charset="0"/>
              </a:rPr>
              <a:t>centros de producción y los centros de </a:t>
            </a: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consumo o los puntos de acopio para exportacion/importacion</a:t>
            </a:r>
          </a:p>
          <a:p>
            <a:pPr>
              <a:lnSpc>
                <a:spcPct val="80000"/>
              </a:lnSpc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El transito internacional “satanizado” en algunos paises</a:t>
            </a:r>
          </a:p>
          <a:p>
            <a:pPr>
              <a:lnSpc>
                <a:spcPct val="80000"/>
              </a:lnSpc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El transito internacional sometido a problemas regularios de cruces de frontera</a:t>
            </a:r>
          </a:p>
        </p:txBody>
      </p:sp>
      <p:sp>
        <p:nvSpPr>
          <p:cNvPr id="40963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665702" indent="-256039"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024156" indent="-204831"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433819" indent="-204831"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1843482" indent="-204831"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253144" indent="-204831" defTabSz="45660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662806" indent="-204831" defTabSz="45660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072469" indent="-204831" defTabSz="45660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482131" indent="-204831" defTabSz="45660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38CB25F-475C-5642-AE5E-6A7995E0BDE3}" type="slidenum">
              <a:rPr lang="en-US" sz="1200">
                <a:solidFill>
                  <a:srgbClr val="898989"/>
                </a:solidFill>
                <a:latin typeface="Calibri" charset="0"/>
              </a:rPr>
              <a:pPr eaLnBrk="1" hangingPunct="1"/>
              <a:t>28</a:t>
            </a:fld>
            <a:endParaRPr lang="en-US" sz="1200">
              <a:solidFill>
                <a:srgbClr val="898989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8811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b="1" dirty="0">
                <a:solidFill>
                  <a:srgbClr val="FF0000"/>
                </a:solidFill>
                <a:latin typeface="Calibri" charset="0"/>
                <a:ea typeface="ＭＳ Ｐゴシック" charset="0"/>
                <a:cs typeface="ＭＳ Ｐゴシック" charset="0"/>
              </a:rPr>
              <a:t>Problemas de la logística </a:t>
            </a:r>
            <a:r>
              <a:rPr lang="es-ES_tradnl" b="1" dirty="0" smtClean="0">
                <a:solidFill>
                  <a:srgbClr val="FF0000"/>
                </a:solidFill>
                <a:latin typeface="Calibri" charset="0"/>
                <a:ea typeface="ＭＳ Ｐゴシック" charset="0"/>
                <a:cs typeface="ＭＳ Ｐゴシック" charset="0"/>
              </a:rPr>
              <a:t>colombiana</a:t>
            </a:r>
            <a:endParaRPr lang="es-ES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en-US" dirty="0" smtClean="0">
                <a:ea typeface="ＭＳ Ｐゴシック" pitchFamily="-106" charset="-128"/>
              </a:rPr>
              <a:t>Concepcion </a:t>
            </a:r>
            <a:r>
              <a:rPr lang="en-US" dirty="0" err="1" smtClean="0">
                <a:ea typeface="ＭＳ Ｐゴシック" pitchFamily="-106" charset="-128"/>
              </a:rPr>
              <a:t>aduanera</a:t>
            </a:r>
            <a:r>
              <a:rPr lang="en-US" dirty="0" smtClean="0">
                <a:ea typeface="ＭＳ Ｐゴシック" pitchFamily="-106" charset="-128"/>
              </a:rPr>
              <a:t> </a:t>
            </a:r>
            <a:r>
              <a:rPr lang="en-US" dirty="0" err="1" smtClean="0">
                <a:ea typeface="ＭＳ Ｐゴシック" pitchFamily="-106" charset="-128"/>
              </a:rPr>
              <a:t>compleja</a:t>
            </a:r>
            <a:endParaRPr lang="en-US" dirty="0" smtClean="0">
              <a:ea typeface="ＭＳ Ｐゴシック" pitchFamily="-106" charset="-128"/>
            </a:endParaRPr>
          </a:p>
          <a:p>
            <a:pPr>
              <a:lnSpc>
                <a:spcPct val="80000"/>
              </a:lnSpc>
              <a:defRPr/>
            </a:pPr>
            <a:r>
              <a:rPr lang="en-US" dirty="0" err="1" smtClean="0">
                <a:ea typeface="ＭＳ Ｐゴシック" pitchFamily="-106" charset="-128"/>
              </a:rPr>
              <a:t>Limitaciones</a:t>
            </a:r>
            <a:r>
              <a:rPr lang="en-US" dirty="0" smtClean="0">
                <a:ea typeface="ＭＳ Ｐゴシック" pitchFamily="-106" charset="-128"/>
              </a:rPr>
              <a:t> de cruces de </a:t>
            </a:r>
            <a:r>
              <a:rPr lang="en-US" dirty="0" err="1" smtClean="0">
                <a:ea typeface="ＭＳ Ｐゴシック" pitchFamily="-106" charset="-128"/>
              </a:rPr>
              <a:t>forntera</a:t>
            </a:r>
            <a:endParaRPr lang="en-US" dirty="0" smtClean="0">
              <a:ea typeface="ＭＳ Ｐゴシック" pitchFamily="-106" charset="-128"/>
            </a:endParaRPr>
          </a:p>
          <a:p>
            <a:pPr>
              <a:lnSpc>
                <a:spcPct val="80000"/>
              </a:lnSpc>
              <a:defRPr/>
            </a:pPr>
            <a:r>
              <a:rPr lang="en-US" dirty="0" smtClean="0">
                <a:ea typeface="ＭＳ Ｐゴシック" pitchFamily="-106" charset="-128"/>
              </a:rPr>
              <a:t>No </a:t>
            </a:r>
            <a:r>
              <a:rPr lang="en-US" dirty="0" err="1" smtClean="0">
                <a:ea typeface="ＭＳ Ｐゴシック" pitchFamily="-106" charset="-128"/>
              </a:rPr>
              <a:t>existe</a:t>
            </a:r>
            <a:r>
              <a:rPr lang="en-US" dirty="0" smtClean="0">
                <a:ea typeface="ＭＳ Ｐゴシック" pitchFamily="-106" charset="-128"/>
              </a:rPr>
              <a:t> </a:t>
            </a:r>
            <a:r>
              <a:rPr lang="en-US" dirty="0" err="1" smtClean="0">
                <a:ea typeface="ＭＳ Ｐゴシック" pitchFamily="-106" charset="-128"/>
              </a:rPr>
              <a:t>claridad</a:t>
            </a:r>
            <a:r>
              <a:rPr lang="en-US" dirty="0" smtClean="0">
                <a:ea typeface="ＭＳ Ｐゴシック" pitchFamily="-106" charset="-128"/>
              </a:rPr>
              <a:t> de la  </a:t>
            </a:r>
            <a:r>
              <a:rPr lang="en-US" dirty="0" err="1" smtClean="0">
                <a:ea typeface="ＭＳ Ｐゴシック" pitchFamily="-106" charset="-128"/>
              </a:rPr>
              <a:t>regulacion</a:t>
            </a:r>
            <a:r>
              <a:rPr lang="en-US" dirty="0" smtClean="0">
                <a:ea typeface="ＭＳ Ｐゴシック" pitchFamily="-106" charset="-128"/>
              </a:rPr>
              <a:t> de los </a:t>
            </a:r>
            <a:r>
              <a:rPr lang="en-US" dirty="0" err="1" smtClean="0">
                <a:ea typeface="ＭＳ Ｐゴシック" pitchFamily="-106" charset="-128"/>
              </a:rPr>
              <a:t>operadores</a:t>
            </a:r>
            <a:r>
              <a:rPr lang="en-US" dirty="0" smtClean="0">
                <a:ea typeface="ＭＳ Ｐゴシック" pitchFamily="-106" charset="-128"/>
              </a:rPr>
              <a:t> </a:t>
            </a:r>
            <a:r>
              <a:rPr lang="en-US" dirty="0" err="1" smtClean="0">
                <a:ea typeface="ＭＳ Ｐゴシック" pitchFamily="-106" charset="-128"/>
              </a:rPr>
              <a:t>logisticos</a:t>
            </a:r>
            <a:endParaRPr lang="en-US" dirty="0" smtClean="0">
              <a:ea typeface="ＭＳ Ｐゴシック" pitchFamily="-106" charset="-128"/>
            </a:endParaRPr>
          </a:p>
          <a:p>
            <a:pPr>
              <a:lnSpc>
                <a:spcPct val="80000"/>
              </a:lnSpc>
              <a:defRPr/>
            </a:pPr>
            <a:r>
              <a:rPr lang="en-US" dirty="0" err="1" smtClean="0">
                <a:ea typeface="ＭＳ Ｐゴシック" pitchFamily="-106" charset="-128"/>
              </a:rPr>
              <a:t>Regulaciones</a:t>
            </a:r>
            <a:r>
              <a:rPr lang="en-US" dirty="0" smtClean="0">
                <a:ea typeface="ＭＳ Ｐゴシック" pitchFamily="-106" charset="-128"/>
              </a:rPr>
              <a:t> </a:t>
            </a:r>
            <a:r>
              <a:rPr lang="en-US" dirty="0" err="1" smtClean="0">
                <a:ea typeface="ＭＳ Ｐゴシック" pitchFamily="-106" charset="-128"/>
              </a:rPr>
              <a:t>diferentes</a:t>
            </a:r>
            <a:r>
              <a:rPr lang="en-US" dirty="0" smtClean="0">
                <a:ea typeface="ＭＳ Ｐゴシック" pitchFamily="-106" charset="-128"/>
              </a:rPr>
              <a:t> entre los </a:t>
            </a:r>
            <a:r>
              <a:rPr lang="en-US" dirty="0" err="1" smtClean="0">
                <a:ea typeface="ＭＳ Ｐゴシック" pitchFamily="-106" charset="-128"/>
              </a:rPr>
              <a:t>paises</a:t>
            </a:r>
            <a:endParaRPr lang="en-US" dirty="0" smtClean="0">
              <a:ea typeface="ＭＳ Ｐゴシック" pitchFamily="-106" charset="-128"/>
            </a:endParaRPr>
          </a:p>
          <a:p>
            <a:pPr>
              <a:lnSpc>
                <a:spcPct val="80000"/>
              </a:lnSpc>
              <a:defRPr/>
            </a:pPr>
            <a:r>
              <a:rPr lang="en-US" dirty="0" err="1" smtClean="0">
                <a:ea typeface="ＭＳ Ｐゴシック" pitchFamily="-106" charset="-128"/>
              </a:rPr>
              <a:t>Seguridad</a:t>
            </a:r>
            <a:r>
              <a:rPr lang="en-US" dirty="0" smtClean="0">
                <a:ea typeface="ＭＳ Ｐゴシック" pitchFamily="-106" charset="-128"/>
              </a:rPr>
              <a:t> </a:t>
            </a:r>
            <a:r>
              <a:rPr lang="en-US" dirty="0" err="1" smtClean="0">
                <a:ea typeface="ＭＳ Ｐゴシック" pitchFamily="-106" charset="-128"/>
              </a:rPr>
              <a:t>deficiente</a:t>
            </a:r>
            <a:r>
              <a:rPr lang="en-US" dirty="0" smtClean="0">
                <a:ea typeface="ＭＳ Ｐゴシック" pitchFamily="-106" charset="-128"/>
              </a:rPr>
              <a:t> </a:t>
            </a:r>
          </a:p>
          <a:p>
            <a:pPr>
              <a:lnSpc>
                <a:spcPct val="80000"/>
              </a:lnSpc>
              <a:defRPr/>
            </a:pPr>
            <a:r>
              <a:rPr lang="en-US" dirty="0" smtClean="0">
                <a:ea typeface="ＭＳ Ｐゴシック" pitchFamily="-106" charset="-128"/>
              </a:rPr>
              <a:t>Congestion y </a:t>
            </a:r>
            <a:r>
              <a:rPr lang="en-US" dirty="0" err="1" smtClean="0">
                <a:ea typeface="ＭＳ Ｐゴシック" pitchFamily="-106" charset="-128"/>
              </a:rPr>
              <a:t>problemas</a:t>
            </a:r>
            <a:r>
              <a:rPr lang="en-US" dirty="0" smtClean="0">
                <a:ea typeface="ＭＳ Ｐゴシック" pitchFamily="-106" charset="-128"/>
              </a:rPr>
              <a:t> de </a:t>
            </a:r>
            <a:r>
              <a:rPr lang="en-US" dirty="0" err="1" smtClean="0">
                <a:ea typeface="ＭＳ Ｐゴシック" pitchFamily="-106" charset="-128"/>
              </a:rPr>
              <a:t>cruce</a:t>
            </a:r>
            <a:r>
              <a:rPr lang="en-US" dirty="0" smtClean="0">
                <a:ea typeface="ＭＳ Ｐゴシック" pitchFamily="-106" charset="-128"/>
              </a:rPr>
              <a:t> </a:t>
            </a:r>
            <a:r>
              <a:rPr lang="en-US" dirty="0" err="1" smtClean="0">
                <a:ea typeface="ＭＳ Ｐゴシック" pitchFamily="-106" charset="-128"/>
              </a:rPr>
              <a:t>por</a:t>
            </a:r>
            <a:r>
              <a:rPr lang="en-US" dirty="0" smtClean="0">
                <a:ea typeface="ＭＳ Ｐゴシック" pitchFamily="-106" charset="-128"/>
              </a:rPr>
              <a:t> </a:t>
            </a:r>
            <a:r>
              <a:rPr lang="en-US" dirty="0" err="1" smtClean="0">
                <a:ea typeface="ＭＳ Ｐゴシック" pitchFamily="-106" charset="-128"/>
              </a:rPr>
              <a:t>centros</a:t>
            </a:r>
            <a:r>
              <a:rPr lang="en-US" dirty="0" smtClean="0">
                <a:ea typeface="ＭＳ Ｐゴシック" pitchFamily="-106" charset="-128"/>
              </a:rPr>
              <a:t> </a:t>
            </a:r>
            <a:r>
              <a:rPr lang="en-US" dirty="0" err="1" smtClean="0">
                <a:ea typeface="ＭＳ Ｐゴシック" pitchFamily="-106" charset="-128"/>
              </a:rPr>
              <a:t>urbanos</a:t>
            </a:r>
            <a:endParaRPr lang="en-US" dirty="0" smtClean="0">
              <a:ea typeface="ＭＳ Ｐゴシック" pitchFamily="-106" charset="-128"/>
            </a:endParaRPr>
          </a:p>
          <a:p>
            <a:pPr marL="0" indent="0">
              <a:buNone/>
              <a:defRPr/>
            </a:pPr>
            <a:endParaRPr lang="es-E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400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conceptos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8000" dirty="0"/>
              <a:t>EXPORTACIONES</a:t>
            </a:r>
          </a:p>
          <a:p>
            <a:pPr lvl="1"/>
            <a:r>
              <a:rPr lang="en-US" sz="7600" dirty="0" smtClean="0">
                <a:solidFill>
                  <a:srgbClr val="FFFF00"/>
                </a:solidFill>
              </a:rPr>
              <a:t>SEGURIDAD</a:t>
            </a:r>
          </a:p>
          <a:p>
            <a:pPr lvl="2"/>
            <a:r>
              <a:rPr lang="en-US" sz="7200" dirty="0" smtClean="0">
                <a:solidFill>
                  <a:schemeClr val="accent6"/>
                </a:solidFill>
              </a:rPr>
              <a:t>LOGISTICA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8977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2"/>
          <p:cNvSpPr>
            <a:spLocks noGrp="1"/>
          </p:cNvSpPr>
          <p:nvPr>
            <p:ph type="title"/>
          </p:nvPr>
        </p:nvSpPr>
        <p:spPr>
          <a:xfrm>
            <a:off x="228853" y="245129"/>
            <a:ext cx="8017012" cy="1339103"/>
          </a:xfrm>
        </p:spPr>
        <p:txBody>
          <a:bodyPr/>
          <a:lstStyle/>
          <a:p>
            <a:pPr eaLnBrk="1" hangingPunct="1"/>
            <a:r>
              <a:rPr lang="es-ES_tradnl" sz="3600">
                <a:latin typeface="Calisto MT" charset="0"/>
                <a:ea typeface="ＭＳ Ｐゴシック" charset="0"/>
                <a:cs typeface="ＭＳ Ｐゴシック" charset="0"/>
              </a:rPr>
              <a:t>LOGISTICA</a:t>
            </a:r>
            <a:endParaRPr lang="es-ES_tradnl">
              <a:latin typeface="Calisto MT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7042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s-ES_tradnl" dirty="0">
                <a:latin typeface="Calisto MT" charset="0"/>
                <a:ea typeface="ＭＳ Ｐゴシック" charset="0"/>
                <a:cs typeface="ＭＳ Ｐゴシック" charset="0"/>
              </a:rPr>
              <a:t>COMO PORCENTAJE DEL INGRESO DE VENTAS = 11% (RANGO 9% -13%)*</a:t>
            </a:r>
          </a:p>
          <a:p>
            <a:pPr lvl="2"/>
            <a:r>
              <a:rPr lang="es-ES_tradnl" sz="6600" b="1" i="1" dirty="0">
                <a:solidFill>
                  <a:srgbClr val="B72124"/>
                </a:solidFill>
                <a:latin typeface="Calisto MT" charset="0"/>
                <a:ea typeface="ＭＳ Ｐゴシック" charset="0"/>
              </a:rPr>
              <a:t>COLOMBIA ¿18%? </a:t>
            </a:r>
            <a:endParaRPr lang="es-ES_tradnl" sz="6000" dirty="0">
              <a:latin typeface="Calisto MT" charset="0"/>
              <a:ea typeface="ＭＳ Ｐゴシック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9793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Costo</a:t>
            </a:r>
            <a:r>
              <a:rPr lang="en-US" dirty="0" smtClean="0"/>
              <a:t> </a:t>
            </a:r>
            <a:r>
              <a:rPr lang="en-US" dirty="0" err="1" smtClean="0"/>
              <a:t>logistico</a:t>
            </a:r>
            <a:r>
              <a:rPr lang="en-US" dirty="0" smtClean="0"/>
              <a:t> </a:t>
            </a:r>
            <a:r>
              <a:rPr lang="en-US" dirty="0" err="1" smtClean="0"/>
              <a:t>sobre</a:t>
            </a:r>
            <a:r>
              <a:rPr lang="en-US" dirty="0" smtClean="0"/>
              <a:t> </a:t>
            </a:r>
            <a:r>
              <a:rPr lang="en-US" dirty="0" err="1" smtClean="0"/>
              <a:t>costo</a:t>
            </a:r>
            <a:r>
              <a:rPr lang="en-US" dirty="0" smtClean="0"/>
              <a:t> </a:t>
            </a:r>
            <a:r>
              <a:rPr lang="en-US" dirty="0" err="1" smtClean="0"/>
              <a:t>ventas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0600" dirty="0" smtClean="0">
                <a:solidFill>
                  <a:srgbClr val="FF0000"/>
                </a:solidFill>
              </a:rPr>
              <a:t>15%</a:t>
            </a:r>
            <a:endParaRPr lang="en-US" sz="306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9923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ES" sz="4000" dirty="0"/>
              <a:t>ENCUESTA NACIONAL LOGISTICA 2015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FA9FA-8713-454B-A436-4ED39D384C93}" type="slidenum">
              <a:rPr lang="es-ES" smtClean="0"/>
              <a:t>32</a:t>
            </a:fld>
            <a:endParaRPr lang="es-ES"/>
          </a:p>
        </p:txBody>
      </p:sp>
      <p:pic>
        <p:nvPicPr>
          <p:cNvPr id="4" name="Imagen 3" descr="Screen Shot 2015-10-26 at 4.05.1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1" y="1116332"/>
            <a:ext cx="2476501" cy="1513417"/>
          </a:xfrm>
          <a:prstGeom prst="rect">
            <a:avLst/>
          </a:prstGeom>
        </p:spPr>
      </p:pic>
      <p:pic>
        <p:nvPicPr>
          <p:cNvPr id="5" name="Imagen 4" descr="Screen Shot 2015-10-26 at 4.05.19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294" y="1074421"/>
            <a:ext cx="2660104" cy="1597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5463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 descr="Screen Shot 2015-10-26 at 4.02.39 PM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56" b="-542"/>
          <a:stretch/>
        </p:blipFill>
        <p:spPr>
          <a:xfrm>
            <a:off x="0" y="0"/>
            <a:ext cx="9144000" cy="6858000"/>
          </a:xfrm>
        </p:spPr>
      </p:pic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FA9FA-8713-454B-A436-4ED39D384C93}" type="slidenum">
              <a:rPr lang="es-ES" smtClean="0"/>
              <a:t>33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849642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 descr="Screen Shot 2015-10-26 at 4.02.58 PM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01" t="409" r="301" b="-206"/>
          <a:stretch/>
        </p:blipFill>
        <p:spPr>
          <a:xfrm>
            <a:off x="1" y="-37554"/>
            <a:ext cx="8957732" cy="6895555"/>
          </a:xfrm>
        </p:spPr>
      </p:pic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FA9FA-8713-454B-A436-4ED39D384C93}" type="slidenum">
              <a:rPr lang="es-ES" smtClean="0"/>
              <a:t>34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64742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Screen Shot 2015-10-26 at 8.55.56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FA9FA-8713-454B-A436-4ED39D384C93}" type="slidenum">
              <a:rPr lang="es-ES" smtClean="0"/>
              <a:t>35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969900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 descr="Screen Shot 2015-10-26 at 4.03.23 PM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4" b="-738"/>
          <a:stretch/>
        </p:blipFill>
        <p:spPr>
          <a:xfrm>
            <a:off x="0" y="0"/>
            <a:ext cx="9144000" cy="6858000"/>
          </a:xfrm>
        </p:spPr>
      </p:pic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FA9FA-8713-454B-A436-4ED39D384C93}" type="slidenum">
              <a:rPr lang="es-ES" smtClean="0"/>
              <a:t>36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70071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 descr="Screen Shot 2015-10-26 at 4.03.47 PM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" t="-980" r="-100" b="555"/>
          <a:stretch/>
        </p:blipFill>
        <p:spPr>
          <a:xfrm>
            <a:off x="0" y="0"/>
            <a:ext cx="9144000" cy="6858000"/>
          </a:xfrm>
        </p:spPr>
      </p:pic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FA9FA-8713-454B-A436-4ED39D384C93}" type="slidenum">
              <a:rPr lang="es-ES" smtClean="0"/>
              <a:t>37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292247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SEGURIDAD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588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 ES SEGURIDAD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000" dirty="0" err="1" smtClean="0">
                <a:solidFill>
                  <a:srgbClr val="F79646"/>
                </a:solidFill>
              </a:rPr>
              <a:t>aquello</a:t>
            </a:r>
            <a:r>
              <a:rPr lang="en-US" sz="6000" dirty="0" smtClean="0">
                <a:solidFill>
                  <a:srgbClr val="F79646"/>
                </a:solidFill>
              </a:rPr>
              <a:t> </a:t>
            </a:r>
            <a:r>
              <a:rPr lang="en-US" sz="6000" dirty="0" err="1">
                <a:solidFill>
                  <a:srgbClr val="F79646"/>
                </a:solidFill>
              </a:rPr>
              <a:t>que</a:t>
            </a:r>
            <a:r>
              <a:rPr lang="en-US" sz="6000" dirty="0">
                <a:solidFill>
                  <a:srgbClr val="F79646"/>
                </a:solidFill>
              </a:rPr>
              <a:t> </a:t>
            </a:r>
            <a:r>
              <a:rPr lang="en-US" sz="6000" dirty="0" err="1">
                <a:solidFill>
                  <a:srgbClr val="F79646"/>
                </a:solidFill>
              </a:rPr>
              <a:t>tiene</a:t>
            </a:r>
            <a:r>
              <a:rPr lang="en-US" sz="6000" dirty="0">
                <a:solidFill>
                  <a:srgbClr val="F79646"/>
                </a:solidFill>
              </a:rPr>
              <a:t> la </a:t>
            </a:r>
            <a:r>
              <a:rPr lang="en-US" sz="6000" dirty="0" err="1">
                <a:solidFill>
                  <a:srgbClr val="F79646"/>
                </a:solidFill>
              </a:rPr>
              <a:t>cualidad</a:t>
            </a:r>
            <a:r>
              <a:rPr lang="en-US" sz="6000" dirty="0">
                <a:solidFill>
                  <a:srgbClr val="F79646"/>
                </a:solidFill>
              </a:rPr>
              <a:t> de </a:t>
            </a:r>
            <a:r>
              <a:rPr lang="en-US" sz="6000" dirty="0" err="1">
                <a:solidFill>
                  <a:srgbClr val="F79646"/>
                </a:solidFill>
              </a:rPr>
              <a:t>seguro</a:t>
            </a:r>
            <a:r>
              <a:rPr lang="en-US" sz="6000" dirty="0">
                <a:solidFill>
                  <a:srgbClr val="F79646"/>
                </a:solidFill>
              </a:rPr>
              <a:t> o </a:t>
            </a:r>
            <a:r>
              <a:rPr lang="en-US" sz="6000" dirty="0" err="1">
                <a:solidFill>
                  <a:srgbClr val="F79646"/>
                </a:solidFill>
              </a:rPr>
              <a:t>que</a:t>
            </a:r>
            <a:r>
              <a:rPr lang="en-US" sz="6000" dirty="0">
                <a:solidFill>
                  <a:srgbClr val="F79646"/>
                </a:solidFill>
              </a:rPr>
              <a:t> </a:t>
            </a:r>
            <a:r>
              <a:rPr lang="en-US" sz="6000" dirty="0" err="1">
                <a:solidFill>
                  <a:srgbClr val="F79646"/>
                </a:solidFill>
              </a:rPr>
              <a:t>está</a:t>
            </a:r>
            <a:r>
              <a:rPr lang="en-US" sz="6000" dirty="0">
                <a:solidFill>
                  <a:srgbClr val="F79646"/>
                </a:solidFill>
              </a:rPr>
              <a:t> </a:t>
            </a:r>
            <a:r>
              <a:rPr lang="en-US" sz="6000" dirty="0" err="1">
                <a:solidFill>
                  <a:srgbClr val="F79646"/>
                </a:solidFill>
              </a:rPr>
              <a:t>exento</a:t>
            </a:r>
            <a:r>
              <a:rPr lang="en-US" sz="6000" dirty="0">
                <a:solidFill>
                  <a:srgbClr val="F79646"/>
                </a:solidFill>
              </a:rPr>
              <a:t> de </a:t>
            </a:r>
            <a:r>
              <a:rPr lang="en-US" sz="6000" dirty="0" err="1">
                <a:solidFill>
                  <a:srgbClr val="F79646"/>
                </a:solidFill>
              </a:rPr>
              <a:t>peligro</a:t>
            </a:r>
            <a:r>
              <a:rPr lang="en-US" sz="6000" dirty="0">
                <a:solidFill>
                  <a:srgbClr val="F79646"/>
                </a:solidFill>
              </a:rPr>
              <a:t>, </a:t>
            </a:r>
            <a:r>
              <a:rPr lang="en-US" sz="6000" dirty="0" err="1">
                <a:solidFill>
                  <a:srgbClr val="F79646"/>
                </a:solidFill>
              </a:rPr>
              <a:t>daño</a:t>
            </a:r>
            <a:r>
              <a:rPr lang="en-US" sz="6000" dirty="0">
                <a:solidFill>
                  <a:srgbClr val="F79646"/>
                </a:solidFill>
              </a:rPr>
              <a:t> o </a:t>
            </a:r>
            <a:r>
              <a:rPr lang="en-US" sz="6000" dirty="0" err="1">
                <a:solidFill>
                  <a:srgbClr val="F79646"/>
                </a:solidFill>
              </a:rPr>
              <a:t>riesgo</a:t>
            </a:r>
            <a:r>
              <a:rPr lang="en-US" sz="6000" dirty="0">
                <a:solidFill>
                  <a:srgbClr val="F79646"/>
                </a:solidFill>
              </a:rPr>
              <a:t>.</a:t>
            </a:r>
          </a:p>
          <a:p>
            <a:pPr marL="0" indent="0">
              <a:buNone/>
            </a:pPr>
            <a:endParaRPr lang="en-US" sz="6000" dirty="0">
              <a:solidFill>
                <a:srgbClr val="F7964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6918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images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70" b="4170"/>
          <a:stretch>
            <a:fillRect/>
          </a:stretch>
        </p:blipFill>
        <p:spPr/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0852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QUE ES SEGURIDAD LOGISTICA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1051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50-ss-600x600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2650"/>
            <a:ext cx="9166878" cy="693065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0341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LA CADENA DE SUMINISTROS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¿CADENA LOGISTICA?</a:t>
            </a:r>
          </a:p>
          <a:p>
            <a:r>
              <a:rPr lang="en-US" dirty="0" smtClean="0"/>
              <a:t>CADENA DE VALOR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02817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r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98" y="0"/>
            <a:ext cx="9160098" cy="687148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64852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La </a:t>
            </a:r>
            <a:r>
              <a:rPr lang="en-US" sz="4000" dirty="0" err="1"/>
              <a:t>seguridad</a:t>
            </a:r>
            <a:r>
              <a:rPr lang="en-US" sz="4000" dirty="0"/>
              <a:t> </a:t>
            </a:r>
            <a:r>
              <a:rPr lang="en-US" sz="4000" dirty="0" err="1"/>
              <a:t>es</a:t>
            </a:r>
            <a:r>
              <a:rPr lang="en-US" sz="4000" dirty="0"/>
              <a:t> </a:t>
            </a:r>
            <a:r>
              <a:rPr lang="en-US" sz="4000" dirty="0" err="1"/>
              <a:t>inherente</a:t>
            </a:r>
            <a:r>
              <a:rPr lang="en-US" sz="4000" dirty="0"/>
              <a:t> a la </a:t>
            </a:r>
            <a:r>
              <a:rPr lang="en-US" sz="4000" dirty="0" err="1"/>
              <a:t>logística</a:t>
            </a:r>
            <a:r>
              <a:rPr lang="en-US" sz="4000" dirty="0"/>
              <a:t>, sin </a:t>
            </a:r>
            <a:r>
              <a:rPr lang="en-US" sz="4000" dirty="0" err="1"/>
              <a:t>ella</a:t>
            </a:r>
            <a:r>
              <a:rPr lang="en-US" sz="4000" dirty="0"/>
              <a:t> </a:t>
            </a:r>
            <a:r>
              <a:rPr lang="en-US" sz="4000" dirty="0" err="1"/>
              <a:t>sería</a:t>
            </a:r>
            <a:r>
              <a:rPr lang="en-US" sz="4000" dirty="0"/>
              <a:t> </a:t>
            </a:r>
            <a:r>
              <a:rPr lang="en-US" sz="4000" dirty="0" err="1"/>
              <a:t>imposible</a:t>
            </a:r>
            <a:r>
              <a:rPr lang="en-US" sz="4000" dirty="0"/>
              <a:t> </a:t>
            </a:r>
            <a:r>
              <a:rPr lang="en-US" sz="4000" dirty="0" err="1"/>
              <a:t>hablar</a:t>
            </a:r>
            <a:r>
              <a:rPr lang="en-US" sz="4000" dirty="0"/>
              <a:t> de </a:t>
            </a:r>
            <a:r>
              <a:rPr lang="en-US" sz="4000" dirty="0" err="1"/>
              <a:t>procesos</a:t>
            </a:r>
            <a:r>
              <a:rPr lang="en-US" sz="4000" dirty="0"/>
              <a:t> </a:t>
            </a:r>
            <a:r>
              <a:rPr lang="en-US" sz="4000" dirty="0" err="1"/>
              <a:t>eficientes</a:t>
            </a:r>
            <a:r>
              <a:rPr lang="en-US" sz="4000" dirty="0"/>
              <a:t> </a:t>
            </a:r>
            <a:r>
              <a:rPr lang="en-US" sz="4000" dirty="0" err="1"/>
              <a:t>que</a:t>
            </a:r>
            <a:r>
              <a:rPr lang="en-US" sz="4000" dirty="0"/>
              <a:t> </a:t>
            </a:r>
            <a:r>
              <a:rPr lang="en-US" sz="4000" dirty="0" err="1"/>
              <a:t>logren</a:t>
            </a:r>
            <a:r>
              <a:rPr lang="en-US" sz="4000" dirty="0"/>
              <a:t> los </a:t>
            </a:r>
            <a:r>
              <a:rPr lang="en-US" sz="4000" dirty="0" err="1"/>
              <a:t>resultados</a:t>
            </a:r>
            <a:r>
              <a:rPr lang="en-US" sz="4000" dirty="0"/>
              <a:t> </a:t>
            </a:r>
            <a:r>
              <a:rPr lang="en-US" sz="4000" dirty="0" err="1"/>
              <a:t>esperados</a:t>
            </a:r>
            <a:r>
              <a:rPr lang="en-US" sz="4000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62602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mgres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6" b="896"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31885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barriles-quimicos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88" b="8688"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05401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mgres-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3" r="1433"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84451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DONDE HAY RIESGOS EN LA EXPORTACION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 TODO LO LARGO DE LA CADENA </a:t>
            </a:r>
          </a:p>
          <a:p>
            <a:r>
              <a:rPr lang="en-US" dirty="0" smtClean="0"/>
              <a:t>LA CADENA SE REVIENTA POR EL ESLABON MAS DEBIL</a:t>
            </a:r>
          </a:p>
          <a:p>
            <a:r>
              <a:rPr lang="en-US" dirty="0" smtClean="0"/>
              <a:t>CONTAMINACION POR NARCOTICOS</a:t>
            </a:r>
          </a:p>
          <a:p>
            <a:r>
              <a:rPr lang="en-US" dirty="0" smtClean="0"/>
              <a:t>ROBOS</a:t>
            </a:r>
          </a:p>
          <a:p>
            <a:r>
              <a:rPr lang="en-US" dirty="0" smtClean="0"/>
              <a:t>PERDIDAS</a:t>
            </a:r>
          </a:p>
          <a:p>
            <a:r>
              <a:rPr lang="en-US" dirty="0" smtClean="0"/>
              <a:t>AVERIAS</a:t>
            </a:r>
          </a:p>
          <a:p>
            <a:r>
              <a:rPr lang="en-US" dirty="0" smtClean="0"/>
              <a:t>DESTRUCCION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90535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mgres-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0" r="1590"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8875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imgres copia 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0" b="8300"/>
          <a:stretch>
            <a:fillRect/>
          </a:stretch>
        </p:blipFill>
        <p:spPr/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26972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robo-trailer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28" b="13428"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36764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51</a:t>
            </a:fld>
            <a:endParaRPr lang="en-US"/>
          </a:p>
        </p:txBody>
      </p:sp>
      <p:pic>
        <p:nvPicPr>
          <p:cNvPr id="7" name="Content Placeholder 6" descr="images copia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6" r="1454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6421430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images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78" b="8678"/>
          <a:stretch>
            <a:fillRect/>
          </a:stretch>
        </p:blipFill>
        <p:spPr/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48728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imgres copia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6" b="896"/>
          <a:stretch>
            <a:fillRect/>
          </a:stretch>
        </p:blipFill>
        <p:spPr/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1718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imgres-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89" b="27289"/>
          <a:stretch>
            <a:fillRect/>
          </a:stretch>
        </p:blipFill>
        <p:spPr/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2090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imgres-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62" b="15662"/>
          <a:stretch>
            <a:fillRect/>
          </a:stretch>
        </p:blipFill>
        <p:spPr/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79304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imgres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89" b="13289"/>
          <a:stretch>
            <a:fillRect/>
          </a:stretch>
        </p:blipFill>
        <p:spPr/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74784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 </a:t>
            </a:r>
            <a:r>
              <a:rPr lang="en-US" dirty="0" err="1"/>
              <a:t>seguridad</a:t>
            </a:r>
            <a:r>
              <a:rPr lang="en-US" dirty="0"/>
              <a:t> de la </a:t>
            </a:r>
            <a:r>
              <a:rPr lang="en-US" dirty="0" err="1"/>
              <a:t>cadena</a:t>
            </a:r>
            <a:r>
              <a:rPr lang="en-US" dirty="0"/>
              <a:t> </a:t>
            </a:r>
            <a:r>
              <a:rPr lang="en-US" dirty="0" err="1"/>
              <a:t>logística</a:t>
            </a:r>
            <a:r>
              <a:rPr lang="en-US" dirty="0"/>
              <a:t> </a:t>
            </a:r>
            <a:r>
              <a:rPr lang="en-US" dirty="0" err="1"/>
              <a:t>es</a:t>
            </a:r>
            <a:r>
              <a:rPr lang="en-US" dirty="0"/>
              <a:t> un </a:t>
            </a:r>
            <a:r>
              <a:rPr lang="en-US" dirty="0" err="1"/>
              <a:t>tema</a:t>
            </a:r>
            <a:r>
              <a:rPr lang="en-US" dirty="0"/>
              <a:t> central </a:t>
            </a:r>
            <a:r>
              <a:rPr lang="en-US" dirty="0" err="1"/>
              <a:t>para</a:t>
            </a:r>
            <a:r>
              <a:rPr lang="en-US" dirty="0"/>
              <a:t> la </a:t>
            </a:r>
            <a:r>
              <a:rPr lang="en-US" dirty="0" err="1"/>
              <a:t>competitividad</a:t>
            </a:r>
            <a:r>
              <a:rPr lang="en-US" dirty="0"/>
              <a:t> de </a:t>
            </a:r>
            <a:r>
              <a:rPr lang="en-US" dirty="0" err="1"/>
              <a:t>las</a:t>
            </a:r>
            <a:r>
              <a:rPr lang="en-US" dirty="0"/>
              <a:t> </a:t>
            </a:r>
            <a:r>
              <a:rPr lang="en-US" dirty="0" err="1" smtClean="0"/>
              <a:t>economías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más</a:t>
            </a:r>
            <a:r>
              <a:rPr lang="en-US" dirty="0"/>
              <a:t> </a:t>
            </a:r>
            <a:r>
              <a:rPr lang="en-US" dirty="0" err="1"/>
              <a:t>allá</a:t>
            </a:r>
            <a:r>
              <a:rPr lang="en-US" dirty="0"/>
              <a:t> de la </a:t>
            </a:r>
            <a:r>
              <a:rPr lang="en-US" dirty="0" err="1"/>
              <a:t>prevención</a:t>
            </a:r>
            <a:r>
              <a:rPr lang="en-US" dirty="0"/>
              <a:t> de </a:t>
            </a:r>
            <a:r>
              <a:rPr lang="en-US" dirty="0" err="1"/>
              <a:t>actos</a:t>
            </a:r>
            <a:r>
              <a:rPr lang="en-US" dirty="0"/>
              <a:t> </a:t>
            </a:r>
            <a:r>
              <a:rPr lang="en-US" dirty="0" err="1"/>
              <a:t>terroristas</a:t>
            </a:r>
            <a:r>
              <a:rPr lang="en-US" dirty="0"/>
              <a:t> o de </a:t>
            </a:r>
            <a:r>
              <a:rPr lang="en-US" dirty="0" err="1"/>
              <a:t>narcotráfico</a:t>
            </a:r>
            <a:r>
              <a:rPr lang="en-US" dirty="0"/>
              <a:t>.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6129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CONSECUENCIAS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falta</a:t>
            </a:r>
            <a:r>
              <a:rPr lang="en-US" dirty="0"/>
              <a:t> de stock de </a:t>
            </a:r>
            <a:r>
              <a:rPr lang="en-US" dirty="0" err="1"/>
              <a:t>suministros</a:t>
            </a:r>
            <a:r>
              <a:rPr lang="en-US" dirty="0"/>
              <a:t> </a:t>
            </a:r>
          </a:p>
          <a:p>
            <a:r>
              <a:rPr lang="en-US" dirty="0" err="1" smtClean="0"/>
              <a:t>Fallas</a:t>
            </a:r>
            <a:r>
              <a:rPr lang="en-US" dirty="0" smtClean="0"/>
              <a:t> de </a:t>
            </a:r>
            <a:r>
              <a:rPr lang="en-US" dirty="0" err="1" smtClean="0"/>
              <a:t>cumplimiento</a:t>
            </a:r>
            <a:r>
              <a:rPr lang="en-US" dirty="0" smtClean="0"/>
              <a:t> de </a:t>
            </a:r>
            <a:r>
              <a:rPr lang="en-US" dirty="0" err="1" smtClean="0"/>
              <a:t>entregas</a:t>
            </a:r>
            <a:endParaRPr lang="en-US" dirty="0" smtClean="0"/>
          </a:p>
          <a:p>
            <a:r>
              <a:rPr lang="en-US" dirty="0" err="1" smtClean="0"/>
              <a:t>Perdida</a:t>
            </a:r>
            <a:r>
              <a:rPr lang="en-US" dirty="0" smtClean="0"/>
              <a:t> de </a:t>
            </a:r>
            <a:r>
              <a:rPr lang="en-US" dirty="0" err="1" smtClean="0"/>
              <a:t>contratos</a:t>
            </a:r>
            <a:endParaRPr lang="en-US" dirty="0" smtClean="0"/>
          </a:p>
          <a:p>
            <a:r>
              <a:rPr lang="en-US" dirty="0" err="1" smtClean="0"/>
              <a:t>Perdida</a:t>
            </a:r>
            <a:r>
              <a:rPr lang="en-US" dirty="0" smtClean="0"/>
              <a:t> de </a:t>
            </a:r>
            <a:r>
              <a:rPr lang="en-US" dirty="0" err="1" smtClean="0"/>
              <a:t>imagen</a:t>
            </a:r>
            <a:endParaRPr lang="en-US" dirty="0" smtClean="0"/>
          </a:p>
          <a:p>
            <a:r>
              <a:rPr lang="en-US" dirty="0" err="1" smtClean="0"/>
              <a:t>Perdidas</a:t>
            </a:r>
            <a:r>
              <a:rPr lang="en-US" dirty="0" smtClean="0"/>
              <a:t> </a:t>
            </a:r>
            <a:r>
              <a:rPr lang="en-US" dirty="0" err="1" smtClean="0"/>
              <a:t>financieras</a:t>
            </a:r>
            <a:endParaRPr lang="en-US" dirty="0" smtClean="0"/>
          </a:p>
          <a:p>
            <a:r>
              <a:rPr lang="en-US" dirty="0" err="1" smtClean="0"/>
              <a:t>Riesgos</a:t>
            </a:r>
            <a:r>
              <a:rPr lang="en-US" dirty="0" smtClean="0"/>
              <a:t> </a:t>
            </a:r>
            <a:r>
              <a:rPr lang="en-US" dirty="0" err="1" smtClean="0"/>
              <a:t>reales</a:t>
            </a:r>
            <a:r>
              <a:rPr lang="en-US" dirty="0" smtClean="0"/>
              <a:t> a personal o </a:t>
            </a:r>
            <a:r>
              <a:rPr lang="en-US" dirty="0" err="1" smtClean="0"/>
              <a:t>recursos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3615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La </a:t>
            </a:r>
            <a:r>
              <a:rPr lang="en-US" dirty="0" err="1"/>
              <a:t>interrupción</a:t>
            </a:r>
            <a:r>
              <a:rPr lang="en-US" dirty="0"/>
              <a:t> de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cadena</a:t>
            </a:r>
            <a:r>
              <a:rPr lang="en-US" dirty="0"/>
              <a:t> </a:t>
            </a:r>
            <a:r>
              <a:rPr lang="en-US" dirty="0" err="1" smtClean="0"/>
              <a:t>logística</a:t>
            </a:r>
            <a:r>
              <a:rPr lang="en-US" dirty="0"/>
              <a:t> </a:t>
            </a:r>
            <a:r>
              <a:rPr lang="en-US" dirty="0" err="1" smtClean="0"/>
              <a:t>provoca</a:t>
            </a:r>
            <a:r>
              <a:rPr lang="en-US" dirty="0" smtClean="0"/>
              <a:t> </a:t>
            </a:r>
            <a:r>
              <a:rPr lang="en-US" dirty="0" err="1"/>
              <a:t>pérdidas</a:t>
            </a:r>
            <a:r>
              <a:rPr lang="en-US" dirty="0"/>
              <a:t> </a:t>
            </a:r>
            <a:r>
              <a:rPr lang="en-US" dirty="0" err="1"/>
              <a:t>económicas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err="1" smtClean="0"/>
              <a:t>efecto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propagación</a:t>
            </a:r>
            <a:r>
              <a:rPr lang="en-US" dirty="0"/>
              <a:t> al </a:t>
            </a:r>
            <a:r>
              <a:rPr lang="en-US" dirty="0" err="1"/>
              <a:t>resto</a:t>
            </a:r>
            <a:r>
              <a:rPr lang="en-US" dirty="0"/>
              <a:t> de la </a:t>
            </a:r>
            <a:r>
              <a:rPr lang="en-US" dirty="0" err="1"/>
              <a:t>cadena</a:t>
            </a:r>
            <a:r>
              <a:rPr lang="en-US" dirty="0"/>
              <a:t> </a:t>
            </a:r>
            <a:r>
              <a:rPr lang="en-US" dirty="0" err="1" smtClean="0"/>
              <a:t>productiva</a:t>
            </a:r>
            <a:r>
              <a:rPr lang="en-US" dirty="0" smtClean="0"/>
              <a:t>, </a:t>
            </a:r>
            <a:r>
              <a:rPr lang="en-US" dirty="0" err="1"/>
              <a:t>afectando</a:t>
            </a:r>
            <a:r>
              <a:rPr lang="en-US" dirty="0"/>
              <a:t> en </a:t>
            </a:r>
            <a:r>
              <a:rPr lang="en-US" dirty="0" err="1"/>
              <a:t>definitiva</a:t>
            </a:r>
            <a:r>
              <a:rPr lang="en-US" dirty="0"/>
              <a:t>, la </a:t>
            </a:r>
            <a:r>
              <a:rPr lang="en-US" dirty="0" err="1"/>
              <a:t>competitividad</a:t>
            </a:r>
            <a:r>
              <a:rPr lang="en-US" dirty="0"/>
              <a:t> </a:t>
            </a:r>
            <a:r>
              <a:rPr lang="en-US" dirty="0" err="1" smtClean="0"/>
              <a:t>nacional</a:t>
            </a:r>
            <a:r>
              <a:rPr lang="en-US" dirty="0" smtClean="0"/>
              <a:t> y </a:t>
            </a:r>
            <a:r>
              <a:rPr lang="en-US" dirty="0" err="1" smtClean="0"/>
              <a:t>empresarial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5749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6</a:t>
            </a:fld>
            <a:endParaRPr lang="en-US"/>
          </a:p>
        </p:txBody>
      </p:sp>
      <p:pic>
        <p:nvPicPr>
          <p:cNvPr id="15" name="Content Placeholder 14" descr="Travel-Risk-Management-Safety-and-Security-Tips.Image_.Tony-Ridley.123-1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560502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 ES SEGURIDAD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PERDIDA</a:t>
            </a:r>
          </a:p>
          <a:p>
            <a:r>
              <a:rPr lang="en-US" dirty="0" smtClean="0"/>
              <a:t>ROBO</a:t>
            </a:r>
          </a:p>
          <a:p>
            <a:r>
              <a:rPr lang="en-US" dirty="0" smtClean="0"/>
              <a:t>ASALTO</a:t>
            </a:r>
          </a:p>
          <a:p>
            <a:r>
              <a:rPr lang="en-US" dirty="0" smtClean="0"/>
              <a:t>DESTRUCCION Y/O AVERIA</a:t>
            </a:r>
          </a:p>
          <a:p>
            <a:r>
              <a:rPr lang="en-US" dirty="0" smtClean="0"/>
              <a:t>CONTAMINACION DROGAS</a:t>
            </a:r>
          </a:p>
          <a:p>
            <a:r>
              <a:rPr lang="en-US" dirty="0" smtClean="0"/>
              <a:t>CONTAMINACION AMBIENTAL</a:t>
            </a:r>
          </a:p>
          <a:p>
            <a:r>
              <a:rPr lang="en-US" dirty="0" smtClean="0"/>
              <a:t>CONTAMINACION MERCANCIAS PELIGROSAS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0683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FF00"/>
                </a:solidFill>
              </a:rPr>
              <a:t>Actos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delictivos</a:t>
            </a:r>
            <a:r>
              <a:rPr lang="en-US" b="1" dirty="0">
                <a:solidFill>
                  <a:srgbClr val="FFFF00"/>
                </a:solidFill>
              </a:rPr>
              <a:t>, </a:t>
            </a:r>
          </a:p>
          <a:p>
            <a:r>
              <a:rPr lang="en-US" b="1" dirty="0" err="1">
                <a:solidFill>
                  <a:srgbClr val="FFFF00"/>
                </a:solidFill>
              </a:rPr>
              <a:t>Actos</a:t>
            </a:r>
            <a:r>
              <a:rPr lang="en-US" b="1" dirty="0">
                <a:solidFill>
                  <a:srgbClr val="FFFF00"/>
                </a:solidFill>
              </a:rPr>
              <a:t> de la </a:t>
            </a:r>
            <a:r>
              <a:rPr lang="en-US" b="1" dirty="0" err="1">
                <a:solidFill>
                  <a:srgbClr val="FFFF00"/>
                </a:solidFill>
              </a:rPr>
              <a:t>naturaleza</a:t>
            </a:r>
            <a:endParaRPr lang="en-US" b="1" dirty="0">
              <a:solidFill>
                <a:srgbClr val="FFFF00"/>
              </a:solidFill>
            </a:endParaRPr>
          </a:p>
          <a:p>
            <a:r>
              <a:rPr lang="en-US" b="1" dirty="0" err="1">
                <a:solidFill>
                  <a:srgbClr val="FFFF00"/>
                </a:solidFill>
              </a:rPr>
              <a:t>Errores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humanos</a:t>
            </a:r>
            <a:endParaRPr lang="en-US" b="1" dirty="0">
              <a:solidFill>
                <a:srgbClr val="FFFF00"/>
              </a:solidFill>
            </a:endParaRPr>
          </a:p>
          <a:p>
            <a:r>
              <a:rPr lang="en-US" b="1" dirty="0" err="1">
                <a:solidFill>
                  <a:srgbClr val="FFFF00"/>
                </a:solidFill>
              </a:rPr>
              <a:t>Evento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que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imposibilite</a:t>
            </a:r>
            <a:r>
              <a:rPr lang="en-US" b="1" dirty="0">
                <a:solidFill>
                  <a:srgbClr val="FFFF00"/>
                </a:solidFill>
              </a:rPr>
              <a:t> la </a:t>
            </a:r>
            <a:r>
              <a:rPr lang="en-US" b="1" dirty="0" err="1">
                <a:solidFill>
                  <a:srgbClr val="FFFF00"/>
                </a:solidFill>
              </a:rPr>
              <a:t>distribución</a:t>
            </a:r>
            <a:r>
              <a:rPr lang="en-US" b="1" dirty="0">
                <a:solidFill>
                  <a:srgbClr val="FFFF00"/>
                </a:solidFill>
              </a:rPr>
              <a:t> de </a:t>
            </a:r>
            <a:r>
              <a:rPr lang="en-US" b="1" dirty="0" err="1">
                <a:solidFill>
                  <a:srgbClr val="FFFF00"/>
                </a:solidFill>
              </a:rPr>
              <a:t>suministros</a:t>
            </a:r>
            <a:r>
              <a:rPr lang="en-US" b="1" dirty="0">
                <a:solidFill>
                  <a:srgbClr val="FFFF00"/>
                </a:solidFill>
              </a:rPr>
              <a:t> o </a:t>
            </a:r>
            <a:r>
              <a:rPr lang="en-US" b="1" dirty="0" err="1">
                <a:solidFill>
                  <a:srgbClr val="FFFF00"/>
                </a:solidFill>
              </a:rPr>
              <a:t>productos</a:t>
            </a:r>
            <a:endParaRPr lang="en-US" b="1" dirty="0">
              <a:solidFill>
                <a:srgbClr val="FFFF00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0442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¿</a:t>
            </a:r>
            <a:r>
              <a:rPr lang="en-US" dirty="0" err="1" smtClean="0"/>
              <a:t>Pero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quien</a:t>
            </a:r>
            <a:r>
              <a:rPr lang="en-US" dirty="0" smtClean="0"/>
              <a:t> se </a:t>
            </a:r>
            <a:r>
              <a:rPr lang="en-US" dirty="0" err="1" smtClean="0"/>
              <a:t>analiza</a:t>
            </a:r>
            <a:r>
              <a:rPr lang="en-US" dirty="0" smtClean="0"/>
              <a:t> la </a:t>
            </a:r>
            <a:r>
              <a:rPr lang="en-US" dirty="0" err="1" smtClean="0"/>
              <a:t>seguridad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77734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La </a:t>
            </a:r>
            <a:r>
              <a:rPr lang="en-US" dirty="0" err="1"/>
              <a:t>seguridad</a:t>
            </a:r>
            <a:r>
              <a:rPr lang="en-US" dirty="0"/>
              <a:t> </a:t>
            </a:r>
            <a:r>
              <a:rPr lang="en-US" dirty="0" err="1"/>
              <a:t>es</a:t>
            </a:r>
            <a:r>
              <a:rPr lang="en-US" dirty="0"/>
              <a:t> un </a:t>
            </a:r>
            <a:r>
              <a:rPr lang="en-US" dirty="0" err="1"/>
              <a:t>concepto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puede</a:t>
            </a:r>
            <a:r>
              <a:rPr lang="en-US" dirty="0"/>
              <a:t> </a:t>
            </a:r>
            <a:r>
              <a:rPr lang="en-US" dirty="0" err="1"/>
              <a:t>ser</a:t>
            </a:r>
            <a:r>
              <a:rPr lang="en-US" dirty="0"/>
              <a:t> </a:t>
            </a:r>
            <a:r>
              <a:rPr lang="en-US" dirty="0" err="1"/>
              <a:t>asociado</a:t>
            </a:r>
            <a:r>
              <a:rPr lang="en-US" dirty="0"/>
              <a:t> con </a:t>
            </a:r>
            <a:r>
              <a:rPr lang="en-US" dirty="0" err="1"/>
              <a:t>muchas</a:t>
            </a:r>
            <a:r>
              <a:rPr lang="en-US" dirty="0"/>
              <a:t> </a:t>
            </a:r>
            <a:r>
              <a:rPr lang="en-US" dirty="0" err="1" smtClean="0"/>
              <a:t>percepciones</a:t>
            </a:r>
            <a:endParaRPr lang="en-US" dirty="0" smtClean="0"/>
          </a:p>
          <a:p>
            <a:r>
              <a:rPr lang="en-US" dirty="0" err="1" smtClean="0"/>
              <a:t>puede</a:t>
            </a:r>
            <a:r>
              <a:rPr lang="en-US" dirty="0" smtClean="0"/>
              <a:t> </a:t>
            </a:r>
            <a:r>
              <a:rPr lang="en-US" dirty="0" err="1"/>
              <a:t>variar</a:t>
            </a:r>
            <a:r>
              <a:rPr lang="en-US" dirty="0"/>
              <a:t> de </a:t>
            </a:r>
            <a:r>
              <a:rPr lang="en-US" dirty="0" err="1"/>
              <a:t>acuerdo</a:t>
            </a:r>
            <a:r>
              <a:rPr lang="en-US" dirty="0"/>
              <a:t> con el </a:t>
            </a:r>
            <a:r>
              <a:rPr lang="en-US" dirty="0" err="1"/>
              <a:t>contexto</a:t>
            </a:r>
            <a:r>
              <a:rPr lang="en-US" dirty="0"/>
              <a:t> en </a:t>
            </a:r>
            <a:r>
              <a:rPr lang="en-US" dirty="0" err="1"/>
              <a:t>donde</a:t>
            </a:r>
            <a:r>
              <a:rPr lang="en-US" dirty="0"/>
              <a:t> se </a:t>
            </a:r>
            <a:r>
              <a:rPr lang="en-US" dirty="0" err="1"/>
              <a:t>emplee</a:t>
            </a:r>
            <a:r>
              <a:rPr lang="en-US" dirty="0"/>
              <a:t>. 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8765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El </a:t>
            </a:r>
            <a:r>
              <a:rPr lang="en-US" dirty="0" err="1" smtClean="0"/>
              <a:t>dueño</a:t>
            </a:r>
            <a:r>
              <a:rPr lang="en-US" dirty="0" smtClean="0"/>
              <a:t> de la </a:t>
            </a:r>
            <a:r>
              <a:rPr lang="en-US" dirty="0" err="1" smtClean="0"/>
              <a:t>mercancia</a:t>
            </a:r>
            <a:endParaRPr lang="en-US" dirty="0" smtClean="0"/>
          </a:p>
          <a:p>
            <a:r>
              <a:rPr lang="en-US" dirty="0" smtClean="0"/>
              <a:t>El </a:t>
            </a:r>
            <a:r>
              <a:rPr lang="en-US" dirty="0" err="1" smtClean="0"/>
              <a:t>transportador</a:t>
            </a:r>
            <a:endParaRPr lang="en-US" dirty="0" smtClean="0"/>
          </a:p>
          <a:p>
            <a:r>
              <a:rPr lang="en-US" dirty="0" smtClean="0"/>
              <a:t>El </a:t>
            </a:r>
            <a:r>
              <a:rPr lang="en-US" dirty="0" err="1" smtClean="0"/>
              <a:t>operador</a:t>
            </a:r>
            <a:r>
              <a:rPr lang="en-US" dirty="0" smtClean="0"/>
              <a:t> </a:t>
            </a:r>
            <a:r>
              <a:rPr lang="en-US" dirty="0" err="1" smtClean="0"/>
              <a:t>logistico</a:t>
            </a:r>
            <a:endParaRPr lang="en-US" dirty="0" smtClean="0"/>
          </a:p>
          <a:p>
            <a:r>
              <a:rPr lang="en-US" dirty="0" smtClean="0"/>
              <a:t>La </a:t>
            </a:r>
            <a:r>
              <a:rPr lang="en-US" dirty="0" err="1" smtClean="0"/>
              <a:t>autoridad</a:t>
            </a:r>
            <a:r>
              <a:rPr lang="en-US" dirty="0" smtClean="0"/>
              <a:t> de </a:t>
            </a:r>
            <a:r>
              <a:rPr lang="en-US" dirty="0" err="1" smtClean="0"/>
              <a:t>transporte</a:t>
            </a:r>
            <a:endParaRPr lang="en-US" dirty="0" smtClean="0"/>
          </a:p>
          <a:p>
            <a:r>
              <a:rPr lang="en-US" dirty="0" smtClean="0"/>
              <a:t>La </a:t>
            </a:r>
            <a:r>
              <a:rPr lang="en-US" dirty="0" err="1" smtClean="0"/>
              <a:t>autoridad</a:t>
            </a:r>
            <a:r>
              <a:rPr lang="en-US" dirty="0" smtClean="0"/>
              <a:t> </a:t>
            </a:r>
            <a:r>
              <a:rPr lang="en-US" dirty="0" err="1" smtClean="0"/>
              <a:t>aduanera</a:t>
            </a:r>
            <a:endParaRPr lang="en-US" dirty="0" smtClean="0"/>
          </a:p>
          <a:p>
            <a:r>
              <a:rPr lang="en-US" dirty="0" smtClean="0"/>
              <a:t>La </a:t>
            </a:r>
            <a:r>
              <a:rPr lang="en-US" dirty="0" err="1" smtClean="0"/>
              <a:t>autoridad</a:t>
            </a:r>
            <a:r>
              <a:rPr lang="en-US" dirty="0" smtClean="0"/>
              <a:t> </a:t>
            </a:r>
            <a:r>
              <a:rPr lang="en-US" dirty="0" err="1" smtClean="0"/>
              <a:t>antinarcoticos</a:t>
            </a:r>
            <a:endParaRPr lang="en-US" dirty="0" smtClean="0"/>
          </a:p>
          <a:p>
            <a:r>
              <a:rPr lang="en-US" dirty="0" smtClean="0"/>
              <a:t>La(s) </a:t>
            </a:r>
            <a:r>
              <a:rPr lang="en-US" dirty="0" err="1" smtClean="0"/>
              <a:t>autoridad</a:t>
            </a:r>
            <a:r>
              <a:rPr lang="en-US" dirty="0" smtClean="0"/>
              <a:t>(</a:t>
            </a:r>
            <a:r>
              <a:rPr lang="en-US" dirty="0" err="1" smtClean="0"/>
              <a:t>es</a:t>
            </a:r>
            <a:r>
              <a:rPr lang="en-US" dirty="0"/>
              <a:t>)</a:t>
            </a:r>
            <a:r>
              <a:rPr lang="en-US" dirty="0" smtClean="0"/>
              <a:t> del </a:t>
            </a:r>
            <a:r>
              <a:rPr lang="en-US" dirty="0" err="1" smtClean="0"/>
              <a:t>pais</a:t>
            </a:r>
            <a:r>
              <a:rPr lang="en-US" dirty="0" smtClean="0"/>
              <a:t> de </a:t>
            </a:r>
            <a:r>
              <a:rPr lang="en-US" dirty="0" err="1" smtClean="0"/>
              <a:t>destino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45184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Perfiles</a:t>
            </a:r>
            <a:r>
              <a:rPr lang="en-US" dirty="0" smtClean="0"/>
              <a:t> de </a:t>
            </a:r>
            <a:r>
              <a:rPr lang="en-US" dirty="0" err="1" smtClean="0"/>
              <a:t>riesgo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Cada</a:t>
            </a:r>
            <a:r>
              <a:rPr lang="en-US" dirty="0" smtClean="0"/>
              <a:t> “actor” </a:t>
            </a:r>
            <a:r>
              <a:rPr lang="en-US" dirty="0" err="1" smtClean="0"/>
              <a:t>tiene</a:t>
            </a:r>
            <a:r>
              <a:rPr lang="en-US" dirty="0" smtClean="0"/>
              <a:t> un </a:t>
            </a:r>
            <a:r>
              <a:rPr lang="en-US" dirty="0" err="1" smtClean="0"/>
              <a:t>perfil</a:t>
            </a:r>
            <a:r>
              <a:rPr lang="en-US" dirty="0" smtClean="0"/>
              <a:t> </a:t>
            </a:r>
            <a:r>
              <a:rPr lang="en-US" dirty="0" err="1" smtClean="0"/>
              <a:t>diferente</a:t>
            </a:r>
            <a:endParaRPr lang="en-US" dirty="0" smtClean="0"/>
          </a:p>
          <a:p>
            <a:r>
              <a:rPr lang="en-US" dirty="0" smtClean="0"/>
              <a:t>Lo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tiene</a:t>
            </a:r>
            <a:r>
              <a:rPr lang="en-US" dirty="0" smtClean="0"/>
              <a:t> </a:t>
            </a:r>
            <a:r>
              <a:rPr lang="en-US" dirty="0" err="1" smtClean="0"/>
              <a:t>como</a:t>
            </a:r>
            <a:r>
              <a:rPr lang="en-US" dirty="0" smtClean="0"/>
              <a:t> </a:t>
            </a:r>
            <a:r>
              <a:rPr lang="en-US" dirty="0" err="1" smtClean="0"/>
              <a:t>mision</a:t>
            </a:r>
            <a:r>
              <a:rPr lang="en-US" dirty="0" smtClean="0"/>
              <a:t> </a:t>
            </a:r>
            <a:r>
              <a:rPr lang="en-US" dirty="0" err="1" smtClean="0"/>
              <a:t>es</a:t>
            </a:r>
            <a:r>
              <a:rPr lang="en-US" dirty="0" smtClean="0"/>
              <a:t> </a:t>
            </a:r>
            <a:r>
              <a:rPr lang="en-US" dirty="0" err="1" smtClean="0"/>
              <a:t>diferente</a:t>
            </a:r>
            <a:endParaRPr lang="en-US" dirty="0" smtClean="0"/>
          </a:p>
          <a:p>
            <a:r>
              <a:rPr lang="en-US" dirty="0" smtClean="0"/>
              <a:t>No </a:t>
            </a:r>
            <a:r>
              <a:rPr lang="en-US" dirty="0" err="1" smtClean="0"/>
              <a:t>siempre</a:t>
            </a:r>
            <a:r>
              <a:rPr lang="en-US" dirty="0" smtClean="0"/>
              <a:t> </a:t>
            </a:r>
            <a:r>
              <a:rPr lang="en-US" dirty="0" err="1" smtClean="0"/>
              <a:t>coinciden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74782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El </a:t>
            </a:r>
            <a:r>
              <a:rPr lang="en-US" dirty="0" err="1" smtClean="0"/>
              <a:t>dueño</a:t>
            </a:r>
            <a:r>
              <a:rPr lang="en-US" dirty="0" smtClean="0"/>
              <a:t> de la </a:t>
            </a:r>
            <a:r>
              <a:rPr lang="en-US" dirty="0" err="1" smtClean="0"/>
              <a:t>mercancia</a:t>
            </a:r>
            <a:endParaRPr lang="en-US" dirty="0" smtClean="0"/>
          </a:p>
          <a:p>
            <a:r>
              <a:rPr lang="en-US" dirty="0" smtClean="0"/>
              <a:t>El </a:t>
            </a:r>
            <a:r>
              <a:rPr lang="en-US" dirty="0" err="1" smtClean="0"/>
              <a:t>transportador</a:t>
            </a:r>
            <a:endParaRPr lang="en-US" dirty="0" smtClean="0"/>
          </a:p>
          <a:p>
            <a:r>
              <a:rPr lang="en-US" dirty="0" smtClean="0"/>
              <a:t>El </a:t>
            </a:r>
            <a:r>
              <a:rPr lang="en-US" dirty="0" err="1" smtClean="0"/>
              <a:t>operador</a:t>
            </a:r>
            <a:r>
              <a:rPr lang="en-US" dirty="0" smtClean="0"/>
              <a:t> </a:t>
            </a:r>
            <a:r>
              <a:rPr lang="en-US" dirty="0" err="1" smtClean="0"/>
              <a:t>logistico</a:t>
            </a:r>
            <a:endParaRPr lang="en-US" dirty="0" smtClean="0"/>
          </a:p>
          <a:p>
            <a:r>
              <a:rPr lang="en-US" dirty="0" smtClean="0"/>
              <a:t>La </a:t>
            </a:r>
            <a:r>
              <a:rPr lang="en-US" dirty="0" err="1" smtClean="0"/>
              <a:t>autoridad</a:t>
            </a:r>
            <a:r>
              <a:rPr lang="en-US" dirty="0" smtClean="0"/>
              <a:t> de </a:t>
            </a:r>
            <a:r>
              <a:rPr lang="en-US" dirty="0" err="1" smtClean="0"/>
              <a:t>transporte</a:t>
            </a:r>
            <a:endParaRPr lang="en-US" dirty="0" smtClean="0"/>
          </a:p>
          <a:p>
            <a:r>
              <a:rPr lang="en-US" dirty="0" smtClean="0"/>
              <a:t>La </a:t>
            </a:r>
            <a:r>
              <a:rPr lang="en-US" dirty="0" err="1" smtClean="0"/>
              <a:t>autoridad</a:t>
            </a:r>
            <a:r>
              <a:rPr lang="en-US" dirty="0" smtClean="0"/>
              <a:t> </a:t>
            </a:r>
            <a:r>
              <a:rPr lang="en-US" dirty="0" err="1" smtClean="0"/>
              <a:t>aduanera</a:t>
            </a:r>
            <a:endParaRPr lang="en-US" dirty="0" smtClean="0"/>
          </a:p>
          <a:p>
            <a:r>
              <a:rPr lang="en-US" dirty="0" smtClean="0"/>
              <a:t>La </a:t>
            </a:r>
            <a:r>
              <a:rPr lang="en-US" dirty="0" err="1" smtClean="0"/>
              <a:t>autoridad</a:t>
            </a:r>
            <a:r>
              <a:rPr lang="en-US" dirty="0" smtClean="0"/>
              <a:t> </a:t>
            </a:r>
            <a:r>
              <a:rPr lang="en-US" dirty="0" err="1" smtClean="0"/>
              <a:t>antinarcoticos</a:t>
            </a:r>
            <a:endParaRPr lang="en-US" dirty="0" smtClean="0"/>
          </a:p>
          <a:p>
            <a:r>
              <a:rPr lang="en-US" dirty="0" smtClean="0"/>
              <a:t>La(s) </a:t>
            </a:r>
            <a:r>
              <a:rPr lang="en-US" dirty="0" err="1" smtClean="0"/>
              <a:t>autoridad</a:t>
            </a:r>
            <a:r>
              <a:rPr lang="en-US" dirty="0" smtClean="0"/>
              <a:t>(</a:t>
            </a:r>
            <a:r>
              <a:rPr lang="en-US" dirty="0" err="1" smtClean="0"/>
              <a:t>es</a:t>
            </a:r>
            <a:r>
              <a:rPr lang="en-US" dirty="0"/>
              <a:t>)</a:t>
            </a:r>
            <a:r>
              <a:rPr lang="en-US" dirty="0" smtClean="0"/>
              <a:t> del </a:t>
            </a:r>
            <a:r>
              <a:rPr lang="en-US" dirty="0" err="1" smtClean="0"/>
              <a:t>pais</a:t>
            </a:r>
            <a:r>
              <a:rPr lang="en-US" dirty="0" smtClean="0"/>
              <a:t> de </a:t>
            </a:r>
            <a:r>
              <a:rPr lang="en-US" dirty="0" err="1" smtClean="0"/>
              <a:t>destino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32655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CADENA ALIMENTICIA</a:t>
            </a:r>
          </a:p>
          <a:p>
            <a:r>
              <a:rPr lang="en-US" dirty="0" smtClean="0"/>
              <a:t>CADENA DE MEDICAMENTOS</a:t>
            </a:r>
          </a:p>
          <a:p>
            <a:r>
              <a:rPr lang="en-US" dirty="0" smtClean="0"/>
              <a:t>FLORES</a:t>
            </a:r>
          </a:p>
          <a:p>
            <a:r>
              <a:rPr lang="en-US" dirty="0" smtClean="0"/>
              <a:t>CARBON</a:t>
            </a:r>
          </a:p>
          <a:p>
            <a:r>
              <a:rPr lang="en-US" dirty="0" smtClean="0"/>
              <a:t>PETROLEO</a:t>
            </a:r>
          </a:p>
          <a:p>
            <a:r>
              <a:rPr lang="en-US" dirty="0" smtClean="0"/>
              <a:t>ORO</a:t>
            </a:r>
          </a:p>
          <a:p>
            <a:r>
              <a:rPr lang="en-US" dirty="0" smtClean="0"/>
              <a:t>CONFECCIONES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4827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CADENA ALIMENTICIA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QUE ES LO FUNDAMENTAL</a:t>
            </a:r>
          </a:p>
          <a:p>
            <a:r>
              <a:rPr lang="en-US" dirty="0" smtClean="0"/>
              <a:t>LA CALIDAD DEL PRODUCTO</a:t>
            </a:r>
          </a:p>
          <a:p>
            <a:r>
              <a:rPr lang="en-US" dirty="0" smtClean="0"/>
              <a:t>LA CONSERVACION PARA EVITAR CONTAMINACIONES</a:t>
            </a:r>
          </a:p>
          <a:p>
            <a:r>
              <a:rPr lang="en-US" dirty="0" smtClean="0"/>
              <a:t>LA PROTECCION DE LA CADENA DE FRIO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53577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Para el </a:t>
            </a:r>
            <a:r>
              <a:rPr lang="en-US" dirty="0" err="1" smtClean="0"/>
              <a:t>empresario</a:t>
            </a:r>
            <a:r>
              <a:rPr lang="en-US" dirty="0" smtClean="0"/>
              <a:t>  lo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está</a:t>
            </a:r>
            <a:r>
              <a:rPr lang="en-US" dirty="0"/>
              <a:t> en </a:t>
            </a:r>
            <a:r>
              <a:rPr lang="en-US" dirty="0" err="1"/>
              <a:t>juego</a:t>
            </a:r>
            <a:r>
              <a:rPr lang="en-US" dirty="0"/>
              <a:t> </a:t>
            </a:r>
            <a:endParaRPr lang="en-US" dirty="0" smtClean="0"/>
          </a:p>
          <a:p>
            <a:pPr lvl="1"/>
            <a:r>
              <a:rPr lang="en-US" sz="3200" b="1" dirty="0" smtClean="0">
                <a:solidFill>
                  <a:srgbClr val="FFFF00"/>
                </a:solidFill>
              </a:rPr>
              <a:t>el </a:t>
            </a:r>
            <a:r>
              <a:rPr lang="en-US" sz="3200" b="1" dirty="0" err="1">
                <a:solidFill>
                  <a:srgbClr val="FFFF00"/>
                </a:solidFill>
              </a:rPr>
              <a:t>prestigio</a:t>
            </a:r>
            <a:r>
              <a:rPr lang="en-US" sz="3200" b="1" dirty="0">
                <a:solidFill>
                  <a:srgbClr val="FFFF00"/>
                </a:solidFill>
              </a:rPr>
              <a:t> de </a:t>
            </a:r>
            <a:r>
              <a:rPr lang="en-US" sz="3200" b="1" dirty="0" err="1">
                <a:solidFill>
                  <a:srgbClr val="FFFF00"/>
                </a:solidFill>
              </a:rPr>
              <a:t>una</a:t>
            </a:r>
            <a:r>
              <a:rPr lang="en-US" sz="3200" b="1" dirty="0">
                <a:solidFill>
                  <a:srgbClr val="FFFF00"/>
                </a:solidFill>
              </a:rPr>
              <a:t> </a:t>
            </a:r>
            <a:r>
              <a:rPr lang="en-US" sz="3200" b="1" dirty="0" err="1">
                <a:solidFill>
                  <a:srgbClr val="FFFF00"/>
                </a:solidFill>
              </a:rPr>
              <a:t>compañía</a:t>
            </a:r>
            <a:r>
              <a:rPr lang="en-US" sz="3200" b="1" dirty="0">
                <a:solidFill>
                  <a:srgbClr val="FFFF00"/>
                </a:solidFill>
              </a:rPr>
              <a:t>, </a:t>
            </a:r>
            <a:endParaRPr lang="en-US" sz="3200" b="1" dirty="0" smtClean="0">
              <a:solidFill>
                <a:srgbClr val="FFFF00"/>
              </a:solidFill>
            </a:endParaRPr>
          </a:p>
          <a:p>
            <a:pPr lvl="1"/>
            <a:r>
              <a:rPr lang="en-US" sz="3200" b="1" dirty="0" err="1" smtClean="0">
                <a:solidFill>
                  <a:srgbClr val="FFFF00"/>
                </a:solidFill>
              </a:rPr>
              <a:t>grandes</a:t>
            </a:r>
            <a:r>
              <a:rPr lang="en-US" sz="3200" b="1" dirty="0" smtClean="0">
                <a:solidFill>
                  <a:srgbClr val="FFFF00"/>
                </a:solidFill>
              </a:rPr>
              <a:t> </a:t>
            </a:r>
            <a:r>
              <a:rPr lang="en-US" sz="3200" b="1" dirty="0" err="1">
                <a:solidFill>
                  <a:srgbClr val="FFFF00"/>
                </a:solidFill>
              </a:rPr>
              <a:t>sumas</a:t>
            </a:r>
            <a:r>
              <a:rPr lang="en-US" sz="3200" b="1" dirty="0">
                <a:solidFill>
                  <a:srgbClr val="FFFF00"/>
                </a:solidFill>
              </a:rPr>
              <a:t> de </a:t>
            </a:r>
            <a:r>
              <a:rPr lang="en-US" sz="3200" b="1" dirty="0" err="1">
                <a:solidFill>
                  <a:srgbClr val="FFFF00"/>
                </a:solidFill>
              </a:rPr>
              <a:t>dinero</a:t>
            </a:r>
            <a:r>
              <a:rPr lang="en-US" sz="3200" b="1" dirty="0">
                <a:solidFill>
                  <a:srgbClr val="FFFF00"/>
                </a:solidFill>
              </a:rPr>
              <a:t>, </a:t>
            </a:r>
            <a:endParaRPr lang="en-US" sz="3200" b="1" dirty="0" smtClean="0">
              <a:solidFill>
                <a:srgbClr val="FFFF00"/>
              </a:solidFill>
            </a:endParaRPr>
          </a:p>
          <a:p>
            <a:pPr lvl="1"/>
            <a:r>
              <a:rPr lang="en-US" sz="3200" b="1" dirty="0" smtClean="0">
                <a:solidFill>
                  <a:srgbClr val="FFFF00"/>
                </a:solidFill>
              </a:rPr>
              <a:t>la </a:t>
            </a:r>
            <a:r>
              <a:rPr lang="en-US" sz="3200" b="1" dirty="0" err="1">
                <a:solidFill>
                  <a:srgbClr val="FFFF00"/>
                </a:solidFill>
              </a:rPr>
              <a:t>estabilidad</a:t>
            </a:r>
            <a:r>
              <a:rPr lang="en-US" sz="3200" b="1" dirty="0">
                <a:solidFill>
                  <a:srgbClr val="FFFF00"/>
                </a:solidFill>
              </a:rPr>
              <a:t> </a:t>
            </a:r>
            <a:r>
              <a:rPr lang="en-US" sz="3200" b="1" dirty="0" err="1">
                <a:solidFill>
                  <a:srgbClr val="FFFF00"/>
                </a:solidFill>
              </a:rPr>
              <a:t>laboral</a:t>
            </a:r>
            <a:r>
              <a:rPr lang="en-US" sz="3200" b="1" dirty="0">
                <a:solidFill>
                  <a:srgbClr val="FFFF00"/>
                </a:solidFill>
              </a:rPr>
              <a:t> de </a:t>
            </a:r>
            <a:r>
              <a:rPr lang="en-US" sz="3200" b="1" dirty="0" err="1">
                <a:solidFill>
                  <a:srgbClr val="FFFF00"/>
                </a:solidFill>
              </a:rPr>
              <a:t>cientos</a:t>
            </a:r>
            <a:r>
              <a:rPr lang="en-US" sz="3200" b="1" dirty="0">
                <a:solidFill>
                  <a:srgbClr val="FFFF00"/>
                </a:solidFill>
              </a:rPr>
              <a:t> de </a:t>
            </a:r>
            <a:r>
              <a:rPr lang="en-US" sz="3200" b="1" dirty="0" err="1">
                <a:solidFill>
                  <a:srgbClr val="FFFF00"/>
                </a:solidFill>
              </a:rPr>
              <a:t>familias</a:t>
            </a:r>
            <a:r>
              <a:rPr lang="en-US" sz="3200" b="1" dirty="0">
                <a:solidFill>
                  <a:srgbClr val="FFFF00"/>
                </a:solidFill>
              </a:rPr>
              <a:t>, </a:t>
            </a:r>
            <a:endParaRPr lang="en-US" sz="3200" b="1" dirty="0" smtClean="0">
              <a:solidFill>
                <a:srgbClr val="FFFF00"/>
              </a:solidFill>
            </a:endParaRPr>
          </a:p>
          <a:p>
            <a:pPr lvl="1"/>
            <a:r>
              <a:rPr lang="en-US" sz="3200" b="1" dirty="0" smtClean="0">
                <a:solidFill>
                  <a:srgbClr val="FFFF00"/>
                </a:solidFill>
              </a:rPr>
              <a:t>el </a:t>
            </a:r>
            <a:r>
              <a:rPr lang="en-US" sz="3200" b="1" dirty="0" err="1">
                <a:solidFill>
                  <a:srgbClr val="FFFF00"/>
                </a:solidFill>
              </a:rPr>
              <a:t>abastecimiento</a:t>
            </a:r>
            <a:r>
              <a:rPr lang="en-US" sz="3200" b="1" dirty="0">
                <a:solidFill>
                  <a:srgbClr val="FFFF00"/>
                </a:solidFill>
              </a:rPr>
              <a:t> de </a:t>
            </a:r>
            <a:r>
              <a:rPr lang="en-US" sz="3200" b="1" dirty="0" err="1">
                <a:solidFill>
                  <a:srgbClr val="FFFF00"/>
                </a:solidFill>
              </a:rPr>
              <a:t>elementos</a:t>
            </a:r>
            <a:r>
              <a:rPr lang="en-US" sz="3200" b="1" dirty="0">
                <a:solidFill>
                  <a:srgbClr val="FFFF00"/>
                </a:solidFill>
              </a:rPr>
              <a:t> de </a:t>
            </a:r>
            <a:r>
              <a:rPr lang="en-US" sz="3200" b="1" dirty="0" err="1">
                <a:solidFill>
                  <a:srgbClr val="FFFF00"/>
                </a:solidFill>
              </a:rPr>
              <a:t>primera</a:t>
            </a:r>
            <a:r>
              <a:rPr lang="en-US" sz="3200" b="1" dirty="0">
                <a:solidFill>
                  <a:srgbClr val="FFFF00"/>
                </a:solidFill>
              </a:rPr>
              <a:t> </a:t>
            </a:r>
            <a:r>
              <a:rPr lang="en-US" sz="3200" b="1" dirty="0" err="1">
                <a:solidFill>
                  <a:srgbClr val="FFFF00"/>
                </a:solidFill>
              </a:rPr>
              <a:t>necesidad</a:t>
            </a:r>
            <a:r>
              <a:rPr lang="en-US" sz="3200" b="1" dirty="0">
                <a:solidFill>
                  <a:srgbClr val="FFFF00"/>
                </a:solidFill>
              </a:rPr>
              <a:t> </a:t>
            </a:r>
            <a:r>
              <a:rPr lang="en-US" sz="3200" b="1" dirty="0" err="1">
                <a:solidFill>
                  <a:srgbClr val="FFFF00"/>
                </a:solidFill>
              </a:rPr>
              <a:t>para</a:t>
            </a:r>
            <a:r>
              <a:rPr lang="en-US" sz="3200" b="1" dirty="0">
                <a:solidFill>
                  <a:srgbClr val="FFFF00"/>
                </a:solidFill>
              </a:rPr>
              <a:t> </a:t>
            </a:r>
            <a:r>
              <a:rPr lang="en-US" sz="3200" b="1" dirty="0" err="1">
                <a:solidFill>
                  <a:srgbClr val="FFFF00"/>
                </a:solidFill>
              </a:rPr>
              <a:t>una</a:t>
            </a:r>
            <a:r>
              <a:rPr lang="en-US" sz="3200" b="1" dirty="0">
                <a:solidFill>
                  <a:srgbClr val="FFFF00"/>
                </a:solidFill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</a:rPr>
              <a:t>comunidad</a:t>
            </a:r>
            <a:r>
              <a:rPr lang="en-US" sz="3200" b="1" dirty="0" smtClean="0">
                <a:solidFill>
                  <a:srgbClr val="FFFF00"/>
                </a:solidFill>
              </a:rPr>
              <a:t>,</a:t>
            </a:r>
            <a:r>
              <a:rPr lang="en-US" dirty="0" smtClean="0"/>
              <a:t> </a:t>
            </a:r>
            <a:endParaRPr lang="en-US" dirty="0"/>
          </a:p>
          <a:p>
            <a:r>
              <a:rPr lang="en-US" dirty="0" smtClean="0"/>
              <a:t>vital </a:t>
            </a:r>
            <a:r>
              <a:rPr lang="en-US" dirty="0" err="1"/>
              <a:t>contar</a:t>
            </a:r>
            <a:r>
              <a:rPr lang="en-US" dirty="0"/>
              <a:t> con </a:t>
            </a:r>
            <a:r>
              <a:rPr lang="en-US" dirty="0" smtClean="0"/>
              <a:t>LA </a:t>
            </a:r>
            <a:r>
              <a:rPr lang="en-US" dirty="0" err="1" smtClean="0"/>
              <a:t>seguridad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5450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 ES EXPORTAR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4000" dirty="0" err="1" smtClean="0"/>
              <a:t>Enviar</a:t>
            </a:r>
            <a:r>
              <a:rPr lang="en-US" sz="4000" dirty="0" smtClean="0"/>
              <a:t> </a:t>
            </a:r>
            <a:r>
              <a:rPr lang="en-US" sz="4000" dirty="0"/>
              <a:t>y vender a un </a:t>
            </a:r>
            <a:r>
              <a:rPr lang="en-US" sz="4000" dirty="0" err="1"/>
              <a:t>país</a:t>
            </a:r>
            <a:r>
              <a:rPr lang="en-US" sz="4000" dirty="0"/>
              <a:t> </a:t>
            </a:r>
            <a:r>
              <a:rPr lang="en-US" sz="4000" dirty="0" err="1"/>
              <a:t>extranjero</a:t>
            </a:r>
            <a:r>
              <a:rPr lang="en-US" sz="4000" dirty="0"/>
              <a:t> [los </a:t>
            </a:r>
            <a:r>
              <a:rPr lang="en-US" sz="4000" dirty="0" err="1"/>
              <a:t>productos</a:t>
            </a:r>
            <a:r>
              <a:rPr lang="en-US" sz="4000" dirty="0"/>
              <a:t> </a:t>
            </a:r>
            <a:r>
              <a:rPr lang="en-US" sz="4000" dirty="0" smtClean="0"/>
              <a:t>del </a:t>
            </a:r>
            <a:r>
              <a:rPr lang="en-US" sz="4000" dirty="0" err="1" smtClean="0"/>
              <a:t>pais</a:t>
            </a:r>
            <a:r>
              <a:rPr lang="en-US" sz="4000" dirty="0" smtClean="0"/>
              <a:t> o </a:t>
            </a:r>
            <a:r>
              <a:rPr lang="en-US" sz="4000" dirty="0"/>
              <a:t>de la </a:t>
            </a:r>
            <a:r>
              <a:rPr lang="en-US" sz="4000" dirty="0" err="1"/>
              <a:t>industria</a:t>
            </a:r>
            <a:r>
              <a:rPr lang="en-US" sz="4000" dirty="0"/>
              <a:t> </a:t>
            </a:r>
            <a:r>
              <a:rPr lang="en-US" sz="4000" dirty="0" err="1"/>
              <a:t>nacionales</a:t>
            </a:r>
            <a:r>
              <a:rPr lang="en-US" sz="4000" dirty="0" smtClean="0"/>
              <a:t>]</a:t>
            </a:r>
          </a:p>
          <a:p>
            <a:pPr marL="0" indent="0">
              <a:buNone/>
            </a:pPr>
            <a:r>
              <a:rPr lang="en-US" sz="4000" dirty="0" smtClean="0"/>
              <a:t>¿EXPORTAR a </a:t>
            </a:r>
            <a:r>
              <a:rPr lang="en-US" sz="4000" dirty="0" err="1" smtClean="0"/>
              <a:t>Zona</a:t>
            </a:r>
            <a:r>
              <a:rPr lang="en-US" sz="4000" dirty="0" smtClean="0"/>
              <a:t> Franca?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4548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Seguridad</a:t>
            </a:r>
            <a:r>
              <a:rPr lang="en-US" dirty="0" smtClean="0"/>
              <a:t> y </a:t>
            </a:r>
            <a:r>
              <a:rPr lang="en-US" dirty="0" err="1" smtClean="0"/>
              <a:t>Logistica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importancia</a:t>
            </a:r>
            <a:r>
              <a:rPr lang="en-US" dirty="0" smtClean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tiene</a:t>
            </a:r>
            <a:r>
              <a:rPr lang="en-US" dirty="0"/>
              <a:t> la </a:t>
            </a:r>
            <a:r>
              <a:rPr lang="en-US" dirty="0" err="1"/>
              <a:t>seguridad</a:t>
            </a:r>
            <a:r>
              <a:rPr lang="en-US" dirty="0"/>
              <a:t> en </a:t>
            </a:r>
            <a:r>
              <a:rPr lang="en-US" dirty="0" err="1"/>
              <a:t>todas</a:t>
            </a:r>
            <a:r>
              <a:rPr lang="en-US" dirty="0"/>
              <a:t> </a:t>
            </a:r>
            <a:r>
              <a:rPr lang="en-US" dirty="0" err="1"/>
              <a:t>las</a:t>
            </a:r>
            <a:r>
              <a:rPr lang="en-US" dirty="0"/>
              <a:t> </a:t>
            </a:r>
            <a:r>
              <a:rPr lang="en-US" dirty="0" err="1"/>
              <a:t>esferas</a:t>
            </a:r>
            <a:r>
              <a:rPr lang="en-US" dirty="0"/>
              <a:t> de </a:t>
            </a:r>
            <a:r>
              <a:rPr lang="en-US" dirty="0" smtClean="0"/>
              <a:t>la </a:t>
            </a:r>
            <a:r>
              <a:rPr lang="en-US" dirty="0" err="1" smtClean="0"/>
              <a:t>economia</a:t>
            </a:r>
            <a:r>
              <a:rPr lang="en-US" dirty="0" smtClean="0"/>
              <a:t>, </a:t>
            </a:r>
          </a:p>
          <a:p>
            <a:r>
              <a:rPr lang="en-US" dirty="0" smtClean="0"/>
              <a:t>PERO en los </a:t>
            </a:r>
            <a:r>
              <a:rPr lang="en-US" dirty="0" err="1" smtClean="0"/>
              <a:t>procesos</a:t>
            </a:r>
            <a:r>
              <a:rPr lang="en-US" dirty="0" smtClean="0"/>
              <a:t> </a:t>
            </a:r>
            <a:r>
              <a:rPr lang="en-US" dirty="0" err="1"/>
              <a:t>logísticos</a:t>
            </a:r>
            <a:r>
              <a:rPr lang="en-US" dirty="0"/>
              <a:t> </a:t>
            </a:r>
            <a:r>
              <a:rPr lang="en-US" dirty="0" smtClean="0"/>
              <a:t>cobra </a:t>
            </a:r>
            <a:r>
              <a:rPr lang="en-US" dirty="0" err="1" smtClean="0"/>
              <a:t>relevancia</a:t>
            </a:r>
            <a:r>
              <a:rPr lang="en-US" dirty="0"/>
              <a:t>, </a:t>
            </a:r>
            <a:endParaRPr lang="en-US" dirty="0" smtClean="0"/>
          </a:p>
          <a:p>
            <a:r>
              <a:rPr lang="en-US" dirty="0" smtClean="0"/>
              <a:t>gran </a:t>
            </a:r>
            <a:r>
              <a:rPr lang="en-US" dirty="0" err="1"/>
              <a:t>número</a:t>
            </a:r>
            <a:r>
              <a:rPr lang="en-US" dirty="0"/>
              <a:t> de </a:t>
            </a:r>
            <a:r>
              <a:rPr lang="en-US" dirty="0" err="1"/>
              <a:t>elementos</a:t>
            </a:r>
            <a:r>
              <a:rPr lang="en-US" dirty="0"/>
              <a:t> </a:t>
            </a:r>
            <a:r>
              <a:rPr lang="en-US" dirty="0" smtClean="0"/>
              <a:t>y </a:t>
            </a:r>
            <a:r>
              <a:rPr lang="en-US" dirty="0" err="1" smtClean="0"/>
              <a:t>actividades</a:t>
            </a:r>
            <a:r>
              <a:rPr lang="en-US" dirty="0" smtClean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requieren</a:t>
            </a:r>
            <a:r>
              <a:rPr lang="en-US" dirty="0"/>
              <a:t> de </a:t>
            </a:r>
            <a:r>
              <a:rPr lang="en-US" dirty="0" err="1" smtClean="0"/>
              <a:t>cuidado</a:t>
            </a:r>
            <a:r>
              <a:rPr lang="en-US" dirty="0" smtClean="0"/>
              <a:t> </a:t>
            </a:r>
            <a:r>
              <a:rPr lang="en-US" dirty="0"/>
              <a:t>y el </a:t>
            </a:r>
            <a:r>
              <a:rPr lang="en-US" dirty="0" err="1"/>
              <a:t>uso</a:t>
            </a:r>
            <a:r>
              <a:rPr lang="en-US" dirty="0"/>
              <a:t> de </a:t>
            </a:r>
            <a:r>
              <a:rPr lang="en-US" dirty="0" err="1"/>
              <a:t>recursos</a:t>
            </a:r>
            <a:r>
              <a:rPr lang="en-US" dirty="0"/>
              <a:t> </a:t>
            </a:r>
            <a:r>
              <a:rPr lang="en-US" dirty="0" err="1"/>
              <a:t>tecnológicos</a:t>
            </a:r>
            <a:r>
              <a:rPr lang="en-US" dirty="0"/>
              <a:t>, </a:t>
            </a:r>
            <a:r>
              <a:rPr lang="en-US" dirty="0" err="1"/>
              <a:t>económicos</a:t>
            </a:r>
            <a:r>
              <a:rPr lang="en-US" dirty="0"/>
              <a:t> y </a:t>
            </a:r>
            <a:r>
              <a:rPr lang="en-US" dirty="0" err="1"/>
              <a:t>humanos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7234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todas</a:t>
            </a:r>
            <a:r>
              <a:rPr lang="en-US" dirty="0"/>
              <a:t> </a:t>
            </a:r>
            <a:r>
              <a:rPr lang="en-US" dirty="0" err="1" smtClean="0"/>
              <a:t>las</a:t>
            </a:r>
            <a:r>
              <a:rPr lang="en-US" dirty="0" smtClean="0"/>
              <a:t> </a:t>
            </a:r>
            <a:r>
              <a:rPr lang="en-US" dirty="0" err="1" smtClean="0"/>
              <a:t>etapas</a:t>
            </a:r>
            <a:r>
              <a:rPr lang="en-US" dirty="0" smtClean="0"/>
              <a:t> del </a:t>
            </a:r>
            <a:r>
              <a:rPr lang="en-US" dirty="0" err="1" smtClean="0"/>
              <a:t>proceso</a:t>
            </a:r>
            <a:r>
              <a:rPr lang="en-US" dirty="0" smtClean="0"/>
              <a:t> </a:t>
            </a:r>
            <a:r>
              <a:rPr lang="en-US" dirty="0" err="1" smtClean="0"/>
              <a:t>logistico</a:t>
            </a:r>
            <a:r>
              <a:rPr lang="en-US" dirty="0" smtClean="0"/>
              <a:t> </a:t>
            </a:r>
            <a:r>
              <a:rPr lang="en-US" dirty="0" err="1" smtClean="0"/>
              <a:t>revisten</a:t>
            </a:r>
            <a:r>
              <a:rPr lang="en-US" dirty="0" smtClean="0"/>
              <a:t> </a:t>
            </a:r>
            <a:r>
              <a:rPr lang="en-US" dirty="0" err="1"/>
              <a:t>algún</a:t>
            </a:r>
            <a:r>
              <a:rPr lang="en-US" dirty="0"/>
              <a:t> </a:t>
            </a:r>
            <a:r>
              <a:rPr lang="en-US" dirty="0" err="1"/>
              <a:t>riesgo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debe</a:t>
            </a:r>
            <a:r>
              <a:rPr lang="en-US" dirty="0"/>
              <a:t> </a:t>
            </a:r>
            <a:r>
              <a:rPr lang="en-US" dirty="0" err="1"/>
              <a:t>ser</a:t>
            </a:r>
            <a:r>
              <a:rPr lang="en-US" dirty="0"/>
              <a:t> </a:t>
            </a:r>
            <a:r>
              <a:rPr lang="en-US" dirty="0" err="1"/>
              <a:t>mitigado</a:t>
            </a:r>
            <a:r>
              <a:rPr lang="en-US" dirty="0"/>
              <a:t> con la </a:t>
            </a:r>
            <a:r>
              <a:rPr lang="en-US" dirty="0" err="1"/>
              <a:t>adopción</a:t>
            </a:r>
            <a:r>
              <a:rPr lang="en-US" dirty="0"/>
              <a:t> de </a:t>
            </a:r>
            <a:r>
              <a:rPr lang="en-US" dirty="0" err="1"/>
              <a:t>herramientas</a:t>
            </a:r>
            <a:r>
              <a:rPr lang="en-US" dirty="0"/>
              <a:t> </a:t>
            </a:r>
            <a:r>
              <a:rPr lang="en-US" dirty="0" err="1"/>
              <a:t>adecuadas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brinden</a:t>
            </a:r>
            <a:r>
              <a:rPr lang="en-US" dirty="0"/>
              <a:t> </a:t>
            </a:r>
            <a:r>
              <a:rPr lang="en-US" dirty="0" err="1"/>
              <a:t>tranquilidad</a:t>
            </a:r>
            <a:r>
              <a:rPr lang="en-US" dirty="0"/>
              <a:t> y </a:t>
            </a:r>
            <a:r>
              <a:rPr lang="en-US" dirty="0" err="1"/>
              <a:t>seguridad</a:t>
            </a:r>
            <a:r>
              <a:rPr lang="en-US" dirty="0"/>
              <a:t>.</a:t>
            </a:r>
          </a:p>
          <a:p>
            <a:pPr lvl="1"/>
            <a:r>
              <a:rPr lang="en-US" sz="3200" b="1" dirty="0" err="1" smtClean="0">
                <a:solidFill>
                  <a:srgbClr val="FFFF00"/>
                </a:solidFill>
              </a:rPr>
              <a:t>transporte</a:t>
            </a:r>
            <a:r>
              <a:rPr lang="en-US" sz="3200" b="1" dirty="0" smtClean="0">
                <a:solidFill>
                  <a:srgbClr val="FFFF00"/>
                </a:solidFill>
              </a:rPr>
              <a:t> </a:t>
            </a:r>
            <a:r>
              <a:rPr lang="en-US" sz="3200" b="1" dirty="0">
                <a:solidFill>
                  <a:srgbClr val="FFFF00"/>
                </a:solidFill>
              </a:rPr>
              <a:t>de </a:t>
            </a:r>
            <a:r>
              <a:rPr lang="en-US" sz="3200" b="1" dirty="0" err="1">
                <a:solidFill>
                  <a:srgbClr val="FFFF00"/>
                </a:solidFill>
              </a:rPr>
              <a:t>materias</a:t>
            </a:r>
            <a:r>
              <a:rPr lang="en-US" sz="3200" b="1" dirty="0">
                <a:solidFill>
                  <a:srgbClr val="FFFF00"/>
                </a:solidFill>
              </a:rPr>
              <a:t> </a:t>
            </a:r>
            <a:r>
              <a:rPr lang="en-US" sz="3200" b="1" dirty="0" err="1">
                <a:solidFill>
                  <a:srgbClr val="FFFF00"/>
                </a:solidFill>
              </a:rPr>
              <a:t>primas</a:t>
            </a:r>
            <a:r>
              <a:rPr lang="en-US" sz="3200" b="1" dirty="0" smtClean="0">
                <a:solidFill>
                  <a:srgbClr val="FFFF00"/>
                </a:solidFill>
              </a:rPr>
              <a:t>,</a:t>
            </a:r>
          </a:p>
          <a:p>
            <a:pPr lvl="1"/>
            <a:r>
              <a:rPr lang="en-US" sz="3200" b="1" dirty="0" err="1" smtClean="0">
                <a:solidFill>
                  <a:srgbClr val="FFFF00"/>
                </a:solidFill>
              </a:rPr>
              <a:t>almacenamiento</a:t>
            </a:r>
            <a:r>
              <a:rPr lang="en-US" sz="3200" b="1" dirty="0" smtClean="0">
                <a:solidFill>
                  <a:srgbClr val="FFFF00"/>
                </a:solidFill>
              </a:rPr>
              <a:t> </a:t>
            </a:r>
            <a:r>
              <a:rPr lang="en-US" sz="3200" b="1" dirty="0">
                <a:solidFill>
                  <a:srgbClr val="FFFF00"/>
                </a:solidFill>
              </a:rPr>
              <a:t>de </a:t>
            </a:r>
            <a:r>
              <a:rPr lang="en-US" sz="3200" b="1" dirty="0" err="1">
                <a:solidFill>
                  <a:srgbClr val="FFFF00"/>
                </a:solidFill>
              </a:rPr>
              <a:t>producto</a:t>
            </a:r>
            <a:r>
              <a:rPr lang="en-US" sz="3200" b="1" dirty="0">
                <a:solidFill>
                  <a:srgbClr val="FFFF00"/>
                </a:solidFill>
              </a:rPr>
              <a:t> </a:t>
            </a:r>
            <a:r>
              <a:rPr lang="en-US" sz="3200" b="1" dirty="0" err="1">
                <a:solidFill>
                  <a:srgbClr val="FFFF00"/>
                </a:solidFill>
              </a:rPr>
              <a:t>terminado</a:t>
            </a:r>
            <a:r>
              <a:rPr lang="en-US" sz="3200" b="1" dirty="0" smtClean="0">
                <a:solidFill>
                  <a:srgbClr val="FFFF00"/>
                </a:solidFill>
              </a:rPr>
              <a:t>,</a:t>
            </a:r>
          </a:p>
          <a:p>
            <a:pPr lvl="1"/>
            <a:r>
              <a:rPr lang="en-US" sz="3200" b="1" dirty="0" err="1" smtClean="0">
                <a:solidFill>
                  <a:srgbClr val="FFFF00"/>
                </a:solidFill>
              </a:rPr>
              <a:t>Distribución</a:t>
            </a:r>
            <a:r>
              <a:rPr lang="en-US" sz="3200" b="1" dirty="0" smtClean="0">
                <a:solidFill>
                  <a:srgbClr val="FFFF00"/>
                </a:solidFill>
              </a:rPr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7972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los </a:t>
            </a:r>
            <a:r>
              <a:rPr lang="en-US" dirty="0" err="1"/>
              <a:t>recursos</a:t>
            </a:r>
            <a:r>
              <a:rPr lang="en-US" dirty="0"/>
              <a:t> </a:t>
            </a:r>
            <a:r>
              <a:rPr lang="en-US" dirty="0" err="1"/>
              <a:t>empleados</a:t>
            </a:r>
            <a:r>
              <a:rPr lang="en-US" dirty="0"/>
              <a:t> en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cadena</a:t>
            </a:r>
            <a:r>
              <a:rPr lang="en-US" dirty="0"/>
              <a:t> de </a:t>
            </a:r>
            <a:r>
              <a:rPr lang="en-US" dirty="0" err="1"/>
              <a:t>producción</a:t>
            </a:r>
            <a:r>
              <a:rPr lang="en-US" dirty="0"/>
              <a:t> o </a:t>
            </a:r>
            <a:r>
              <a:rPr lang="en-US" dirty="0" err="1"/>
              <a:t>abastecimiento</a:t>
            </a:r>
            <a:r>
              <a:rPr lang="en-US" dirty="0"/>
              <a:t> </a:t>
            </a:r>
            <a:r>
              <a:rPr lang="en-US" dirty="0" err="1"/>
              <a:t>están</a:t>
            </a:r>
            <a:r>
              <a:rPr lang="en-US" dirty="0"/>
              <a:t> </a:t>
            </a:r>
            <a:r>
              <a:rPr lang="en-US" dirty="0" err="1"/>
              <a:t>encaminados</a:t>
            </a:r>
            <a:r>
              <a:rPr lang="en-US" dirty="0"/>
              <a:t> a </a:t>
            </a:r>
            <a:r>
              <a:rPr lang="en-US" dirty="0" err="1"/>
              <a:t>asegurar</a:t>
            </a:r>
            <a:r>
              <a:rPr lang="en-US" dirty="0"/>
              <a:t> el </a:t>
            </a:r>
            <a:r>
              <a:rPr lang="en-US" dirty="0" err="1"/>
              <a:t>correcto</a:t>
            </a:r>
            <a:r>
              <a:rPr lang="en-US" dirty="0"/>
              <a:t> </a:t>
            </a:r>
            <a:r>
              <a:rPr lang="en-US" dirty="0" err="1"/>
              <a:t>desarrollo</a:t>
            </a:r>
            <a:r>
              <a:rPr lang="en-US" dirty="0"/>
              <a:t> de los </a:t>
            </a:r>
            <a:r>
              <a:rPr lang="en-US" dirty="0" err="1"/>
              <a:t>procesos</a:t>
            </a:r>
            <a:r>
              <a:rPr lang="en-US" dirty="0"/>
              <a:t>, </a:t>
            </a:r>
            <a:r>
              <a:rPr lang="en-US" dirty="0" err="1"/>
              <a:t>es</a:t>
            </a:r>
            <a:r>
              <a:rPr lang="en-US" dirty="0"/>
              <a:t> </a:t>
            </a:r>
            <a:r>
              <a:rPr lang="en-US" dirty="0" err="1"/>
              <a:t>decir</a:t>
            </a:r>
            <a:r>
              <a:rPr lang="en-US" dirty="0"/>
              <a:t>, </a:t>
            </a:r>
            <a:r>
              <a:rPr lang="en-US" dirty="0" err="1"/>
              <a:t>mantener</a:t>
            </a:r>
            <a:r>
              <a:rPr lang="en-US" dirty="0"/>
              <a:t> la </a:t>
            </a:r>
            <a:r>
              <a:rPr lang="en-US" dirty="0" err="1"/>
              <a:t>seguridad</a:t>
            </a:r>
            <a:r>
              <a:rPr lang="en-US" dirty="0"/>
              <a:t> en </a:t>
            </a:r>
            <a:r>
              <a:rPr lang="en-US" dirty="0" err="1"/>
              <a:t>todo</a:t>
            </a:r>
            <a:r>
              <a:rPr lang="en-US" dirty="0"/>
              <a:t> </a:t>
            </a:r>
            <a:r>
              <a:rPr lang="en-US" dirty="0" err="1" smtClean="0"/>
              <a:t>momento</a:t>
            </a:r>
            <a:endParaRPr lang="en-US" dirty="0" smtClean="0"/>
          </a:p>
          <a:p>
            <a:pPr lvl="1"/>
            <a:r>
              <a:rPr lang="en-US" sz="3200" b="1" dirty="0" err="1" smtClean="0">
                <a:solidFill>
                  <a:srgbClr val="FFFF00"/>
                </a:solidFill>
              </a:rPr>
              <a:t>Buenas</a:t>
            </a:r>
            <a:r>
              <a:rPr lang="en-US" sz="3200" b="1" dirty="0" smtClean="0">
                <a:solidFill>
                  <a:srgbClr val="FFFF00"/>
                </a:solidFill>
              </a:rPr>
              <a:t> </a:t>
            </a:r>
            <a:r>
              <a:rPr lang="en-US" sz="3200" b="1" dirty="0" err="1">
                <a:solidFill>
                  <a:srgbClr val="FFFF00"/>
                </a:solidFill>
              </a:rPr>
              <a:t>prácticas</a:t>
            </a:r>
            <a:r>
              <a:rPr lang="en-US" sz="3200" b="1" dirty="0">
                <a:solidFill>
                  <a:srgbClr val="FFFF00"/>
                </a:solidFill>
              </a:rPr>
              <a:t> </a:t>
            </a:r>
            <a:endParaRPr lang="en-US" sz="3200" b="1" dirty="0" smtClean="0">
              <a:solidFill>
                <a:srgbClr val="FFFF00"/>
              </a:solidFill>
            </a:endParaRPr>
          </a:p>
          <a:p>
            <a:pPr lvl="1"/>
            <a:r>
              <a:rPr lang="en-US" sz="3200" b="1" dirty="0" err="1">
                <a:solidFill>
                  <a:srgbClr val="FFFF00"/>
                </a:solidFill>
              </a:rPr>
              <a:t>C</a:t>
            </a:r>
            <a:r>
              <a:rPr lang="en-US" sz="3200" b="1" dirty="0" err="1" smtClean="0">
                <a:solidFill>
                  <a:srgbClr val="FFFF00"/>
                </a:solidFill>
              </a:rPr>
              <a:t>omplejos</a:t>
            </a:r>
            <a:r>
              <a:rPr lang="en-US" sz="3200" b="1" dirty="0" smtClean="0">
                <a:solidFill>
                  <a:srgbClr val="FFFF00"/>
                </a:solidFill>
              </a:rPr>
              <a:t> </a:t>
            </a:r>
            <a:r>
              <a:rPr lang="en-US" sz="3200" b="1" dirty="0" err="1">
                <a:solidFill>
                  <a:srgbClr val="FFFF00"/>
                </a:solidFill>
              </a:rPr>
              <a:t>sistemas</a:t>
            </a:r>
            <a:r>
              <a:rPr lang="en-US" sz="3200" b="1" dirty="0">
                <a:solidFill>
                  <a:srgbClr val="FFFF00"/>
                </a:solidFill>
              </a:rPr>
              <a:t> </a:t>
            </a:r>
            <a:r>
              <a:rPr lang="en-US" sz="3200" b="1" dirty="0" err="1">
                <a:solidFill>
                  <a:srgbClr val="FFFF00"/>
                </a:solidFill>
              </a:rPr>
              <a:t>informáticos</a:t>
            </a:r>
            <a:r>
              <a:rPr lang="en-US" sz="3200" b="1" dirty="0">
                <a:solidFill>
                  <a:srgbClr val="FFFF00"/>
                </a:solidFill>
              </a:rPr>
              <a:t>, </a:t>
            </a:r>
            <a:endParaRPr lang="en-US" sz="3200" b="1" dirty="0" smtClean="0">
              <a:solidFill>
                <a:srgbClr val="FFFF00"/>
              </a:solidFill>
            </a:endParaRPr>
          </a:p>
          <a:p>
            <a:pPr lvl="1"/>
            <a:r>
              <a:rPr lang="en-US" sz="3200" b="1" dirty="0" err="1" smtClean="0">
                <a:solidFill>
                  <a:srgbClr val="FFFF00"/>
                </a:solidFill>
              </a:rPr>
              <a:t>Implementación</a:t>
            </a:r>
            <a:r>
              <a:rPr lang="en-US" sz="3200" b="1" dirty="0" smtClean="0">
                <a:solidFill>
                  <a:srgbClr val="FFFF00"/>
                </a:solidFill>
              </a:rPr>
              <a:t> </a:t>
            </a:r>
            <a:r>
              <a:rPr lang="en-US" sz="3200" b="1" dirty="0">
                <a:solidFill>
                  <a:srgbClr val="FFFF00"/>
                </a:solidFill>
              </a:rPr>
              <a:t>de </a:t>
            </a:r>
            <a:r>
              <a:rPr lang="en-US" sz="3200" b="1" dirty="0" err="1">
                <a:solidFill>
                  <a:srgbClr val="FFFF00"/>
                </a:solidFill>
              </a:rPr>
              <a:t>controles</a:t>
            </a:r>
            <a:r>
              <a:rPr lang="en-US" sz="3200" b="1" dirty="0">
                <a:solidFill>
                  <a:srgbClr val="FFFF00"/>
                </a:solidFill>
              </a:rPr>
              <a:t>, </a:t>
            </a:r>
            <a:endParaRPr lang="en-US" sz="3200" b="1" dirty="0" smtClean="0">
              <a:solidFill>
                <a:srgbClr val="FFFF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0088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En el </a:t>
            </a:r>
            <a:r>
              <a:rPr lang="en-US" dirty="0" err="1"/>
              <a:t>ámbito</a:t>
            </a:r>
            <a:r>
              <a:rPr lang="en-US" dirty="0"/>
              <a:t> de la </a:t>
            </a:r>
            <a:r>
              <a:rPr lang="en-US" dirty="0" err="1"/>
              <a:t>logística</a:t>
            </a:r>
            <a:r>
              <a:rPr lang="en-US" dirty="0" smtClean="0"/>
              <a:t>,</a:t>
            </a:r>
          </a:p>
          <a:p>
            <a:pPr lvl="1"/>
            <a:r>
              <a:rPr lang="en-US" sz="4000" b="1" i="1" dirty="0" err="1" smtClean="0">
                <a:solidFill>
                  <a:srgbClr val="FFFF00"/>
                </a:solidFill>
              </a:rPr>
              <a:t>vigilancia</a:t>
            </a:r>
            <a:r>
              <a:rPr lang="en-US" sz="4000" b="1" i="1" dirty="0" smtClean="0">
                <a:solidFill>
                  <a:srgbClr val="FFFF00"/>
                </a:solidFill>
              </a:rPr>
              <a:t> </a:t>
            </a:r>
            <a:r>
              <a:rPr lang="en-US" sz="4000" b="1" i="1" dirty="0">
                <a:solidFill>
                  <a:srgbClr val="FFFF00"/>
                </a:solidFill>
              </a:rPr>
              <a:t>y </a:t>
            </a:r>
            <a:endParaRPr lang="en-US" sz="4000" b="1" i="1" dirty="0" smtClean="0">
              <a:solidFill>
                <a:srgbClr val="FFFF00"/>
              </a:solidFill>
            </a:endParaRPr>
          </a:p>
          <a:p>
            <a:pPr lvl="1"/>
            <a:r>
              <a:rPr lang="en-US" sz="4000" b="1" i="1" dirty="0" smtClean="0">
                <a:solidFill>
                  <a:srgbClr val="FFFF00"/>
                </a:solidFill>
              </a:rPr>
              <a:t>control </a:t>
            </a:r>
          </a:p>
          <a:p>
            <a:r>
              <a:rPr lang="en-US" dirty="0" smtClean="0"/>
              <a:t>son </a:t>
            </a:r>
            <a:r>
              <a:rPr lang="en-US" dirty="0"/>
              <a:t>los dos </a:t>
            </a:r>
            <a:r>
              <a:rPr lang="en-US" dirty="0" err="1"/>
              <a:t>factores</a:t>
            </a:r>
            <a:r>
              <a:rPr lang="en-US" dirty="0"/>
              <a:t> en los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descansa</a:t>
            </a:r>
            <a:r>
              <a:rPr lang="en-US" dirty="0"/>
              <a:t> </a:t>
            </a:r>
            <a:r>
              <a:rPr lang="en-US" dirty="0" smtClean="0"/>
              <a:t>la </a:t>
            </a:r>
            <a:r>
              <a:rPr lang="en-US" dirty="0" err="1" smtClean="0"/>
              <a:t>seguridad</a:t>
            </a:r>
            <a:r>
              <a:rPr lang="en-US" dirty="0"/>
              <a:t>, </a:t>
            </a:r>
            <a:endParaRPr lang="en-US" dirty="0" smtClean="0"/>
          </a:p>
          <a:p>
            <a:r>
              <a:rPr lang="en-US" dirty="0" err="1" smtClean="0"/>
              <a:t>impacto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mide</a:t>
            </a:r>
            <a:r>
              <a:rPr lang="en-US" dirty="0"/>
              <a:t> en </a:t>
            </a:r>
            <a:r>
              <a:rPr lang="en-US" dirty="0" err="1"/>
              <a:t>mayores</a:t>
            </a:r>
            <a:r>
              <a:rPr lang="en-US" dirty="0"/>
              <a:t> </a:t>
            </a:r>
            <a:r>
              <a:rPr lang="en-US" dirty="0" err="1"/>
              <a:t>niveles</a:t>
            </a:r>
            <a:r>
              <a:rPr lang="en-US" dirty="0"/>
              <a:t> de </a:t>
            </a:r>
            <a:r>
              <a:rPr lang="en-US" dirty="0" err="1"/>
              <a:t>tranquilidad</a:t>
            </a:r>
            <a:r>
              <a:rPr lang="en-US" dirty="0"/>
              <a:t> y </a:t>
            </a:r>
            <a:r>
              <a:rPr lang="en-US" dirty="0" err="1"/>
              <a:t>mitigación</a:t>
            </a:r>
            <a:r>
              <a:rPr lang="en-US" dirty="0"/>
              <a:t> de los </a:t>
            </a:r>
            <a:r>
              <a:rPr lang="en-US" dirty="0" err="1"/>
              <a:t>riesgos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827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Soluciones</a:t>
            </a:r>
            <a:r>
              <a:rPr lang="en-US" dirty="0" smtClean="0"/>
              <a:t> </a:t>
            </a:r>
            <a:r>
              <a:rPr lang="en-US" dirty="0" err="1"/>
              <a:t>tecnológicas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permiten</a:t>
            </a:r>
            <a:r>
              <a:rPr lang="en-US" dirty="0"/>
              <a:t> el </a:t>
            </a:r>
            <a:r>
              <a:rPr lang="en-US" dirty="0" err="1"/>
              <a:t>monitoreo</a:t>
            </a:r>
            <a:r>
              <a:rPr lang="en-US" dirty="0"/>
              <a:t> de </a:t>
            </a:r>
            <a:r>
              <a:rPr lang="en-US" dirty="0" err="1"/>
              <a:t>las</a:t>
            </a:r>
            <a:r>
              <a:rPr lang="en-US" dirty="0"/>
              <a:t> </a:t>
            </a:r>
            <a:r>
              <a:rPr lang="en-US" dirty="0" err="1"/>
              <a:t>diferentes</a:t>
            </a:r>
            <a:r>
              <a:rPr lang="en-US" dirty="0"/>
              <a:t> </a:t>
            </a:r>
            <a:r>
              <a:rPr lang="en-US" dirty="0" err="1"/>
              <a:t>actividades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se </a:t>
            </a:r>
            <a:r>
              <a:rPr lang="en-US" dirty="0" err="1"/>
              <a:t>desarrollan</a:t>
            </a:r>
            <a:r>
              <a:rPr lang="en-US" dirty="0"/>
              <a:t> a lo largo de los </a:t>
            </a:r>
            <a:r>
              <a:rPr lang="en-US" dirty="0" err="1"/>
              <a:t>procesos</a:t>
            </a:r>
            <a:r>
              <a:rPr lang="en-US" dirty="0"/>
              <a:t> de </a:t>
            </a:r>
            <a:r>
              <a:rPr lang="en-US" dirty="0" err="1"/>
              <a:t>transformación</a:t>
            </a:r>
            <a:r>
              <a:rPr lang="en-US" dirty="0"/>
              <a:t> de </a:t>
            </a:r>
            <a:r>
              <a:rPr lang="en-US" dirty="0" err="1"/>
              <a:t>materias</a:t>
            </a:r>
            <a:r>
              <a:rPr lang="en-US" dirty="0"/>
              <a:t> </a:t>
            </a:r>
            <a:r>
              <a:rPr lang="en-US" dirty="0" err="1"/>
              <a:t>primas</a:t>
            </a:r>
            <a:r>
              <a:rPr lang="en-US" dirty="0"/>
              <a:t>,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distribución</a:t>
            </a:r>
            <a:r>
              <a:rPr lang="en-US" dirty="0"/>
              <a:t> y posterior </a:t>
            </a:r>
            <a:r>
              <a:rPr lang="en-US" dirty="0" err="1"/>
              <a:t>comercialización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752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75</a:t>
            </a:fld>
            <a:endParaRPr lang="en-US"/>
          </a:p>
        </p:txBody>
      </p:sp>
      <p:pic>
        <p:nvPicPr>
          <p:cNvPr id="7" name="Content Placeholder 6" descr="safety-and-security-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02" b="2250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5086251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Safety-and-security3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74" b="21274"/>
          <a:stretch>
            <a:fillRect/>
          </a:stretch>
        </p:blipFill>
        <p:spPr/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75285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77</a:t>
            </a:fld>
            <a:endParaRPr lang="en-US"/>
          </a:p>
        </p:txBody>
      </p:sp>
      <p:pic>
        <p:nvPicPr>
          <p:cNvPr id="5" name="Picture 4" descr="aprendamos a orar los secretos de la oracion postrado humillado temor reverencia pasion entreg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78" y="691677"/>
            <a:ext cx="8453222" cy="5621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9523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GRACIAS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laronderosl@unal.edu.co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9675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 EXPORTA COLOMBIA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www.procolombia.co</a:t>
            </a:r>
            <a:r>
              <a:rPr lang="en-US" dirty="0"/>
              <a:t>/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8</a:t>
            </a:fld>
            <a:endParaRPr lang="en-US"/>
          </a:p>
        </p:txBody>
      </p:sp>
      <p:pic>
        <p:nvPicPr>
          <p:cNvPr id="6" name="Picture 5" descr="Captura de pantalla 2016-10-21 a las 5.28.35 p.m.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502" y="3058494"/>
            <a:ext cx="5595439" cy="128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542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aptura de pantalla 2016-10-21 a las 5.10.01 p.m.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086" r="14163"/>
          <a:stretch/>
        </p:blipFill>
        <p:spPr>
          <a:xfrm>
            <a:off x="195376" y="1600200"/>
            <a:ext cx="8694228" cy="4756150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8D3D-6DCB-5C42-86D6-239FF01BB4C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2981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556</TotalTime>
  <Words>1226</Words>
  <Application>Microsoft Macintosh PowerPoint</Application>
  <PresentationFormat>On-screen Show (4:3)</PresentationFormat>
  <Paragraphs>283</Paragraphs>
  <Slides>78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78</vt:i4>
      </vt:variant>
    </vt:vector>
  </HeadingPairs>
  <TitlesOfParts>
    <vt:vector size="80" baseType="lpstr">
      <vt:lpstr>Black</vt:lpstr>
      <vt:lpstr>Imagen</vt:lpstr>
      <vt:lpstr>SEGURIDAD LOGISTICA EN LAS EXPORTACIONES</vt:lpstr>
      <vt:lpstr>El conferencista</vt:lpstr>
      <vt:lpstr>conceptos</vt:lpstr>
      <vt:lpstr>PowerPoint Presentation</vt:lpstr>
      <vt:lpstr>PowerPoint Presentation</vt:lpstr>
      <vt:lpstr>PowerPoint Presentation</vt:lpstr>
      <vt:lpstr>QUE ES EXPORTAR</vt:lpstr>
      <vt:lpstr>QUE EXPORTA COLOMBIA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EL PROCESO DE EXPORTAR</vt:lpstr>
      <vt:lpstr>PowerPoint Presentation</vt:lpstr>
      <vt:lpstr>PowerPoint Presentation</vt:lpstr>
      <vt:lpstr>PowerPoint Presentation</vt:lpstr>
      <vt:lpstr>QUE ES LOGISTICA</vt:lpstr>
      <vt:lpstr>Council of Supply Chain Management Professionals </vt:lpstr>
      <vt:lpstr>PowerPoint Presentation</vt:lpstr>
      <vt:lpstr>PowerPoint Presentation</vt:lpstr>
      <vt:lpstr>PowerPoint Presentation</vt:lpstr>
      <vt:lpstr>LPI: LOGISTICS PERFORMANCE INDEX</vt:lpstr>
      <vt:lpstr>LPI: QUE MIDE</vt:lpstr>
      <vt:lpstr>¿TRANSPORTE=LOGISTICA?</vt:lpstr>
      <vt:lpstr>Problemas de la logística colombiana </vt:lpstr>
      <vt:lpstr>Problemas de la logística colombiana</vt:lpstr>
      <vt:lpstr>Problemas de la logística colombiana</vt:lpstr>
      <vt:lpstr>LOGISTICA</vt:lpstr>
      <vt:lpstr>Costo logistico sobre costo ventas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SEGURIDAD</vt:lpstr>
      <vt:lpstr>QUE ES SEGURIDAD</vt:lpstr>
      <vt:lpstr>QUE ES SEGURIDAD LOGISTICA</vt:lpstr>
      <vt:lpstr>PowerPoint Presentation</vt:lpstr>
      <vt:lpstr>LA CADENA DE SUMINISTROS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DONDE HAY RIESGOS EN LA EXPORTACION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CONSECUENCIAS</vt:lpstr>
      <vt:lpstr>PowerPoint Presentation</vt:lpstr>
      <vt:lpstr>QUE ES SEGURIDAD</vt:lpstr>
      <vt:lpstr>PowerPoint Presentation</vt:lpstr>
      <vt:lpstr>¿Pero para quien se analiza la seguridad?</vt:lpstr>
      <vt:lpstr>PowerPoint Presentation</vt:lpstr>
      <vt:lpstr>PowerPoint Presentation</vt:lpstr>
      <vt:lpstr>Perfiles de riesgo</vt:lpstr>
      <vt:lpstr>PowerPoint Presentation</vt:lpstr>
      <vt:lpstr>PowerPoint Presentation</vt:lpstr>
      <vt:lpstr>CADENA ALIMENTICIA</vt:lpstr>
      <vt:lpstr>PowerPoint Presentation</vt:lpstr>
      <vt:lpstr>Seguridad y Logistica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GRACIAS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SEGURIDAD LOGISTICA EN LAS EXPORTACIONES</dc:title>
  <dc:creator>leonardo ronderos lobo</dc:creator>
  <cp:lastModifiedBy>leonardo ronderos lobo</cp:lastModifiedBy>
  <cp:revision>17</cp:revision>
  <dcterms:created xsi:type="dcterms:W3CDTF">2016-09-17T21:59:39Z</dcterms:created>
  <dcterms:modified xsi:type="dcterms:W3CDTF">2016-10-22T01:14:34Z</dcterms:modified>
</cp:coreProperties>
</file>