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9"/>
  </p:notesMasterIdLst>
  <p:handoutMasterIdLst>
    <p:handoutMasterId r:id="rId30"/>
  </p:handoutMasterIdLst>
  <p:sldIdLst>
    <p:sldId id="434" r:id="rId2"/>
    <p:sldId id="569" r:id="rId3"/>
    <p:sldId id="630" r:id="rId4"/>
    <p:sldId id="624" r:id="rId5"/>
    <p:sldId id="629" r:id="rId6"/>
    <p:sldId id="628" r:id="rId7"/>
    <p:sldId id="623" r:id="rId8"/>
    <p:sldId id="631" r:id="rId9"/>
    <p:sldId id="290" r:id="rId10"/>
    <p:sldId id="621" r:id="rId11"/>
    <p:sldId id="612" r:id="rId12"/>
    <p:sldId id="613" r:id="rId13"/>
    <p:sldId id="625" r:id="rId14"/>
    <p:sldId id="616" r:id="rId15"/>
    <p:sldId id="622" r:id="rId16"/>
    <p:sldId id="560" r:id="rId17"/>
    <p:sldId id="615" r:id="rId18"/>
    <p:sldId id="471" r:id="rId19"/>
    <p:sldId id="472" r:id="rId20"/>
    <p:sldId id="473" r:id="rId21"/>
    <p:sldId id="474" r:id="rId22"/>
    <p:sldId id="614" r:id="rId23"/>
    <p:sldId id="587" r:id="rId24"/>
    <p:sldId id="605" r:id="rId25"/>
    <p:sldId id="608" r:id="rId26"/>
    <p:sldId id="627" r:id="rId27"/>
    <p:sldId id="584" r:id="rId28"/>
  </p:sldIdLst>
  <p:sldSz cx="9144000" cy="6858000" type="screen4x3"/>
  <p:notesSz cx="9723438" cy="6858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CC00"/>
    <a:srgbClr val="339966"/>
    <a:srgbClr val="FF6699"/>
    <a:srgbClr val="FF3300"/>
    <a:srgbClr val="003399"/>
    <a:srgbClr val="FFFF00"/>
    <a:srgbClr val="336699"/>
    <a:srgbClr val="00336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6" autoAdjust="0"/>
  </p:normalViewPr>
  <p:slideViewPr>
    <p:cSldViewPr snapToGrid="0" showGuides="1">
      <p:cViewPr varScale="1">
        <p:scale>
          <a:sx n="110" d="100"/>
          <a:sy n="110" d="100"/>
        </p:scale>
        <p:origin x="16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F2201-2AC1-4195-963E-25188F756D46}" type="doc">
      <dgm:prSet loTypeId="urn:microsoft.com/office/officeart/2005/8/layout/orgChart1" loCatId="hierarchy" qsTypeId="urn:microsoft.com/office/officeart/2005/8/quickstyle/simple4" qsCatId="simple" csTypeId="urn:microsoft.com/office/officeart/2005/8/colors/accent2_2" csCatId="accent2" phldr="1"/>
      <dgm:spPr/>
      <dgm:t>
        <a:bodyPr/>
        <a:lstStyle/>
        <a:p>
          <a:endParaRPr lang="en-US"/>
        </a:p>
      </dgm:t>
    </dgm:pt>
    <dgm:pt modelId="{8A8F0D25-4B75-4BBD-9C80-5E341CAD8036}">
      <dgm:prSet phldrT="[Texto]" custT="1"/>
      <dgm:spPr/>
      <dgm:t>
        <a:bodyPr/>
        <a:lstStyle/>
        <a:p>
          <a:r>
            <a:rPr lang="en-US" sz="2400" b="0" dirty="0" err="1" smtClean="0">
              <a:latin typeface="Arial Narrow" pitchFamily="34" charset="0"/>
            </a:rPr>
            <a:t>Tipos</a:t>
          </a:r>
          <a:r>
            <a:rPr lang="en-US" sz="2400" b="0" dirty="0" smtClean="0">
              <a:latin typeface="Arial Narrow" pitchFamily="34" charset="0"/>
            </a:rPr>
            <a:t> de ZFs en Colombia</a:t>
          </a:r>
          <a:endParaRPr lang="en-US" sz="2400" b="0" dirty="0">
            <a:latin typeface="Arial Narrow" pitchFamily="34" charset="0"/>
          </a:endParaRPr>
        </a:p>
      </dgm:t>
    </dgm:pt>
    <dgm:pt modelId="{71FF0C41-8BC9-448D-854C-FCDEB4AFFEFD}" type="parTrans" cxnId="{5DC636C7-E94F-4DC2-BE8B-6956B0C2F92D}">
      <dgm:prSet/>
      <dgm:spPr/>
      <dgm:t>
        <a:bodyPr/>
        <a:lstStyle/>
        <a:p>
          <a:endParaRPr lang="en-US"/>
        </a:p>
      </dgm:t>
    </dgm:pt>
    <dgm:pt modelId="{4894BA0B-A859-4503-B144-1BB40F58A5A8}" type="sibTrans" cxnId="{5DC636C7-E94F-4DC2-BE8B-6956B0C2F92D}">
      <dgm:prSet/>
      <dgm:spPr/>
      <dgm:t>
        <a:bodyPr/>
        <a:lstStyle/>
        <a:p>
          <a:endParaRPr lang="en-US"/>
        </a:p>
      </dgm:t>
    </dgm:pt>
    <dgm:pt modelId="{A2967715-45CF-47F2-8F6E-8E88C81D0F80}">
      <dgm:prSet phldrT="[Texto]" custT="1"/>
      <dgm:spPr/>
      <dgm:t>
        <a:bodyPr/>
        <a:lstStyle/>
        <a:p>
          <a:r>
            <a:rPr lang="en-US" sz="2200" b="1" dirty="0" smtClean="0">
              <a:latin typeface="Arial Narrow" pitchFamily="34" charset="0"/>
            </a:rPr>
            <a:t>ZFP</a:t>
          </a:r>
          <a:r>
            <a:rPr lang="en-US" sz="2200" dirty="0" smtClean="0">
              <a:latin typeface="Arial Narrow" pitchFamily="34" charset="0"/>
            </a:rPr>
            <a:t> = </a:t>
          </a:r>
          <a:r>
            <a:rPr lang="en-US" sz="2200" dirty="0" err="1" smtClean="0">
              <a:latin typeface="Arial Narrow" pitchFamily="34" charset="0"/>
            </a:rPr>
            <a:t>Zona</a:t>
          </a:r>
          <a:r>
            <a:rPr lang="en-US" sz="2200" dirty="0" smtClean="0">
              <a:latin typeface="Arial Narrow" pitchFamily="34" charset="0"/>
            </a:rPr>
            <a:t> Franca Permanente</a:t>
          </a:r>
          <a:endParaRPr lang="en-US" sz="2200" dirty="0">
            <a:latin typeface="Arial Narrow" pitchFamily="34" charset="0"/>
          </a:endParaRPr>
        </a:p>
      </dgm:t>
    </dgm:pt>
    <dgm:pt modelId="{90608CB2-BF46-485E-A785-F420D1E37A3B}" type="parTrans" cxnId="{70E6F957-834C-463D-A9EC-4E11D163E758}">
      <dgm:prSet/>
      <dgm:spPr/>
      <dgm:t>
        <a:bodyPr/>
        <a:lstStyle/>
        <a:p>
          <a:endParaRPr lang="en-US"/>
        </a:p>
      </dgm:t>
    </dgm:pt>
    <dgm:pt modelId="{660404D8-BF12-4290-9B79-7EF501FA93B8}" type="sibTrans" cxnId="{70E6F957-834C-463D-A9EC-4E11D163E758}">
      <dgm:prSet/>
      <dgm:spPr/>
      <dgm:t>
        <a:bodyPr/>
        <a:lstStyle/>
        <a:p>
          <a:endParaRPr lang="en-US"/>
        </a:p>
      </dgm:t>
    </dgm:pt>
    <dgm:pt modelId="{DE4E37FA-4E5A-4440-BEE2-096A8ED679DA}">
      <dgm:prSet phldrT="[Texto]" custT="1"/>
      <dgm:spPr/>
      <dgm:t>
        <a:bodyPr/>
        <a:lstStyle/>
        <a:p>
          <a:r>
            <a:rPr lang="en-US" sz="2000" b="1" dirty="0" smtClean="0">
              <a:latin typeface="Arial Narrow" pitchFamily="34" charset="0"/>
            </a:rPr>
            <a:t>ZFPE</a:t>
          </a:r>
          <a:r>
            <a:rPr lang="en-US" sz="2000" dirty="0" smtClean="0">
              <a:latin typeface="Arial Narrow" pitchFamily="34" charset="0"/>
            </a:rPr>
            <a:t> = </a:t>
          </a:r>
          <a:r>
            <a:rPr lang="en-US" sz="2000" dirty="0" err="1" smtClean="0">
              <a:latin typeface="Arial Narrow" pitchFamily="34" charset="0"/>
            </a:rPr>
            <a:t>Zona</a:t>
          </a:r>
          <a:r>
            <a:rPr lang="en-US" sz="2000" dirty="0" smtClean="0">
              <a:latin typeface="Arial Narrow" pitchFamily="34" charset="0"/>
            </a:rPr>
            <a:t> Franca Permanente Especial o </a:t>
          </a:r>
          <a:r>
            <a:rPr lang="es-CO" sz="2000" noProof="0" dirty="0" err="1" smtClean="0">
              <a:latin typeface="Arial Narrow" pitchFamily="34" charset="0"/>
            </a:rPr>
            <a:t>Uniempresarial</a:t>
          </a:r>
          <a:endParaRPr lang="es-CO" sz="2000" noProof="0" dirty="0">
            <a:latin typeface="Arial Narrow" pitchFamily="34" charset="0"/>
          </a:endParaRPr>
        </a:p>
      </dgm:t>
    </dgm:pt>
    <dgm:pt modelId="{95D3913D-CC45-428B-BB5D-86875F0FDF26}" type="parTrans" cxnId="{06C9D9D7-06BC-4A53-8901-46EF704E7F02}">
      <dgm:prSet/>
      <dgm:spPr/>
      <dgm:t>
        <a:bodyPr/>
        <a:lstStyle/>
        <a:p>
          <a:endParaRPr lang="en-US"/>
        </a:p>
      </dgm:t>
    </dgm:pt>
    <dgm:pt modelId="{A5015CD0-F4B4-4F44-BB21-45B15A914607}" type="sibTrans" cxnId="{06C9D9D7-06BC-4A53-8901-46EF704E7F02}">
      <dgm:prSet/>
      <dgm:spPr/>
      <dgm:t>
        <a:bodyPr/>
        <a:lstStyle/>
        <a:p>
          <a:endParaRPr lang="en-US"/>
        </a:p>
      </dgm:t>
    </dgm:pt>
    <dgm:pt modelId="{41B3DC70-7AC6-44A2-8649-4F13B2EE4D62}">
      <dgm:prSet phldrT="[Texto]" custT="1"/>
      <dgm:spPr/>
      <dgm:t>
        <a:bodyPr/>
        <a:lstStyle/>
        <a:p>
          <a:r>
            <a:rPr lang="en-US" sz="2200" b="1" dirty="0" smtClean="0">
              <a:latin typeface="Arial Narrow" pitchFamily="34" charset="0"/>
            </a:rPr>
            <a:t>ZFT</a:t>
          </a:r>
          <a:r>
            <a:rPr lang="en-US" sz="2200" dirty="0" smtClean="0">
              <a:latin typeface="Arial Narrow" pitchFamily="34" charset="0"/>
            </a:rPr>
            <a:t> = </a:t>
          </a:r>
          <a:r>
            <a:rPr lang="en-US" sz="2200" dirty="0" err="1" smtClean="0">
              <a:latin typeface="Arial Narrow" pitchFamily="34" charset="0"/>
            </a:rPr>
            <a:t>Zona</a:t>
          </a:r>
          <a:r>
            <a:rPr lang="en-US" sz="2200" dirty="0" smtClean="0">
              <a:latin typeface="Arial Narrow" pitchFamily="34" charset="0"/>
            </a:rPr>
            <a:t> Franca </a:t>
          </a:r>
          <a:r>
            <a:rPr lang="es-CO" sz="2200" noProof="0" dirty="0" smtClean="0">
              <a:latin typeface="Arial Narrow" pitchFamily="34" charset="0"/>
            </a:rPr>
            <a:t>Transitoria</a:t>
          </a:r>
          <a:endParaRPr lang="es-CO" sz="2200" noProof="0" dirty="0">
            <a:latin typeface="Arial Narrow" pitchFamily="34" charset="0"/>
          </a:endParaRPr>
        </a:p>
      </dgm:t>
    </dgm:pt>
    <dgm:pt modelId="{B70C008F-09F0-4FAB-94AB-FDE70BA3213B}" type="parTrans" cxnId="{979AC6DE-6048-47E3-A977-1D0BED0C3CCB}">
      <dgm:prSet/>
      <dgm:spPr/>
      <dgm:t>
        <a:bodyPr/>
        <a:lstStyle/>
        <a:p>
          <a:endParaRPr lang="en-US"/>
        </a:p>
      </dgm:t>
    </dgm:pt>
    <dgm:pt modelId="{F6DF756C-14CD-40CE-AFE9-AE3460BB1F0B}" type="sibTrans" cxnId="{979AC6DE-6048-47E3-A977-1D0BED0C3CCB}">
      <dgm:prSet/>
      <dgm:spPr/>
      <dgm:t>
        <a:bodyPr/>
        <a:lstStyle/>
        <a:p>
          <a:endParaRPr lang="en-US"/>
        </a:p>
      </dgm:t>
    </dgm:pt>
    <dgm:pt modelId="{3F5E5264-3949-4266-BA04-EE9A9180D02D}" type="pres">
      <dgm:prSet presAssocID="{017F2201-2AC1-4195-963E-25188F756D46}" presName="hierChild1" presStyleCnt="0">
        <dgm:presLayoutVars>
          <dgm:orgChart val="1"/>
          <dgm:chPref val="1"/>
          <dgm:dir/>
          <dgm:animOne val="branch"/>
          <dgm:animLvl val="lvl"/>
          <dgm:resizeHandles/>
        </dgm:presLayoutVars>
      </dgm:prSet>
      <dgm:spPr/>
      <dgm:t>
        <a:bodyPr/>
        <a:lstStyle/>
        <a:p>
          <a:endParaRPr lang="en-US"/>
        </a:p>
      </dgm:t>
    </dgm:pt>
    <dgm:pt modelId="{FF72FB65-A0B0-4222-BC46-8DC90EF11FBC}" type="pres">
      <dgm:prSet presAssocID="{8A8F0D25-4B75-4BBD-9C80-5E341CAD8036}" presName="hierRoot1" presStyleCnt="0">
        <dgm:presLayoutVars>
          <dgm:hierBranch val="init"/>
        </dgm:presLayoutVars>
      </dgm:prSet>
      <dgm:spPr/>
      <dgm:t>
        <a:bodyPr/>
        <a:lstStyle/>
        <a:p>
          <a:endParaRPr lang="es-CO"/>
        </a:p>
      </dgm:t>
    </dgm:pt>
    <dgm:pt modelId="{07616380-C0B0-4308-B148-94256662BC46}" type="pres">
      <dgm:prSet presAssocID="{8A8F0D25-4B75-4BBD-9C80-5E341CAD8036}" presName="rootComposite1" presStyleCnt="0"/>
      <dgm:spPr/>
      <dgm:t>
        <a:bodyPr/>
        <a:lstStyle/>
        <a:p>
          <a:endParaRPr lang="es-CO"/>
        </a:p>
      </dgm:t>
    </dgm:pt>
    <dgm:pt modelId="{4A150590-E41E-478F-8BEE-3563D8919D29}" type="pres">
      <dgm:prSet presAssocID="{8A8F0D25-4B75-4BBD-9C80-5E341CAD8036}" presName="rootText1" presStyleLbl="node0" presStyleIdx="0" presStyleCnt="1" custScaleX="174805" custScaleY="46125" custLinFactNeighborY="-5561">
        <dgm:presLayoutVars>
          <dgm:chPref val="3"/>
        </dgm:presLayoutVars>
      </dgm:prSet>
      <dgm:spPr/>
      <dgm:t>
        <a:bodyPr/>
        <a:lstStyle/>
        <a:p>
          <a:endParaRPr lang="en-US"/>
        </a:p>
      </dgm:t>
    </dgm:pt>
    <dgm:pt modelId="{E8EAD9E4-DA8F-4E1F-9638-37BEA47665D0}" type="pres">
      <dgm:prSet presAssocID="{8A8F0D25-4B75-4BBD-9C80-5E341CAD8036}" presName="rootConnector1" presStyleLbl="node1" presStyleIdx="0" presStyleCnt="0"/>
      <dgm:spPr/>
      <dgm:t>
        <a:bodyPr/>
        <a:lstStyle/>
        <a:p>
          <a:endParaRPr lang="en-US"/>
        </a:p>
      </dgm:t>
    </dgm:pt>
    <dgm:pt modelId="{17B59DE2-41E9-450F-B3B1-5B87783FDCF9}" type="pres">
      <dgm:prSet presAssocID="{8A8F0D25-4B75-4BBD-9C80-5E341CAD8036}" presName="hierChild2" presStyleCnt="0"/>
      <dgm:spPr/>
      <dgm:t>
        <a:bodyPr/>
        <a:lstStyle/>
        <a:p>
          <a:endParaRPr lang="es-CO"/>
        </a:p>
      </dgm:t>
    </dgm:pt>
    <dgm:pt modelId="{81B3C5BA-7492-4327-84A3-C23DEE47D265}" type="pres">
      <dgm:prSet presAssocID="{90608CB2-BF46-485E-A785-F420D1E37A3B}" presName="Name37" presStyleLbl="parChTrans1D2" presStyleIdx="0" presStyleCnt="3"/>
      <dgm:spPr/>
      <dgm:t>
        <a:bodyPr/>
        <a:lstStyle/>
        <a:p>
          <a:endParaRPr lang="en-US"/>
        </a:p>
      </dgm:t>
    </dgm:pt>
    <dgm:pt modelId="{4F7C2852-0955-4E4B-84EC-B8DE06C1D2FD}" type="pres">
      <dgm:prSet presAssocID="{A2967715-45CF-47F2-8F6E-8E88C81D0F80}" presName="hierRoot2" presStyleCnt="0">
        <dgm:presLayoutVars>
          <dgm:hierBranch val="init"/>
        </dgm:presLayoutVars>
      </dgm:prSet>
      <dgm:spPr/>
      <dgm:t>
        <a:bodyPr/>
        <a:lstStyle/>
        <a:p>
          <a:endParaRPr lang="es-CO"/>
        </a:p>
      </dgm:t>
    </dgm:pt>
    <dgm:pt modelId="{55964C16-66F2-4164-A989-9AAB2A6B7081}" type="pres">
      <dgm:prSet presAssocID="{A2967715-45CF-47F2-8F6E-8E88C81D0F80}" presName="rootComposite" presStyleCnt="0"/>
      <dgm:spPr/>
      <dgm:t>
        <a:bodyPr/>
        <a:lstStyle/>
        <a:p>
          <a:endParaRPr lang="es-CO"/>
        </a:p>
      </dgm:t>
    </dgm:pt>
    <dgm:pt modelId="{57276F01-3827-4C03-B019-50B3D539D388}" type="pres">
      <dgm:prSet presAssocID="{A2967715-45CF-47F2-8F6E-8E88C81D0F80}" presName="rootText" presStyleLbl="node2" presStyleIdx="0" presStyleCnt="3" custScaleY="78727" custLinFactNeighborX="5560" custLinFactNeighborY="-16685">
        <dgm:presLayoutVars>
          <dgm:chPref val="3"/>
        </dgm:presLayoutVars>
      </dgm:prSet>
      <dgm:spPr/>
      <dgm:t>
        <a:bodyPr/>
        <a:lstStyle/>
        <a:p>
          <a:endParaRPr lang="en-US"/>
        </a:p>
      </dgm:t>
    </dgm:pt>
    <dgm:pt modelId="{1932ED28-98C2-4F43-8509-6BC60A9B9B5E}" type="pres">
      <dgm:prSet presAssocID="{A2967715-45CF-47F2-8F6E-8E88C81D0F80}" presName="rootConnector" presStyleLbl="node2" presStyleIdx="0" presStyleCnt="3"/>
      <dgm:spPr/>
      <dgm:t>
        <a:bodyPr/>
        <a:lstStyle/>
        <a:p>
          <a:endParaRPr lang="en-US"/>
        </a:p>
      </dgm:t>
    </dgm:pt>
    <dgm:pt modelId="{BC272713-0272-45AA-ABA8-56A33F9A46D8}" type="pres">
      <dgm:prSet presAssocID="{A2967715-45CF-47F2-8F6E-8E88C81D0F80}" presName="hierChild4" presStyleCnt="0"/>
      <dgm:spPr/>
      <dgm:t>
        <a:bodyPr/>
        <a:lstStyle/>
        <a:p>
          <a:endParaRPr lang="es-CO"/>
        </a:p>
      </dgm:t>
    </dgm:pt>
    <dgm:pt modelId="{476020B4-CD45-4BD2-8DE3-787771A7C479}" type="pres">
      <dgm:prSet presAssocID="{A2967715-45CF-47F2-8F6E-8E88C81D0F80}" presName="hierChild5" presStyleCnt="0"/>
      <dgm:spPr/>
      <dgm:t>
        <a:bodyPr/>
        <a:lstStyle/>
        <a:p>
          <a:endParaRPr lang="es-CO"/>
        </a:p>
      </dgm:t>
    </dgm:pt>
    <dgm:pt modelId="{E2BD7D1B-73D6-4F86-84A5-AB8ADC6119AE}" type="pres">
      <dgm:prSet presAssocID="{95D3913D-CC45-428B-BB5D-86875F0FDF26}" presName="Name37" presStyleLbl="parChTrans1D2" presStyleIdx="1" presStyleCnt="3"/>
      <dgm:spPr/>
      <dgm:t>
        <a:bodyPr/>
        <a:lstStyle/>
        <a:p>
          <a:endParaRPr lang="en-US"/>
        </a:p>
      </dgm:t>
    </dgm:pt>
    <dgm:pt modelId="{9600D061-EDED-496B-937D-1B13675DBACF}" type="pres">
      <dgm:prSet presAssocID="{DE4E37FA-4E5A-4440-BEE2-096A8ED679DA}" presName="hierRoot2" presStyleCnt="0">
        <dgm:presLayoutVars>
          <dgm:hierBranch val="init"/>
        </dgm:presLayoutVars>
      </dgm:prSet>
      <dgm:spPr/>
      <dgm:t>
        <a:bodyPr/>
        <a:lstStyle/>
        <a:p>
          <a:endParaRPr lang="es-CO"/>
        </a:p>
      </dgm:t>
    </dgm:pt>
    <dgm:pt modelId="{9CD41D8F-2867-451E-9702-D59DB67C7462}" type="pres">
      <dgm:prSet presAssocID="{DE4E37FA-4E5A-4440-BEE2-096A8ED679DA}" presName="rootComposite" presStyleCnt="0"/>
      <dgm:spPr/>
      <dgm:t>
        <a:bodyPr/>
        <a:lstStyle/>
        <a:p>
          <a:endParaRPr lang="es-CO"/>
        </a:p>
      </dgm:t>
    </dgm:pt>
    <dgm:pt modelId="{F5405F81-2EBE-4DB4-98AA-FCCE1A5EA874}" type="pres">
      <dgm:prSet presAssocID="{DE4E37FA-4E5A-4440-BEE2-096A8ED679DA}" presName="rootText" presStyleLbl="node2" presStyleIdx="1" presStyleCnt="3" custScaleY="78727" custLinFactNeighborY="-16685">
        <dgm:presLayoutVars>
          <dgm:chPref val="3"/>
        </dgm:presLayoutVars>
      </dgm:prSet>
      <dgm:spPr/>
      <dgm:t>
        <a:bodyPr/>
        <a:lstStyle/>
        <a:p>
          <a:endParaRPr lang="en-US"/>
        </a:p>
      </dgm:t>
    </dgm:pt>
    <dgm:pt modelId="{8620059A-F90F-4EA6-BD24-733FE2993425}" type="pres">
      <dgm:prSet presAssocID="{DE4E37FA-4E5A-4440-BEE2-096A8ED679DA}" presName="rootConnector" presStyleLbl="node2" presStyleIdx="1" presStyleCnt="3"/>
      <dgm:spPr/>
      <dgm:t>
        <a:bodyPr/>
        <a:lstStyle/>
        <a:p>
          <a:endParaRPr lang="en-US"/>
        </a:p>
      </dgm:t>
    </dgm:pt>
    <dgm:pt modelId="{EFFD4F84-C12D-42F2-B0D2-80438C1BD1DA}" type="pres">
      <dgm:prSet presAssocID="{DE4E37FA-4E5A-4440-BEE2-096A8ED679DA}" presName="hierChild4" presStyleCnt="0"/>
      <dgm:spPr/>
      <dgm:t>
        <a:bodyPr/>
        <a:lstStyle/>
        <a:p>
          <a:endParaRPr lang="es-CO"/>
        </a:p>
      </dgm:t>
    </dgm:pt>
    <dgm:pt modelId="{17073F36-9CC2-4D13-B794-D6BBADF8B21B}" type="pres">
      <dgm:prSet presAssocID="{DE4E37FA-4E5A-4440-BEE2-096A8ED679DA}" presName="hierChild5" presStyleCnt="0"/>
      <dgm:spPr/>
      <dgm:t>
        <a:bodyPr/>
        <a:lstStyle/>
        <a:p>
          <a:endParaRPr lang="es-CO"/>
        </a:p>
      </dgm:t>
    </dgm:pt>
    <dgm:pt modelId="{CE00027B-0926-4836-BFAD-C5D3D4CE1AA0}" type="pres">
      <dgm:prSet presAssocID="{B70C008F-09F0-4FAB-94AB-FDE70BA3213B}" presName="Name37" presStyleLbl="parChTrans1D2" presStyleIdx="2" presStyleCnt="3"/>
      <dgm:spPr/>
      <dgm:t>
        <a:bodyPr/>
        <a:lstStyle/>
        <a:p>
          <a:endParaRPr lang="en-US"/>
        </a:p>
      </dgm:t>
    </dgm:pt>
    <dgm:pt modelId="{EFEA0230-CB7F-4264-B45F-964746BBA7F8}" type="pres">
      <dgm:prSet presAssocID="{41B3DC70-7AC6-44A2-8649-4F13B2EE4D62}" presName="hierRoot2" presStyleCnt="0">
        <dgm:presLayoutVars>
          <dgm:hierBranch val="init"/>
        </dgm:presLayoutVars>
      </dgm:prSet>
      <dgm:spPr/>
      <dgm:t>
        <a:bodyPr/>
        <a:lstStyle/>
        <a:p>
          <a:endParaRPr lang="es-CO"/>
        </a:p>
      </dgm:t>
    </dgm:pt>
    <dgm:pt modelId="{EE956492-283E-4154-BEE6-E35BE133F9E5}" type="pres">
      <dgm:prSet presAssocID="{41B3DC70-7AC6-44A2-8649-4F13B2EE4D62}" presName="rootComposite" presStyleCnt="0"/>
      <dgm:spPr/>
      <dgm:t>
        <a:bodyPr/>
        <a:lstStyle/>
        <a:p>
          <a:endParaRPr lang="es-CO"/>
        </a:p>
      </dgm:t>
    </dgm:pt>
    <dgm:pt modelId="{58168030-DF24-4A54-8E74-B0641C5E9A72}" type="pres">
      <dgm:prSet presAssocID="{41B3DC70-7AC6-44A2-8649-4F13B2EE4D62}" presName="rootText" presStyleLbl="node2" presStyleIdx="2" presStyleCnt="3" custScaleY="78727" custLinFactNeighborY="-16685">
        <dgm:presLayoutVars>
          <dgm:chPref val="3"/>
        </dgm:presLayoutVars>
      </dgm:prSet>
      <dgm:spPr/>
      <dgm:t>
        <a:bodyPr/>
        <a:lstStyle/>
        <a:p>
          <a:endParaRPr lang="en-US"/>
        </a:p>
      </dgm:t>
    </dgm:pt>
    <dgm:pt modelId="{1E538AA6-0EFC-49EC-A6FF-401EC25DBD5D}" type="pres">
      <dgm:prSet presAssocID="{41B3DC70-7AC6-44A2-8649-4F13B2EE4D62}" presName="rootConnector" presStyleLbl="node2" presStyleIdx="2" presStyleCnt="3"/>
      <dgm:spPr/>
      <dgm:t>
        <a:bodyPr/>
        <a:lstStyle/>
        <a:p>
          <a:endParaRPr lang="en-US"/>
        </a:p>
      </dgm:t>
    </dgm:pt>
    <dgm:pt modelId="{0E66B1BE-BD0D-4AB7-922A-A8B88E7CA866}" type="pres">
      <dgm:prSet presAssocID="{41B3DC70-7AC6-44A2-8649-4F13B2EE4D62}" presName="hierChild4" presStyleCnt="0"/>
      <dgm:spPr/>
      <dgm:t>
        <a:bodyPr/>
        <a:lstStyle/>
        <a:p>
          <a:endParaRPr lang="es-CO"/>
        </a:p>
      </dgm:t>
    </dgm:pt>
    <dgm:pt modelId="{D17E6013-9AFA-472C-AB15-47DAA53C9FE1}" type="pres">
      <dgm:prSet presAssocID="{41B3DC70-7AC6-44A2-8649-4F13B2EE4D62}" presName="hierChild5" presStyleCnt="0"/>
      <dgm:spPr/>
      <dgm:t>
        <a:bodyPr/>
        <a:lstStyle/>
        <a:p>
          <a:endParaRPr lang="es-CO"/>
        </a:p>
      </dgm:t>
    </dgm:pt>
    <dgm:pt modelId="{606205B9-E03D-4766-B012-45FCF687EF04}" type="pres">
      <dgm:prSet presAssocID="{8A8F0D25-4B75-4BBD-9C80-5E341CAD8036}" presName="hierChild3" presStyleCnt="0"/>
      <dgm:spPr/>
      <dgm:t>
        <a:bodyPr/>
        <a:lstStyle/>
        <a:p>
          <a:endParaRPr lang="es-CO"/>
        </a:p>
      </dgm:t>
    </dgm:pt>
  </dgm:ptLst>
  <dgm:cxnLst>
    <dgm:cxn modelId="{205E9720-C88D-4C9E-8886-0E4D7D43E9A2}" type="presOf" srcId="{90608CB2-BF46-485E-A785-F420D1E37A3B}" destId="{81B3C5BA-7492-4327-84A3-C23DEE47D265}" srcOrd="0" destOrd="0" presId="urn:microsoft.com/office/officeart/2005/8/layout/orgChart1"/>
    <dgm:cxn modelId="{0B9C06C8-3505-472A-88FB-E183ABEDE610}" type="presOf" srcId="{A2967715-45CF-47F2-8F6E-8E88C81D0F80}" destId="{57276F01-3827-4C03-B019-50B3D539D388}" srcOrd="0" destOrd="0" presId="urn:microsoft.com/office/officeart/2005/8/layout/orgChart1"/>
    <dgm:cxn modelId="{2A31A420-7A91-47C9-8B42-CEC76543300E}" type="presOf" srcId="{41B3DC70-7AC6-44A2-8649-4F13B2EE4D62}" destId="{1E538AA6-0EFC-49EC-A6FF-401EC25DBD5D}" srcOrd="1" destOrd="0" presId="urn:microsoft.com/office/officeart/2005/8/layout/orgChart1"/>
    <dgm:cxn modelId="{7C7E4581-9306-49D7-916F-999A10D22B10}" type="presOf" srcId="{41B3DC70-7AC6-44A2-8649-4F13B2EE4D62}" destId="{58168030-DF24-4A54-8E74-B0641C5E9A72}" srcOrd="0" destOrd="0" presId="urn:microsoft.com/office/officeart/2005/8/layout/orgChart1"/>
    <dgm:cxn modelId="{70E6F957-834C-463D-A9EC-4E11D163E758}" srcId="{8A8F0D25-4B75-4BBD-9C80-5E341CAD8036}" destId="{A2967715-45CF-47F2-8F6E-8E88C81D0F80}" srcOrd="0" destOrd="0" parTransId="{90608CB2-BF46-485E-A785-F420D1E37A3B}" sibTransId="{660404D8-BF12-4290-9B79-7EF501FA93B8}"/>
    <dgm:cxn modelId="{B5F1DED6-D6CA-4F15-B027-38B722347E35}" type="presOf" srcId="{017F2201-2AC1-4195-963E-25188F756D46}" destId="{3F5E5264-3949-4266-BA04-EE9A9180D02D}" srcOrd="0" destOrd="0" presId="urn:microsoft.com/office/officeart/2005/8/layout/orgChart1"/>
    <dgm:cxn modelId="{A4A972F2-3D23-4EFF-AC03-1C5844D9B98A}" type="presOf" srcId="{A2967715-45CF-47F2-8F6E-8E88C81D0F80}" destId="{1932ED28-98C2-4F43-8509-6BC60A9B9B5E}" srcOrd="1" destOrd="0" presId="urn:microsoft.com/office/officeart/2005/8/layout/orgChart1"/>
    <dgm:cxn modelId="{7949DB4F-CCC3-4723-94D8-7A316EB97644}" type="presOf" srcId="{95D3913D-CC45-428B-BB5D-86875F0FDF26}" destId="{E2BD7D1B-73D6-4F86-84A5-AB8ADC6119AE}" srcOrd="0" destOrd="0" presId="urn:microsoft.com/office/officeart/2005/8/layout/orgChart1"/>
    <dgm:cxn modelId="{40E7ACF8-333B-45A6-8CDE-88BEA40AE088}" type="presOf" srcId="{8A8F0D25-4B75-4BBD-9C80-5E341CAD8036}" destId="{4A150590-E41E-478F-8BEE-3563D8919D29}" srcOrd="0" destOrd="0" presId="urn:microsoft.com/office/officeart/2005/8/layout/orgChart1"/>
    <dgm:cxn modelId="{F71488C3-6D8F-4FDE-A624-6654C35A67D8}" type="presOf" srcId="{B70C008F-09F0-4FAB-94AB-FDE70BA3213B}" destId="{CE00027B-0926-4836-BFAD-C5D3D4CE1AA0}" srcOrd="0" destOrd="0" presId="urn:microsoft.com/office/officeart/2005/8/layout/orgChart1"/>
    <dgm:cxn modelId="{8F21A076-6921-4527-A3B5-40C9452EB4AE}" type="presOf" srcId="{DE4E37FA-4E5A-4440-BEE2-096A8ED679DA}" destId="{F5405F81-2EBE-4DB4-98AA-FCCE1A5EA874}" srcOrd="0" destOrd="0" presId="urn:microsoft.com/office/officeart/2005/8/layout/orgChart1"/>
    <dgm:cxn modelId="{5DC636C7-E94F-4DC2-BE8B-6956B0C2F92D}" srcId="{017F2201-2AC1-4195-963E-25188F756D46}" destId="{8A8F0D25-4B75-4BBD-9C80-5E341CAD8036}" srcOrd="0" destOrd="0" parTransId="{71FF0C41-8BC9-448D-854C-FCDEB4AFFEFD}" sibTransId="{4894BA0B-A859-4503-B144-1BB40F58A5A8}"/>
    <dgm:cxn modelId="{06C9D9D7-06BC-4A53-8901-46EF704E7F02}" srcId="{8A8F0D25-4B75-4BBD-9C80-5E341CAD8036}" destId="{DE4E37FA-4E5A-4440-BEE2-096A8ED679DA}" srcOrd="1" destOrd="0" parTransId="{95D3913D-CC45-428B-BB5D-86875F0FDF26}" sibTransId="{A5015CD0-F4B4-4F44-BB21-45B15A914607}"/>
    <dgm:cxn modelId="{979AC6DE-6048-47E3-A977-1D0BED0C3CCB}" srcId="{8A8F0D25-4B75-4BBD-9C80-5E341CAD8036}" destId="{41B3DC70-7AC6-44A2-8649-4F13B2EE4D62}" srcOrd="2" destOrd="0" parTransId="{B70C008F-09F0-4FAB-94AB-FDE70BA3213B}" sibTransId="{F6DF756C-14CD-40CE-AFE9-AE3460BB1F0B}"/>
    <dgm:cxn modelId="{534DC5B9-5CB4-44D3-A1DE-BCE2981D89B4}" type="presOf" srcId="{DE4E37FA-4E5A-4440-BEE2-096A8ED679DA}" destId="{8620059A-F90F-4EA6-BD24-733FE2993425}" srcOrd="1" destOrd="0" presId="urn:microsoft.com/office/officeart/2005/8/layout/orgChart1"/>
    <dgm:cxn modelId="{EDFE0EE1-3BE5-414F-A102-C87A63D42181}" type="presOf" srcId="{8A8F0D25-4B75-4BBD-9C80-5E341CAD8036}" destId="{E8EAD9E4-DA8F-4E1F-9638-37BEA47665D0}" srcOrd="1" destOrd="0" presId="urn:microsoft.com/office/officeart/2005/8/layout/orgChart1"/>
    <dgm:cxn modelId="{65DA22CE-F815-4C40-ADED-F31D3A8B6975}" type="presParOf" srcId="{3F5E5264-3949-4266-BA04-EE9A9180D02D}" destId="{FF72FB65-A0B0-4222-BC46-8DC90EF11FBC}" srcOrd="0" destOrd="0" presId="urn:microsoft.com/office/officeart/2005/8/layout/orgChart1"/>
    <dgm:cxn modelId="{EC21B1B8-69DB-4964-B2BB-B1A61B96CC77}" type="presParOf" srcId="{FF72FB65-A0B0-4222-BC46-8DC90EF11FBC}" destId="{07616380-C0B0-4308-B148-94256662BC46}" srcOrd="0" destOrd="0" presId="urn:microsoft.com/office/officeart/2005/8/layout/orgChart1"/>
    <dgm:cxn modelId="{63325839-30C2-4A9D-9EF2-92143E616CCE}" type="presParOf" srcId="{07616380-C0B0-4308-B148-94256662BC46}" destId="{4A150590-E41E-478F-8BEE-3563D8919D29}" srcOrd="0" destOrd="0" presId="urn:microsoft.com/office/officeart/2005/8/layout/orgChart1"/>
    <dgm:cxn modelId="{B7F7506B-E4D6-41DE-8CBA-827050AC95CC}" type="presParOf" srcId="{07616380-C0B0-4308-B148-94256662BC46}" destId="{E8EAD9E4-DA8F-4E1F-9638-37BEA47665D0}" srcOrd="1" destOrd="0" presId="urn:microsoft.com/office/officeart/2005/8/layout/orgChart1"/>
    <dgm:cxn modelId="{CBA7B0D1-8D47-4678-8B65-E83ED027FA30}" type="presParOf" srcId="{FF72FB65-A0B0-4222-BC46-8DC90EF11FBC}" destId="{17B59DE2-41E9-450F-B3B1-5B87783FDCF9}" srcOrd="1" destOrd="0" presId="urn:microsoft.com/office/officeart/2005/8/layout/orgChart1"/>
    <dgm:cxn modelId="{54CE2550-78C1-4E60-ACFD-7E671E156418}" type="presParOf" srcId="{17B59DE2-41E9-450F-B3B1-5B87783FDCF9}" destId="{81B3C5BA-7492-4327-84A3-C23DEE47D265}" srcOrd="0" destOrd="0" presId="urn:microsoft.com/office/officeart/2005/8/layout/orgChart1"/>
    <dgm:cxn modelId="{E2AC7735-BC54-48BF-A54A-AC1A1B2364CE}" type="presParOf" srcId="{17B59DE2-41E9-450F-B3B1-5B87783FDCF9}" destId="{4F7C2852-0955-4E4B-84EC-B8DE06C1D2FD}" srcOrd="1" destOrd="0" presId="urn:microsoft.com/office/officeart/2005/8/layout/orgChart1"/>
    <dgm:cxn modelId="{5B590B03-E79D-4ED4-8715-37080F9B0221}" type="presParOf" srcId="{4F7C2852-0955-4E4B-84EC-B8DE06C1D2FD}" destId="{55964C16-66F2-4164-A989-9AAB2A6B7081}" srcOrd="0" destOrd="0" presId="urn:microsoft.com/office/officeart/2005/8/layout/orgChart1"/>
    <dgm:cxn modelId="{BD1625F2-F2B3-4E6A-80E5-363F838B9A9D}" type="presParOf" srcId="{55964C16-66F2-4164-A989-9AAB2A6B7081}" destId="{57276F01-3827-4C03-B019-50B3D539D388}" srcOrd="0" destOrd="0" presId="urn:microsoft.com/office/officeart/2005/8/layout/orgChart1"/>
    <dgm:cxn modelId="{328BD906-73DF-4E3D-A28E-7957B98A2327}" type="presParOf" srcId="{55964C16-66F2-4164-A989-9AAB2A6B7081}" destId="{1932ED28-98C2-4F43-8509-6BC60A9B9B5E}" srcOrd="1" destOrd="0" presId="urn:microsoft.com/office/officeart/2005/8/layout/orgChart1"/>
    <dgm:cxn modelId="{85D5765E-C6C1-44DA-BE4D-6444E3988F3D}" type="presParOf" srcId="{4F7C2852-0955-4E4B-84EC-B8DE06C1D2FD}" destId="{BC272713-0272-45AA-ABA8-56A33F9A46D8}" srcOrd="1" destOrd="0" presId="urn:microsoft.com/office/officeart/2005/8/layout/orgChart1"/>
    <dgm:cxn modelId="{6F7481D6-FC76-4551-8887-D70AB9C968C5}" type="presParOf" srcId="{4F7C2852-0955-4E4B-84EC-B8DE06C1D2FD}" destId="{476020B4-CD45-4BD2-8DE3-787771A7C479}" srcOrd="2" destOrd="0" presId="urn:microsoft.com/office/officeart/2005/8/layout/orgChart1"/>
    <dgm:cxn modelId="{81263BB8-2C1E-436F-82F8-8394D594265C}" type="presParOf" srcId="{17B59DE2-41E9-450F-B3B1-5B87783FDCF9}" destId="{E2BD7D1B-73D6-4F86-84A5-AB8ADC6119AE}" srcOrd="2" destOrd="0" presId="urn:microsoft.com/office/officeart/2005/8/layout/orgChart1"/>
    <dgm:cxn modelId="{A71E6C17-E52A-48A5-BFBE-9CFC9939CC88}" type="presParOf" srcId="{17B59DE2-41E9-450F-B3B1-5B87783FDCF9}" destId="{9600D061-EDED-496B-937D-1B13675DBACF}" srcOrd="3" destOrd="0" presId="urn:microsoft.com/office/officeart/2005/8/layout/orgChart1"/>
    <dgm:cxn modelId="{43B200FD-1500-4E18-A287-D9F015227135}" type="presParOf" srcId="{9600D061-EDED-496B-937D-1B13675DBACF}" destId="{9CD41D8F-2867-451E-9702-D59DB67C7462}" srcOrd="0" destOrd="0" presId="urn:microsoft.com/office/officeart/2005/8/layout/orgChart1"/>
    <dgm:cxn modelId="{38735F40-5537-40C5-ADE0-439F2245B310}" type="presParOf" srcId="{9CD41D8F-2867-451E-9702-D59DB67C7462}" destId="{F5405F81-2EBE-4DB4-98AA-FCCE1A5EA874}" srcOrd="0" destOrd="0" presId="urn:microsoft.com/office/officeart/2005/8/layout/orgChart1"/>
    <dgm:cxn modelId="{8175F789-FA25-4C5B-9E23-BD68090C9002}" type="presParOf" srcId="{9CD41D8F-2867-451E-9702-D59DB67C7462}" destId="{8620059A-F90F-4EA6-BD24-733FE2993425}" srcOrd="1" destOrd="0" presId="urn:microsoft.com/office/officeart/2005/8/layout/orgChart1"/>
    <dgm:cxn modelId="{560CC19D-1727-469D-B1F3-002C2FF54647}" type="presParOf" srcId="{9600D061-EDED-496B-937D-1B13675DBACF}" destId="{EFFD4F84-C12D-42F2-B0D2-80438C1BD1DA}" srcOrd="1" destOrd="0" presId="urn:microsoft.com/office/officeart/2005/8/layout/orgChart1"/>
    <dgm:cxn modelId="{52442635-5881-4C63-B87C-EB61DD21CC7D}" type="presParOf" srcId="{9600D061-EDED-496B-937D-1B13675DBACF}" destId="{17073F36-9CC2-4D13-B794-D6BBADF8B21B}" srcOrd="2" destOrd="0" presId="urn:microsoft.com/office/officeart/2005/8/layout/orgChart1"/>
    <dgm:cxn modelId="{5DFD3007-85A4-4554-8C47-32065A5FA184}" type="presParOf" srcId="{17B59DE2-41E9-450F-B3B1-5B87783FDCF9}" destId="{CE00027B-0926-4836-BFAD-C5D3D4CE1AA0}" srcOrd="4" destOrd="0" presId="urn:microsoft.com/office/officeart/2005/8/layout/orgChart1"/>
    <dgm:cxn modelId="{B559AA20-817F-4574-A16D-51B1E92931CB}" type="presParOf" srcId="{17B59DE2-41E9-450F-B3B1-5B87783FDCF9}" destId="{EFEA0230-CB7F-4264-B45F-964746BBA7F8}" srcOrd="5" destOrd="0" presId="urn:microsoft.com/office/officeart/2005/8/layout/orgChart1"/>
    <dgm:cxn modelId="{1A221227-3183-4E6A-AFD9-FA396757EC34}" type="presParOf" srcId="{EFEA0230-CB7F-4264-B45F-964746BBA7F8}" destId="{EE956492-283E-4154-BEE6-E35BE133F9E5}" srcOrd="0" destOrd="0" presId="urn:microsoft.com/office/officeart/2005/8/layout/orgChart1"/>
    <dgm:cxn modelId="{B8C9CC56-9AC9-4EE0-9547-226F204BE6A6}" type="presParOf" srcId="{EE956492-283E-4154-BEE6-E35BE133F9E5}" destId="{58168030-DF24-4A54-8E74-B0641C5E9A72}" srcOrd="0" destOrd="0" presId="urn:microsoft.com/office/officeart/2005/8/layout/orgChart1"/>
    <dgm:cxn modelId="{B1659F13-9608-4CF8-A6EB-701DC63E3DE2}" type="presParOf" srcId="{EE956492-283E-4154-BEE6-E35BE133F9E5}" destId="{1E538AA6-0EFC-49EC-A6FF-401EC25DBD5D}" srcOrd="1" destOrd="0" presId="urn:microsoft.com/office/officeart/2005/8/layout/orgChart1"/>
    <dgm:cxn modelId="{86F6B3A0-7942-46A9-911B-BBAA6B865C37}" type="presParOf" srcId="{EFEA0230-CB7F-4264-B45F-964746BBA7F8}" destId="{0E66B1BE-BD0D-4AB7-922A-A8B88E7CA866}" srcOrd="1" destOrd="0" presId="urn:microsoft.com/office/officeart/2005/8/layout/orgChart1"/>
    <dgm:cxn modelId="{8AF1C74B-8573-483C-86C5-E2D35A5324AD}" type="presParOf" srcId="{EFEA0230-CB7F-4264-B45F-964746BBA7F8}" destId="{D17E6013-9AFA-472C-AB15-47DAA53C9FE1}" srcOrd="2" destOrd="0" presId="urn:microsoft.com/office/officeart/2005/8/layout/orgChart1"/>
    <dgm:cxn modelId="{C299052F-0DBE-4FC2-9EB4-6C02F1BB6DFE}" type="presParOf" srcId="{FF72FB65-A0B0-4222-BC46-8DC90EF11FBC}" destId="{606205B9-E03D-4766-B012-45FCF687EF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0C79-32A8-4DC5-87AD-EC92D6C083ED}"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s-CO"/>
        </a:p>
      </dgm:t>
    </dgm:pt>
    <dgm:pt modelId="{5B8BD860-29D9-470D-BA0B-B99D925ADCF1}">
      <dgm:prSet phldrT="[Texto]"/>
      <dgm:spPr/>
      <dgm:t>
        <a:bodyPr/>
        <a:lstStyle/>
        <a:p>
          <a:r>
            <a:rPr lang="es-CO" dirty="0" smtClean="0"/>
            <a:t>Creando un nueva Zona Franca Permanente</a:t>
          </a:r>
          <a:endParaRPr lang="es-CO" dirty="0"/>
        </a:p>
      </dgm:t>
    </dgm:pt>
    <dgm:pt modelId="{21B4BCF6-0F61-4CE3-A789-2506C1F31A88}" type="parTrans" cxnId="{FDFC1903-DE2F-47E4-B213-1AB8DFF2D9D9}">
      <dgm:prSet/>
      <dgm:spPr/>
      <dgm:t>
        <a:bodyPr/>
        <a:lstStyle/>
        <a:p>
          <a:endParaRPr lang="es-CO"/>
        </a:p>
      </dgm:t>
    </dgm:pt>
    <dgm:pt modelId="{C52C6C84-BEBC-4846-BE27-63C12AC26BD8}" type="sibTrans" cxnId="{FDFC1903-DE2F-47E4-B213-1AB8DFF2D9D9}">
      <dgm:prSet/>
      <dgm:spPr/>
      <dgm:t>
        <a:bodyPr/>
        <a:lstStyle/>
        <a:p>
          <a:endParaRPr lang="es-CO"/>
        </a:p>
      </dgm:t>
    </dgm:pt>
    <dgm:pt modelId="{260F2E4A-5194-4A6D-9F98-81B538410152}">
      <dgm:prSet phldrT="[Texto]"/>
      <dgm:spPr/>
      <dgm:t>
        <a:bodyPr/>
        <a:lstStyle/>
        <a:p>
          <a:r>
            <a:rPr lang="es-CO" dirty="0" smtClean="0"/>
            <a:t>Se puede presentar un nuevo proyecto de Zona Franca</a:t>
          </a:r>
          <a:endParaRPr lang="es-CO" dirty="0"/>
        </a:p>
      </dgm:t>
    </dgm:pt>
    <dgm:pt modelId="{62C8E398-437E-41A7-8210-F6BF77D0B44B}" type="parTrans" cxnId="{B0FAF511-499F-4FA6-8413-6ADFF631ED6F}">
      <dgm:prSet/>
      <dgm:spPr/>
      <dgm:t>
        <a:bodyPr/>
        <a:lstStyle/>
        <a:p>
          <a:endParaRPr lang="es-CO"/>
        </a:p>
      </dgm:t>
    </dgm:pt>
    <dgm:pt modelId="{665D24A4-461E-4101-908D-958E163EBE9F}" type="sibTrans" cxnId="{B0FAF511-499F-4FA6-8413-6ADFF631ED6F}">
      <dgm:prSet/>
      <dgm:spPr/>
      <dgm:t>
        <a:bodyPr/>
        <a:lstStyle/>
        <a:p>
          <a:endParaRPr lang="es-CO"/>
        </a:p>
      </dgm:t>
    </dgm:pt>
    <dgm:pt modelId="{5278D4A1-A1F8-4100-84C4-7B9D8CFE0B60}">
      <dgm:prSet phldrT="[Texto]"/>
      <dgm:spPr/>
      <dgm:t>
        <a:bodyPr/>
        <a:lstStyle/>
        <a:p>
          <a:r>
            <a:rPr lang="es-CO" dirty="0" smtClean="0"/>
            <a:t>Calificándome como un Usuario de Zona Franca</a:t>
          </a:r>
          <a:endParaRPr lang="es-CO" dirty="0"/>
        </a:p>
      </dgm:t>
    </dgm:pt>
    <dgm:pt modelId="{4F32DC0F-E74E-44C2-BC65-2387B34FB6B2}" type="parTrans" cxnId="{26B2C975-F437-486A-AE62-A24A612FCF7F}">
      <dgm:prSet/>
      <dgm:spPr/>
      <dgm:t>
        <a:bodyPr/>
        <a:lstStyle/>
        <a:p>
          <a:endParaRPr lang="es-CO"/>
        </a:p>
      </dgm:t>
    </dgm:pt>
    <dgm:pt modelId="{BB4A4D6E-94B2-4F39-8DFC-A84ABD67222F}" type="sibTrans" cxnId="{26B2C975-F437-486A-AE62-A24A612FCF7F}">
      <dgm:prSet/>
      <dgm:spPr/>
      <dgm:t>
        <a:bodyPr/>
        <a:lstStyle/>
        <a:p>
          <a:endParaRPr lang="es-CO"/>
        </a:p>
      </dgm:t>
    </dgm:pt>
    <dgm:pt modelId="{85D3A972-D408-4C55-A722-33EE322D91A3}">
      <dgm:prSet phldrT="[Texto]"/>
      <dgm:spPr/>
      <dgm:t>
        <a:bodyPr/>
        <a:lstStyle/>
        <a:p>
          <a:r>
            <a:rPr lang="es-CO" dirty="0" smtClean="0"/>
            <a:t>Puede vincularse un nuevo proyecto empresarial a un proyecto Zona Franca Permanente ya existente</a:t>
          </a:r>
          <a:endParaRPr lang="es-CO" dirty="0"/>
        </a:p>
      </dgm:t>
    </dgm:pt>
    <dgm:pt modelId="{1D64B6E6-40CD-4336-9FC0-B6843448941A}" type="parTrans" cxnId="{39FE52FF-6086-407D-9300-D593EC010106}">
      <dgm:prSet/>
      <dgm:spPr/>
      <dgm:t>
        <a:bodyPr/>
        <a:lstStyle/>
        <a:p>
          <a:endParaRPr lang="es-CO"/>
        </a:p>
      </dgm:t>
    </dgm:pt>
    <dgm:pt modelId="{41F63EEC-A81C-4E67-9EAD-E7A7916C8F57}" type="sibTrans" cxnId="{39FE52FF-6086-407D-9300-D593EC010106}">
      <dgm:prSet/>
      <dgm:spPr/>
      <dgm:t>
        <a:bodyPr/>
        <a:lstStyle/>
        <a:p>
          <a:endParaRPr lang="es-CO"/>
        </a:p>
      </dgm:t>
    </dgm:pt>
    <dgm:pt modelId="{EA6D5A3E-EB6E-442E-9DE6-68FAE515F8E6}">
      <dgm:prSet/>
      <dgm:spPr/>
      <dgm:t>
        <a:bodyPr/>
        <a:lstStyle/>
        <a:p>
          <a:r>
            <a:rPr lang="es-CO" dirty="0" smtClean="0"/>
            <a:t>Solicitar que mi nueva Planta se declaré como una Zona Franca Permanente Especial</a:t>
          </a:r>
          <a:endParaRPr lang="es-CO" dirty="0"/>
        </a:p>
      </dgm:t>
    </dgm:pt>
    <dgm:pt modelId="{7062D3A2-A73F-4B62-9B30-4976482CE650}" type="parTrans" cxnId="{7DC222BC-8CD3-446F-96F7-50A21CA17F4B}">
      <dgm:prSet/>
      <dgm:spPr/>
      <dgm:t>
        <a:bodyPr/>
        <a:lstStyle/>
        <a:p>
          <a:endParaRPr lang="es-CO"/>
        </a:p>
      </dgm:t>
    </dgm:pt>
    <dgm:pt modelId="{A1F28043-AA09-49D7-9350-81FBFDF79047}" type="sibTrans" cxnId="{7DC222BC-8CD3-446F-96F7-50A21CA17F4B}">
      <dgm:prSet/>
      <dgm:spPr/>
      <dgm:t>
        <a:bodyPr/>
        <a:lstStyle/>
        <a:p>
          <a:endParaRPr lang="es-CO"/>
        </a:p>
      </dgm:t>
    </dgm:pt>
    <dgm:pt modelId="{ADA11E93-C3AB-4678-91BC-F559258577C6}">
      <dgm:prSet phldrT="[Texto]"/>
      <dgm:spPr/>
      <dgm:t>
        <a:bodyPr/>
        <a:lstStyle/>
        <a:p>
          <a:r>
            <a:rPr lang="es-CO" dirty="0" smtClean="0"/>
            <a:t>Desarrollo de nuevos procesos industriales individuales a Zona Franca</a:t>
          </a:r>
          <a:endParaRPr lang="es-CO" dirty="0"/>
        </a:p>
      </dgm:t>
    </dgm:pt>
    <dgm:pt modelId="{401953BA-5F5A-4810-A8B3-6B0FEB19BFAE}" type="parTrans" cxnId="{FD5F8103-C675-4C2D-AE2F-E252806AE938}">
      <dgm:prSet/>
      <dgm:spPr/>
      <dgm:t>
        <a:bodyPr/>
        <a:lstStyle/>
        <a:p>
          <a:endParaRPr lang="es-CO"/>
        </a:p>
      </dgm:t>
    </dgm:pt>
    <dgm:pt modelId="{498E0840-9DEF-4B78-81C6-AA0739479DEE}" type="sibTrans" cxnId="{FD5F8103-C675-4C2D-AE2F-E252806AE938}">
      <dgm:prSet/>
      <dgm:spPr/>
      <dgm:t>
        <a:bodyPr/>
        <a:lstStyle/>
        <a:p>
          <a:endParaRPr lang="es-CO"/>
        </a:p>
      </dgm:t>
    </dgm:pt>
    <dgm:pt modelId="{F0068BDC-AEBD-4286-9D02-6E419924ECE8}">
      <dgm:prSet/>
      <dgm:spPr/>
      <dgm:t>
        <a:bodyPr/>
        <a:lstStyle/>
        <a:p>
          <a:r>
            <a:rPr lang="es-CO" dirty="0" smtClean="0"/>
            <a:t>Solicitando que mi planta existente sea Zona Franca Especial</a:t>
          </a:r>
          <a:endParaRPr lang="es-CO" dirty="0"/>
        </a:p>
      </dgm:t>
    </dgm:pt>
    <dgm:pt modelId="{A87805D8-D98D-4991-BB9C-2559D45BCD52}" type="parTrans" cxnId="{88461C44-3862-4868-A9A5-0AB8FEE7E3CC}">
      <dgm:prSet/>
      <dgm:spPr/>
      <dgm:t>
        <a:bodyPr/>
        <a:lstStyle/>
        <a:p>
          <a:endParaRPr lang="es-CO"/>
        </a:p>
      </dgm:t>
    </dgm:pt>
    <dgm:pt modelId="{D5B59F58-FFE6-4909-9783-9A53AF5A7145}" type="sibTrans" cxnId="{88461C44-3862-4868-A9A5-0AB8FEE7E3CC}">
      <dgm:prSet/>
      <dgm:spPr/>
      <dgm:t>
        <a:bodyPr/>
        <a:lstStyle/>
        <a:p>
          <a:endParaRPr lang="es-CO"/>
        </a:p>
      </dgm:t>
    </dgm:pt>
    <dgm:pt modelId="{46343B41-CAC0-47D4-BD08-7D03D14068E5}">
      <dgm:prSet/>
      <dgm:spPr/>
      <dgm:t>
        <a:bodyPr/>
        <a:lstStyle/>
        <a:p>
          <a:r>
            <a:rPr lang="es-CO" dirty="0" smtClean="0"/>
            <a:t> Patrimonio de US $32 millones</a:t>
          </a:r>
          <a:endParaRPr lang="es-CO" dirty="0"/>
        </a:p>
      </dgm:t>
    </dgm:pt>
    <dgm:pt modelId="{A76CD210-0AC8-453A-8F38-130F1DE7FFAE}" type="parTrans" cxnId="{AB4C3496-D489-4510-AE54-D7EC67D4C8DB}">
      <dgm:prSet/>
      <dgm:spPr/>
      <dgm:t>
        <a:bodyPr/>
        <a:lstStyle/>
        <a:p>
          <a:endParaRPr lang="es-CO"/>
        </a:p>
      </dgm:t>
    </dgm:pt>
    <dgm:pt modelId="{1286BF50-C1E3-433A-8E01-E680654870BA}" type="sibTrans" cxnId="{AB4C3496-D489-4510-AE54-D7EC67D4C8DB}">
      <dgm:prSet/>
      <dgm:spPr/>
      <dgm:t>
        <a:bodyPr/>
        <a:lstStyle/>
        <a:p>
          <a:endParaRPr lang="es-CO"/>
        </a:p>
      </dgm:t>
    </dgm:pt>
    <dgm:pt modelId="{465B2CA8-1FC5-4C1B-9C46-B35C9A2FFB08}">
      <dgm:prSet/>
      <dgm:spPr/>
      <dgm:t>
        <a:bodyPr/>
        <a:lstStyle/>
        <a:p>
          <a:r>
            <a:rPr lang="es-CO" dirty="0" smtClean="0"/>
            <a:t> Inversión de US $150 millones Z F</a:t>
          </a:r>
          <a:endParaRPr lang="es-CO" dirty="0"/>
        </a:p>
      </dgm:t>
    </dgm:pt>
    <dgm:pt modelId="{F1AE018B-2DBA-49C2-BEDA-DE2297D4EBC5}" type="parTrans" cxnId="{1D0F1BD4-2C5A-45EC-8920-A7D87391F608}">
      <dgm:prSet/>
      <dgm:spPr/>
      <dgm:t>
        <a:bodyPr/>
        <a:lstStyle/>
        <a:p>
          <a:endParaRPr lang="es-CO"/>
        </a:p>
      </dgm:t>
    </dgm:pt>
    <dgm:pt modelId="{F65C9497-5E88-4D10-B335-1A0F65FB420E}" type="sibTrans" cxnId="{1D0F1BD4-2C5A-45EC-8920-A7D87391F608}">
      <dgm:prSet/>
      <dgm:spPr/>
      <dgm:t>
        <a:bodyPr/>
        <a:lstStyle/>
        <a:p>
          <a:endParaRPr lang="es-CO"/>
        </a:p>
      </dgm:t>
    </dgm:pt>
    <dgm:pt modelId="{2C0AE00C-C347-4D25-94C1-BF8E921A0D61}">
      <dgm:prSet/>
      <dgm:spPr/>
      <dgm:t>
        <a:bodyPr/>
        <a:lstStyle/>
        <a:p>
          <a:r>
            <a:rPr lang="es-CO" dirty="0" smtClean="0"/>
            <a:t> Duplicar renta liquida gravable</a:t>
          </a:r>
          <a:endParaRPr lang="es-CO" dirty="0"/>
        </a:p>
      </dgm:t>
    </dgm:pt>
    <dgm:pt modelId="{CA5F2333-98EB-4D4E-A56C-59C2C4AD6D6A}" type="parTrans" cxnId="{89C7771A-976E-4DF0-9CEA-446C4E927D68}">
      <dgm:prSet/>
      <dgm:spPr/>
      <dgm:t>
        <a:bodyPr/>
        <a:lstStyle/>
        <a:p>
          <a:endParaRPr lang="es-CO"/>
        </a:p>
      </dgm:t>
    </dgm:pt>
    <dgm:pt modelId="{375B8D1A-0126-4DE9-B772-0CB1CD60E05A}" type="sibTrans" cxnId="{89C7771A-976E-4DF0-9CEA-446C4E927D68}">
      <dgm:prSet/>
      <dgm:spPr/>
      <dgm:t>
        <a:bodyPr/>
        <a:lstStyle/>
        <a:p>
          <a:endParaRPr lang="es-CO"/>
        </a:p>
      </dgm:t>
    </dgm:pt>
    <dgm:pt modelId="{DED06517-4183-4208-BFBE-B37D73248CED}" type="pres">
      <dgm:prSet presAssocID="{5D1A0C79-32A8-4DC5-87AD-EC92D6C083ED}" presName="linear" presStyleCnt="0">
        <dgm:presLayoutVars>
          <dgm:animLvl val="lvl"/>
          <dgm:resizeHandles val="exact"/>
        </dgm:presLayoutVars>
      </dgm:prSet>
      <dgm:spPr/>
      <dgm:t>
        <a:bodyPr/>
        <a:lstStyle/>
        <a:p>
          <a:endParaRPr lang="es-CO"/>
        </a:p>
      </dgm:t>
    </dgm:pt>
    <dgm:pt modelId="{C9EB2A0D-2AA2-4FE2-8190-40ABAA79E973}" type="pres">
      <dgm:prSet presAssocID="{5B8BD860-29D9-470D-BA0B-B99D925ADCF1}" presName="parentText" presStyleLbl="node1" presStyleIdx="0" presStyleCnt="4">
        <dgm:presLayoutVars>
          <dgm:chMax val="0"/>
          <dgm:bulletEnabled val="1"/>
        </dgm:presLayoutVars>
      </dgm:prSet>
      <dgm:spPr/>
      <dgm:t>
        <a:bodyPr/>
        <a:lstStyle/>
        <a:p>
          <a:endParaRPr lang="es-CO"/>
        </a:p>
      </dgm:t>
    </dgm:pt>
    <dgm:pt modelId="{3A16FC03-1554-469A-AA63-776D50F30C2E}" type="pres">
      <dgm:prSet presAssocID="{5B8BD860-29D9-470D-BA0B-B99D925ADCF1}" presName="childText" presStyleLbl="revTx" presStyleIdx="0" presStyleCnt="4">
        <dgm:presLayoutVars>
          <dgm:bulletEnabled val="1"/>
        </dgm:presLayoutVars>
      </dgm:prSet>
      <dgm:spPr/>
      <dgm:t>
        <a:bodyPr/>
        <a:lstStyle/>
        <a:p>
          <a:endParaRPr lang="es-CO"/>
        </a:p>
      </dgm:t>
    </dgm:pt>
    <dgm:pt modelId="{F156951C-08DE-44AA-A4CE-750EBB19A340}" type="pres">
      <dgm:prSet presAssocID="{5278D4A1-A1F8-4100-84C4-7B9D8CFE0B60}" presName="parentText" presStyleLbl="node1" presStyleIdx="1" presStyleCnt="4">
        <dgm:presLayoutVars>
          <dgm:chMax val="0"/>
          <dgm:bulletEnabled val="1"/>
        </dgm:presLayoutVars>
      </dgm:prSet>
      <dgm:spPr/>
      <dgm:t>
        <a:bodyPr/>
        <a:lstStyle/>
        <a:p>
          <a:endParaRPr lang="es-CO"/>
        </a:p>
      </dgm:t>
    </dgm:pt>
    <dgm:pt modelId="{3FDD1276-D9D6-4432-AC20-66F6F6B062B9}" type="pres">
      <dgm:prSet presAssocID="{5278D4A1-A1F8-4100-84C4-7B9D8CFE0B60}" presName="childText" presStyleLbl="revTx" presStyleIdx="1" presStyleCnt="4">
        <dgm:presLayoutVars>
          <dgm:bulletEnabled val="1"/>
        </dgm:presLayoutVars>
      </dgm:prSet>
      <dgm:spPr/>
      <dgm:t>
        <a:bodyPr/>
        <a:lstStyle/>
        <a:p>
          <a:endParaRPr lang="es-CO"/>
        </a:p>
      </dgm:t>
    </dgm:pt>
    <dgm:pt modelId="{D323DAF7-41A9-4079-98B0-8F11DF2342EC}" type="pres">
      <dgm:prSet presAssocID="{EA6D5A3E-EB6E-442E-9DE6-68FAE515F8E6}" presName="parentText" presStyleLbl="node1" presStyleIdx="2" presStyleCnt="4">
        <dgm:presLayoutVars>
          <dgm:chMax val="0"/>
          <dgm:bulletEnabled val="1"/>
        </dgm:presLayoutVars>
      </dgm:prSet>
      <dgm:spPr/>
      <dgm:t>
        <a:bodyPr/>
        <a:lstStyle/>
        <a:p>
          <a:endParaRPr lang="es-CO"/>
        </a:p>
      </dgm:t>
    </dgm:pt>
    <dgm:pt modelId="{0A8A2B26-F50B-4CC9-BE44-6B0FED807897}" type="pres">
      <dgm:prSet presAssocID="{EA6D5A3E-EB6E-442E-9DE6-68FAE515F8E6}" presName="childText" presStyleLbl="revTx" presStyleIdx="2" presStyleCnt="4">
        <dgm:presLayoutVars>
          <dgm:bulletEnabled val="1"/>
        </dgm:presLayoutVars>
      </dgm:prSet>
      <dgm:spPr/>
      <dgm:t>
        <a:bodyPr/>
        <a:lstStyle/>
        <a:p>
          <a:endParaRPr lang="es-CO"/>
        </a:p>
      </dgm:t>
    </dgm:pt>
    <dgm:pt modelId="{BB4AEDB9-52BF-4BC9-87E3-E25C7EB6E88C}" type="pres">
      <dgm:prSet presAssocID="{F0068BDC-AEBD-4286-9D02-6E419924ECE8}" presName="parentText" presStyleLbl="node1" presStyleIdx="3" presStyleCnt="4">
        <dgm:presLayoutVars>
          <dgm:chMax val="0"/>
          <dgm:bulletEnabled val="1"/>
        </dgm:presLayoutVars>
      </dgm:prSet>
      <dgm:spPr/>
      <dgm:t>
        <a:bodyPr/>
        <a:lstStyle/>
        <a:p>
          <a:endParaRPr lang="es-CO"/>
        </a:p>
      </dgm:t>
    </dgm:pt>
    <dgm:pt modelId="{DF35FEA4-553F-4598-99DF-C3916DC573C5}" type="pres">
      <dgm:prSet presAssocID="{F0068BDC-AEBD-4286-9D02-6E419924ECE8}" presName="childText" presStyleLbl="revTx" presStyleIdx="3" presStyleCnt="4">
        <dgm:presLayoutVars>
          <dgm:bulletEnabled val="1"/>
        </dgm:presLayoutVars>
      </dgm:prSet>
      <dgm:spPr/>
      <dgm:t>
        <a:bodyPr/>
        <a:lstStyle/>
        <a:p>
          <a:endParaRPr lang="es-CO"/>
        </a:p>
      </dgm:t>
    </dgm:pt>
  </dgm:ptLst>
  <dgm:cxnLst>
    <dgm:cxn modelId="{89C7771A-976E-4DF0-9CEA-446C4E927D68}" srcId="{F0068BDC-AEBD-4286-9D02-6E419924ECE8}" destId="{2C0AE00C-C347-4D25-94C1-BF8E921A0D61}" srcOrd="2" destOrd="0" parTransId="{CA5F2333-98EB-4D4E-A56C-59C2C4AD6D6A}" sibTransId="{375B8D1A-0126-4DE9-B772-0CB1CD60E05A}"/>
    <dgm:cxn modelId="{39FE52FF-6086-407D-9300-D593EC010106}" srcId="{5278D4A1-A1F8-4100-84C4-7B9D8CFE0B60}" destId="{85D3A972-D408-4C55-A722-33EE322D91A3}" srcOrd="0" destOrd="0" parTransId="{1D64B6E6-40CD-4336-9FC0-B6843448941A}" sibTransId="{41F63EEC-A81C-4E67-9EAD-E7A7916C8F57}"/>
    <dgm:cxn modelId="{FDFC1903-DE2F-47E4-B213-1AB8DFF2D9D9}" srcId="{5D1A0C79-32A8-4DC5-87AD-EC92D6C083ED}" destId="{5B8BD860-29D9-470D-BA0B-B99D925ADCF1}" srcOrd="0" destOrd="0" parTransId="{21B4BCF6-0F61-4CE3-A789-2506C1F31A88}" sibTransId="{C52C6C84-BEBC-4846-BE27-63C12AC26BD8}"/>
    <dgm:cxn modelId="{AB4C3496-D489-4510-AE54-D7EC67D4C8DB}" srcId="{F0068BDC-AEBD-4286-9D02-6E419924ECE8}" destId="{46343B41-CAC0-47D4-BD08-7D03D14068E5}" srcOrd="0" destOrd="0" parTransId="{A76CD210-0AC8-453A-8F38-130F1DE7FFAE}" sibTransId="{1286BF50-C1E3-433A-8E01-E680654870BA}"/>
    <dgm:cxn modelId="{EC024106-1928-422A-AB5F-A1EA6DB9D315}" type="presOf" srcId="{260F2E4A-5194-4A6D-9F98-81B538410152}" destId="{3A16FC03-1554-469A-AA63-776D50F30C2E}" srcOrd="0" destOrd="0" presId="urn:microsoft.com/office/officeart/2005/8/layout/vList2"/>
    <dgm:cxn modelId="{CBC6253F-D483-4664-88B9-48C774B235F2}" type="presOf" srcId="{46343B41-CAC0-47D4-BD08-7D03D14068E5}" destId="{DF35FEA4-553F-4598-99DF-C3916DC573C5}" srcOrd="0" destOrd="0" presId="urn:microsoft.com/office/officeart/2005/8/layout/vList2"/>
    <dgm:cxn modelId="{CD2D2D96-D51C-43B7-90F1-239966C298BE}" type="presOf" srcId="{EA6D5A3E-EB6E-442E-9DE6-68FAE515F8E6}" destId="{D323DAF7-41A9-4079-98B0-8F11DF2342EC}" srcOrd="0" destOrd="0" presId="urn:microsoft.com/office/officeart/2005/8/layout/vList2"/>
    <dgm:cxn modelId="{88461C44-3862-4868-A9A5-0AB8FEE7E3CC}" srcId="{5D1A0C79-32A8-4DC5-87AD-EC92D6C083ED}" destId="{F0068BDC-AEBD-4286-9D02-6E419924ECE8}" srcOrd="3" destOrd="0" parTransId="{A87805D8-D98D-4991-BB9C-2559D45BCD52}" sibTransId="{D5B59F58-FFE6-4909-9783-9A53AF5A7145}"/>
    <dgm:cxn modelId="{B0FAF511-499F-4FA6-8413-6ADFF631ED6F}" srcId="{5B8BD860-29D9-470D-BA0B-B99D925ADCF1}" destId="{260F2E4A-5194-4A6D-9F98-81B538410152}" srcOrd="0" destOrd="0" parTransId="{62C8E398-437E-41A7-8210-F6BF77D0B44B}" sibTransId="{665D24A4-461E-4101-908D-958E163EBE9F}"/>
    <dgm:cxn modelId="{BD16CC86-E342-4949-9466-8C385550FAA5}" type="presOf" srcId="{85D3A972-D408-4C55-A722-33EE322D91A3}" destId="{3FDD1276-D9D6-4432-AC20-66F6F6B062B9}" srcOrd="0" destOrd="0" presId="urn:microsoft.com/office/officeart/2005/8/layout/vList2"/>
    <dgm:cxn modelId="{F47FF8F2-00BF-4D90-B95A-0DB0E3C9D0A0}" type="presOf" srcId="{5278D4A1-A1F8-4100-84C4-7B9D8CFE0B60}" destId="{F156951C-08DE-44AA-A4CE-750EBB19A340}" srcOrd="0" destOrd="0" presId="urn:microsoft.com/office/officeart/2005/8/layout/vList2"/>
    <dgm:cxn modelId="{B561257E-CA81-4A78-917F-6DBEFF3448EE}" type="presOf" srcId="{5B8BD860-29D9-470D-BA0B-B99D925ADCF1}" destId="{C9EB2A0D-2AA2-4FE2-8190-40ABAA79E973}" srcOrd="0" destOrd="0" presId="urn:microsoft.com/office/officeart/2005/8/layout/vList2"/>
    <dgm:cxn modelId="{7DC222BC-8CD3-446F-96F7-50A21CA17F4B}" srcId="{5D1A0C79-32A8-4DC5-87AD-EC92D6C083ED}" destId="{EA6D5A3E-EB6E-442E-9DE6-68FAE515F8E6}" srcOrd="2" destOrd="0" parTransId="{7062D3A2-A73F-4B62-9B30-4976482CE650}" sibTransId="{A1F28043-AA09-49D7-9350-81FBFDF79047}"/>
    <dgm:cxn modelId="{2A164BA8-9562-485A-883C-F41E0E1B8278}" type="presOf" srcId="{F0068BDC-AEBD-4286-9D02-6E419924ECE8}" destId="{BB4AEDB9-52BF-4BC9-87E3-E25C7EB6E88C}" srcOrd="0" destOrd="0" presId="urn:microsoft.com/office/officeart/2005/8/layout/vList2"/>
    <dgm:cxn modelId="{1D0F1BD4-2C5A-45EC-8920-A7D87391F608}" srcId="{F0068BDC-AEBD-4286-9D02-6E419924ECE8}" destId="{465B2CA8-1FC5-4C1B-9C46-B35C9A2FFB08}" srcOrd="1" destOrd="0" parTransId="{F1AE018B-2DBA-49C2-BEDA-DE2297D4EBC5}" sibTransId="{F65C9497-5E88-4D10-B335-1A0F65FB420E}"/>
    <dgm:cxn modelId="{7B28F306-D504-44D4-8FAA-6C170086BF96}" type="presOf" srcId="{465B2CA8-1FC5-4C1B-9C46-B35C9A2FFB08}" destId="{DF35FEA4-553F-4598-99DF-C3916DC573C5}" srcOrd="0" destOrd="1" presId="urn:microsoft.com/office/officeart/2005/8/layout/vList2"/>
    <dgm:cxn modelId="{3385490E-4E86-42A9-97E8-678964D2C75E}" type="presOf" srcId="{5D1A0C79-32A8-4DC5-87AD-EC92D6C083ED}" destId="{DED06517-4183-4208-BFBE-B37D73248CED}" srcOrd="0" destOrd="0" presId="urn:microsoft.com/office/officeart/2005/8/layout/vList2"/>
    <dgm:cxn modelId="{FD5F8103-C675-4C2D-AE2F-E252806AE938}" srcId="{EA6D5A3E-EB6E-442E-9DE6-68FAE515F8E6}" destId="{ADA11E93-C3AB-4678-91BC-F559258577C6}" srcOrd="0" destOrd="0" parTransId="{401953BA-5F5A-4810-A8B3-6B0FEB19BFAE}" sibTransId="{498E0840-9DEF-4B78-81C6-AA0739479DEE}"/>
    <dgm:cxn modelId="{26B2C975-F437-486A-AE62-A24A612FCF7F}" srcId="{5D1A0C79-32A8-4DC5-87AD-EC92D6C083ED}" destId="{5278D4A1-A1F8-4100-84C4-7B9D8CFE0B60}" srcOrd="1" destOrd="0" parTransId="{4F32DC0F-E74E-44C2-BC65-2387B34FB6B2}" sibTransId="{BB4A4D6E-94B2-4F39-8DFC-A84ABD67222F}"/>
    <dgm:cxn modelId="{59924E14-553E-4D0C-99DE-2635C293B1BE}" type="presOf" srcId="{ADA11E93-C3AB-4678-91BC-F559258577C6}" destId="{0A8A2B26-F50B-4CC9-BE44-6B0FED807897}" srcOrd="0" destOrd="0" presId="urn:microsoft.com/office/officeart/2005/8/layout/vList2"/>
    <dgm:cxn modelId="{02DB63EE-70CE-4AD6-9DD7-F79BBBEF2006}" type="presOf" srcId="{2C0AE00C-C347-4D25-94C1-BF8E921A0D61}" destId="{DF35FEA4-553F-4598-99DF-C3916DC573C5}" srcOrd="0" destOrd="2" presId="urn:microsoft.com/office/officeart/2005/8/layout/vList2"/>
    <dgm:cxn modelId="{4527EC5C-63F6-4004-8F3B-3B7DC24CBE8A}" type="presParOf" srcId="{DED06517-4183-4208-BFBE-B37D73248CED}" destId="{C9EB2A0D-2AA2-4FE2-8190-40ABAA79E973}" srcOrd="0" destOrd="0" presId="urn:microsoft.com/office/officeart/2005/8/layout/vList2"/>
    <dgm:cxn modelId="{7DDACDE8-6221-48D1-9113-E79812CF2EAF}" type="presParOf" srcId="{DED06517-4183-4208-BFBE-B37D73248CED}" destId="{3A16FC03-1554-469A-AA63-776D50F30C2E}" srcOrd="1" destOrd="0" presId="urn:microsoft.com/office/officeart/2005/8/layout/vList2"/>
    <dgm:cxn modelId="{4BB5AD19-2EC2-4B0B-BEA0-1624F08C9E15}" type="presParOf" srcId="{DED06517-4183-4208-BFBE-B37D73248CED}" destId="{F156951C-08DE-44AA-A4CE-750EBB19A340}" srcOrd="2" destOrd="0" presId="urn:microsoft.com/office/officeart/2005/8/layout/vList2"/>
    <dgm:cxn modelId="{82182F69-4DFE-46DF-B293-88F18E2F40D8}" type="presParOf" srcId="{DED06517-4183-4208-BFBE-B37D73248CED}" destId="{3FDD1276-D9D6-4432-AC20-66F6F6B062B9}" srcOrd="3" destOrd="0" presId="urn:microsoft.com/office/officeart/2005/8/layout/vList2"/>
    <dgm:cxn modelId="{3C35E48E-9B5E-4E11-A0B4-B21F0C45CCE6}" type="presParOf" srcId="{DED06517-4183-4208-BFBE-B37D73248CED}" destId="{D323DAF7-41A9-4079-98B0-8F11DF2342EC}" srcOrd="4" destOrd="0" presId="urn:microsoft.com/office/officeart/2005/8/layout/vList2"/>
    <dgm:cxn modelId="{01EFDCBC-0108-4BA9-9F78-8EF9F677E657}" type="presParOf" srcId="{DED06517-4183-4208-BFBE-B37D73248CED}" destId="{0A8A2B26-F50B-4CC9-BE44-6B0FED807897}" srcOrd="5" destOrd="0" presId="urn:microsoft.com/office/officeart/2005/8/layout/vList2"/>
    <dgm:cxn modelId="{3E70C0AC-B419-4C11-B4B7-BE9F5D41E615}" type="presParOf" srcId="{DED06517-4183-4208-BFBE-B37D73248CED}" destId="{BB4AEDB9-52BF-4BC9-87E3-E25C7EB6E88C}" srcOrd="6" destOrd="0" presId="urn:microsoft.com/office/officeart/2005/8/layout/vList2"/>
    <dgm:cxn modelId="{A56AD030-4811-4720-BF5E-F4E9A812D685}" type="presParOf" srcId="{DED06517-4183-4208-BFBE-B37D73248CED}" destId="{DF35FEA4-553F-4598-99DF-C3916DC573C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8AF22-B1C0-41E4-A02E-2B9F333242BA}" type="doc">
      <dgm:prSet loTypeId="urn:microsoft.com/office/officeart/2008/layout/RadialCluster" loCatId="relationship" qsTypeId="urn:microsoft.com/office/officeart/2005/8/quickstyle/simple5" qsCatId="simple" csTypeId="urn:microsoft.com/office/officeart/2005/8/colors/accent2_2" csCatId="accent2" phldr="1"/>
      <dgm:spPr/>
      <dgm:t>
        <a:bodyPr/>
        <a:lstStyle/>
        <a:p>
          <a:endParaRPr lang="es-CO"/>
        </a:p>
      </dgm:t>
    </dgm:pt>
    <dgm:pt modelId="{3BFCA26E-9480-44F7-9259-AF5A1868DF6E}">
      <dgm:prSet phldrT="[Texto]"/>
      <dgm:spPr/>
      <dgm:t>
        <a:bodyPr/>
        <a:lstStyle/>
        <a:p>
          <a:r>
            <a:rPr lang="es-CO" dirty="0" smtClean="0"/>
            <a:t>Zona Franca Permanente</a:t>
          </a:r>
          <a:endParaRPr lang="es-CO" dirty="0"/>
        </a:p>
      </dgm:t>
    </dgm:pt>
    <dgm:pt modelId="{612EC870-55BD-41CA-9137-73F8691CB486}" type="parTrans" cxnId="{756A74BA-933D-43FA-911D-04D1BEF563CE}">
      <dgm:prSet/>
      <dgm:spPr/>
      <dgm:t>
        <a:bodyPr/>
        <a:lstStyle/>
        <a:p>
          <a:endParaRPr lang="es-CO"/>
        </a:p>
      </dgm:t>
    </dgm:pt>
    <dgm:pt modelId="{83332073-0E7D-4BC1-8413-BCA2250D8109}" type="sibTrans" cxnId="{756A74BA-933D-43FA-911D-04D1BEF563CE}">
      <dgm:prSet/>
      <dgm:spPr/>
      <dgm:t>
        <a:bodyPr/>
        <a:lstStyle/>
        <a:p>
          <a:endParaRPr lang="es-CO"/>
        </a:p>
      </dgm:t>
    </dgm:pt>
    <dgm:pt modelId="{735B94D2-72C7-4AC1-9BF3-0EA62F9DD326}">
      <dgm:prSet phldrT="[Texto]" custT="1"/>
      <dgm:spPr/>
      <dgm:t>
        <a:bodyPr/>
        <a:lstStyle/>
        <a:p>
          <a:r>
            <a:rPr lang="es-CO" sz="1900" dirty="0" smtClean="0"/>
            <a:t>Usuario Comercial</a:t>
          </a:r>
          <a:endParaRPr lang="es-CO" sz="1900" dirty="0"/>
        </a:p>
      </dgm:t>
    </dgm:pt>
    <dgm:pt modelId="{DB32B11A-D47A-49BE-94E5-C47CA0E470B6}" type="parTrans" cxnId="{1C6D84C9-DC7A-40D9-A474-75BCEDCE3046}">
      <dgm:prSet/>
      <dgm:spPr/>
      <dgm:t>
        <a:bodyPr/>
        <a:lstStyle/>
        <a:p>
          <a:endParaRPr lang="es-CO"/>
        </a:p>
      </dgm:t>
    </dgm:pt>
    <dgm:pt modelId="{89F59297-B20D-4D05-B36F-0A3275AC302B}" type="sibTrans" cxnId="{1C6D84C9-DC7A-40D9-A474-75BCEDCE3046}">
      <dgm:prSet/>
      <dgm:spPr/>
      <dgm:t>
        <a:bodyPr/>
        <a:lstStyle/>
        <a:p>
          <a:endParaRPr lang="es-CO"/>
        </a:p>
      </dgm:t>
    </dgm:pt>
    <dgm:pt modelId="{23E48F00-FB23-4312-A57B-23ED3A048A2C}">
      <dgm:prSet phldrT="[Texto]"/>
      <dgm:spPr/>
      <dgm:t>
        <a:bodyPr/>
        <a:lstStyle/>
        <a:p>
          <a:r>
            <a:rPr lang="es-CO" dirty="0" smtClean="0"/>
            <a:t>Usuario  Operador</a:t>
          </a:r>
          <a:endParaRPr lang="es-CO" dirty="0"/>
        </a:p>
      </dgm:t>
    </dgm:pt>
    <dgm:pt modelId="{E52CE294-4CDE-473E-86F5-30669E211596}" type="parTrans" cxnId="{4378ED6D-6444-4A0F-B268-2447D0FC6BDD}">
      <dgm:prSet/>
      <dgm:spPr/>
      <dgm:t>
        <a:bodyPr/>
        <a:lstStyle/>
        <a:p>
          <a:endParaRPr lang="es-CO"/>
        </a:p>
      </dgm:t>
    </dgm:pt>
    <dgm:pt modelId="{09F3661F-5239-4744-B252-44351EFDFF5C}" type="sibTrans" cxnId="{4378ED6D-6444-4A0F-B268-2447D0FC6BDD}">
      <dgm:prSet/>
      <dgm:spPr/>
      <dgm:t>
        <a:bodyPr/>
        <a:lstStyle/>
        <a:p>
          <a:endParaRPr lang="es-CO"/>
        </a:p>
      </dgm:t>
    </dgm:pt>
    <dgm:pt modelId="{6E8DC5A6-C61A-454C-A8DA-65D5302BF235}">
      <dgm:prSet phldrT="[Texto]" custT="1"/>
      <dgm:spPr/>
      <dgm:t>
        <a:bodyPr/>
        <a:lstStyle/>
        <a:p>
          <a:r>
            <a:rPr lang="es-CO" sz="1900" dirty="0" smtClean="0"/>
            <a:t>Usuario Industrial</a:t>
          </a:r>
          <a:endParaRPr lang="es-CO" sz="1900" dirty="0"/>
        </a:p>
      </dgm:t>
    </dgm:pt>
    <dgm:pt modelId="{A874283A-E754-4AB9-B14C-26EE8ABF86B6}" type="parTrans" cxnId="{435D2BD8-8D56-49F7-9E8C-BA226E4AC905}">
      <dgm:prSet/>
      <dgm:spPr/>
      <dgm:t>
        <a:bodyPr/>
        <a:lstStyle/>
        <a:p>
          <a:endParaRPr lang="es-CO"/>
        </a:p>
      </dgm:t>
    </dgm:pt>
    <dgm:pt modelId="{C10179DD-7E97-413B-A743-F33D5B338474}" type="sibTrans" cxnId="{435D2BD8-8D56-49F7-9E8C-BA226E4AC905}">
      <dgm:prSet/>
      <dgm:spPr/>
      <dgm:t>
        <a:bodyPr/>
        <a:lstStyle/>
        <a:p>
          <a:endParaRPr lang="es-CO"/>
        </a:p>
      </dgm:t>
    </dgm:pt>
    <dgm:pt modelId="{1EE05536-0828-4F37-A095-79413B592F9C}">
      <dgm:prSet custT="1"/>
      <dgm:spPr/>
      <dgm:t>
        <a:bodyPr/>
        <a:lstStyle/>
        <a:p>
          <a:r>
            <a:rPr lang="es-CO" sz="1900" dirty="0" smtClean="0"/>
            <a:t>Bienes</a:t>
          </a:r>
          <a:endParaRPr lang="es-CO" sz="1900" dirty="0"/>
        </a:p>
      </dgm:t>
    </dgm:pt>
    <dgm:pt modelId="{6A81A32A-64FA-41B7-88B5-B2F2B4C70C7C}" type="parTrans" cxnId="{D4AB72A0-B605-4A5E-BC86-2A82F1F9F430}">
      <dgm:prSet/>
      <dgm:spPr/>
      <dgm:t>
        <a:bodyPr/>
        <a:lstStyle/>
        <a:p>
          <a:endParaRPr lang="es-CO"/>
        </a:p>
      </dgm:t>
    </dgm:pt>
    <dgm:pt modelId="{4EC16661-F347-44E7-A859-94F077B90FB1}" type="sibTrans" cxnId="{D4AB72A0-B605-4A5E-BC86-2A82F1F9F430}">
      <dgm:prSet/>
      <dgm:spPr/>
      <dgm:t>
        <a:bodyPr/>
        <a:lstStyle/>
        <a:p>
          <a:endParaRPr lang="es-CO"/>
        </a:p>
      </dgm:t>
    </dgm:pt>
    <dgm:pt modelId="{6600A6F3-78ED-4BF3-B78C-83FA5B860C0B}">
      <dgm:prSet custT="1"/>
      <dgm:spPr/>
      <dgm:t>
        <a:bodyPr/>
        <a:lstStyle/>
        <a:p>
          <a:r>
            <a:rPr lang="es-CO" sz="1900" dirty="0" smtClean="0"/>
            <a:t>Servicios</a:t>
          </a:r>
          <a:endParaRPr lang="es-CO" sz="1900" dirty="0"/>
        </a:p>
      </dgm:t>
    </dgm:pt>
    <dgm:pt modelId="{958AA600-E421-4FC1-8BED-8075538AF699}" type="sibTrans" cxnId="{6AD3B50B-ABF2-46FD-8DC4-181BFCAAC82C}">
      <dgm:prSet/>
      <dgm:spPr/>
      <dgm:t>
        <a:bodyPr/>
        <a:lstStyle/>
        <a:p>
          <a:endParaRPr lang="es-CO"/>
        </a:p>
      </dgm:t>
    </dgm:pt>
    <dgm:pt modelId="{CF83E36A-354A-4F0A-9014-146BAF99F570}" type="parTrans" cxnId="{6AD3B50B-ABF2-46FD-8DC4-181BFCAAC82C}">
      <dgm:prSet/>
      <dgm:spPr/>
      <dgm:t>
        <a:bodyPr/>
        <a:lstStyle/>
        <a:p>
          <a:endParaRPr lang="es-CO"/>
        </a:p>
      </dgm:t>
    </dgm:pt>
    <dgm:pt modelId="{8C604AF6-F92C-4F06-A5F5-E780844D6E3A}" type="pres">
      <dgm:prSet presAssocID="{A8B8AF22-B1C0-41E4-A02E-2B9F333242BA}" presName="Name0" presStyleCnt="0">
        <dgm:presLayoutVars>
          <dgm:chMax val="1"/>
          <dgm:chPref val="1"/>
          <dgm:dir/>
          <dgm:animOne val="branch"/>
          <dgm:animLvl val="lvl"/>
        </dgm:presLayoutVars>
      </dgm:prSet>
      <dgm:spPr/>
      <dgm:t>
        <a:bodyPr/>
        <a:lstStyle/>
        <a:p>
          <a:endParaRPr lang="es-CO"/>
        </a:p>
      </dgm:t>
    </dgm:pt>
    <dgm:pt modelId="{41103821-FFC6-4D67-B617-55D006870875}" type="pres">
      <dgm:prSet presAssocID="{3BFCA26E-9480-44F7-9259-AF5A1868DF6E}" presName="textCenter" presStyleLbl="node1" presStyleIdx="0" presStyleCnt="6" custScaleX="231955" custScaleY="185043" custLinFactY="-35080" custLinFactNeighborX="14333" custLinFactNeighborY="-100000"/>
      <dgm:spPr/>
      <dgm:t>
        <a:bodyPr/>
        <a:lstStyle/>
        <a:p>
          <a:endParaRPr lang="es-CO"/>
        </a:p>
      </dgm:t>
    </dgm:pt>
    <dgm:pt modelId="{44AEBB7D-8E79-4A90-8375-41DF278BD7F9}" type="pres">
      <dgm:prSet presAssocID="{3BFCA26E-9480-44F7-9259-AF5A1868DF6E}" presName="cycle_1" presStyleCnt="0"/>
      <dgm:spPr/>
    </dgm:pt>
    <dgm:pt modelId="{F6A5AF35-C32B-4D4E-BCC1-1F9BC7A145AD}" type="pres">
      <dgm:prSet presAssocID="{735B94D2-72C7-4AC1-9BF3-0EA62F9DD326}" presName="childCenter1" presStyleLbl="node1" presStyleIdx="1" presStyleCnt="6" custScaleX="203647" custLinFactX="10602" custLinFactNeighborX="100000" custLinFactNeighborY="574"/>
      <dgm:spPr/>
      <dgm:t>
        <a:bodyPr/>
        <a:lstStyle/>
        <a:p>
          <a:endParaRPr lang="es-CO"/>
        </a:p>
      </dgm:t>
    </dgm:pt>
    <dgm:pt modelId="{0AFEE991-7FB6-4580-9313-7BD676E8386D}" type="pres">
      <dgm:prSet presAssocID="{DB32B11A-D47A-49BE-94E5-C47CA0E470B6}" presName="Name144" presStyleLbl="parChTrans1D2" presStyleIdx="0" presStyleCnt="3"/>
      <dgm:spPr/>
      <dgm:t>
        <a:bodyPr/>
        <a:lstStyle/>
        <a:p>
          <a:endParaRPr lang="es-CO"/>
        </a:p>
      </dgm:t>
    </dgm:pt>
    <dgm:pt modelId="{DBF61867-4AF5-4614-8259-99800D21927F}" type="pres">
      <dgm:prSet presAssocID="{3BFCA26E-9480-44F7-9259-AF5A1868DF6E}" presName="cycle_2" presStyleCnt="0"/>
      <dgm:spPr/>
    </dgm:pt>
    <dgm:pt modelId="{899D6CCA-A5CC-4B87-9E8C-04C54F49DF7B}" type="pres">
      <dgm:prSet presAssocID="{23E48F00-FB23-4312-A57B-23ED3A048A2C}" presName="childCenter2" presStyleLbl="node1" presStyleIdx="2" presStyleCnt="6" custScaleX="224947" custLinFactX="-44160" custLinFactNeighborX="-100000" custLinFactNeighborY="-78625"/>
      <dgm:spPr/>
      <dgm:t>
        <a:bodyPr/>
        <a:lstStyle/>
        <a:p>
          <a:endParaRPr lang="es-CO"/>
        </a:p>
      </dgm:t>
    </dgm:pt>
    <dgm:pt modelId="{9409DC72-6829-40DB-B9DF-09DA35D532C1}" type="pres">
      <dgm:prSet presAssocID="{E52CE294-4CDE-473E-86F5-30669E211596}" presName="Name221" presStyleLbl="parChTrans1D2" presStyleIdx="1" presStyleCnt="3"/>
      <dgm:spPr/>
      <dgm:t>
        <a:bodyPr/>
        <a:lstStyle/>
        <a:p>
          <a:endParaRPr lang="es-CO"/>
        </a:p>
      </dgm:t>
    </dgm:pt>
    <dgm:pt modelId="{E06EF348-789E-40D7-82FA-D7727A22DC1E}" type="pres">
      <dgm:prSet presAssocID="{3BFCA26E-9480-44F7-9259-AF5A1868DF6E}" presName="cycle_3" presStyleCnt="0"/>
      <dgm:spPr/>
    </dgm:pt>
    <dgm:pt modelId="{622D08A5-7ACA-467E-94BE-D5970C7CCB08}" type="pres">
      <dgm:prSet presAssocID="{6E8DC5A6-C61A-454C-A8DA-65D5302BF235}" presName="childCenter3" presStyleLbl="node1" presStyleIdx="3" presStyleCnt="6" custScaleX="322454" custLinFactNeighborX="4152" custLinFactNeighborY="-15982"/>
      <dgm:spPr/>
      <dgm:t>
        <a:bodyPr/>
        <a:lstStyle/>
        <a:p>
          <a:endParaRPr lang="es-CO"/>
        </a:p>
      </dgm:t>
    </dgm:pt>
    <dgm:pt modelId="{67DD2559-4C33-4D9F-9C66-59DECD5B4DD6}" type="pres">
      <dgm:prSet presAssocID="{CF83E36A-354A-4F0A-9014-146BAF99F570}" presName="Name285" presStyleLbl="parChTrans1D3" presStyleIdx="0" presStyleCnt="2"/>
      <dgm:spPr/>
      <dgm:t>
        <a:bodyPr/>
        <a:lstStyle/>
        <a:p>
          <a:endParaRPr lang="es-CO"/>
        </a:p>
      </dgm:t>
    </dgm:pt>
    <dgm:pt modelId="{560B0A61-772C-43E8-8E4A-1CC457281A3B}" type="pres">
      <dgm:prSet presAssocID="{6600A6F3-78ED-4BF3-B78C-83FA5B860C0B}" presName="text3" presStyleLbl="node1" presStyleIdx="4" presStyleCnt="6" custScaleX="232339" custScaleY="85763" custRadScaleRad="230093" custRadScaleInc="-96126">
        <dgm:presLayoutVars>
          <dgm:bulletEnabled val="1"/>
        </dgm:presLayoutVars>
      </dgm:prSet>
      <dgm:spPr/>
      <dgm:t>
        <a:bodyPr/>
        <a:lstStyle/>
        <a:p>
          <a:endParaRPr lang="es-CO"/>
        </a:p>
      </dgm:t>
    </dgm:pt>
    <dgm:pt modelId="{9C869954-EF02-4B82-8A6F-BA22D07F682F}" type="pres">
      <dgm:prSet presAssocID="{6A81A32A-64FA-41B7-88B5-B2F2B4C70C7C}" presName="Name285" presStyleLbl="parChTrans1D3" presStyleIdx="1" presStyleCnt="2"/>
      <dgm:spPr/>
      <dgm:t>
        <a:bodyPr/>
        <a:lstStyle/>
        <a:p>
          <a:endParaRPr lang="es-CO"/>
        </a:p>
      </dgm:t>
    </dgm:pt>
    <dgm:pt modelId="{2A57C24A-6180-4E7E-AA43-300BDC7749D7}" type="pres">
      <dgm:prSet presAssocID="{1EE05536-0828-4F37-A095-79413B592F9C}" presName="text3" presStyleLbl="node1" presStyleIdx="5" presStyleCnt="6" custScaleX="238057" custScaleY="92426" custRadScaleRad="226853" custRadScaleInc="-39072">
        <dgm:presLayoutVars>
          <dgm:bulletEnabled val="1"/>
        </dgm:presLayoutVars>
      </dgm:prSet>
      <dgm:spPr/>
      <dgm:t>
        <a:bodyPr/>
        <a:lstStyle/>
        <a:p>
          <a:endParaRPr lang="es-CO"/>
        </a:p>
      </dgm:t>
    </dgm:pt>
    <dgm:pt modelId="{2550DB9D-4709-491B-BD36-B054A1FCC6A0}" type="pres">
      <dgm:prSet presAssocID="{A874283A-E754-4AB9-B14C-26EE8ABF86B6}" presName="Name288" presStyleLbl="parChTrans1D2" presStyleIdx="2" presStyleCnt="3"/>
      <dgm:spPr/>
      <dgm:t>
        <a:bodyPr/>
        <a:lstStyle/>
        <a:p>
          <a:endParaRPr lang="es-CO"/>
        </a:p>
      </dgm:t>
    </dgm:pt>
  </dgm:ptLst>
  <dgm:cxnLst>
    <dgm:cxn modelId="{D4AB72A0-B605-4A5E-BC86-2A82F1F9F430}" srcId="{6E8DC5A6-C61A-454C-A8DA-65D5302BF235}" destId="{1EE05536-0828-4F37-A095-79413B592F9C}" srcOrd="1" destOrd="0" parTransId="{6A81A32A-64FA-41B7-88B5-B2F2B4C70C7C}" sibTransId="{4EC16661-F347-44E7-A859-94F077B90FB1}"/>
    <dgm:cxn modelId="{CD78FBAA-0AD9-4003-94C7-B6F75879115C}" type="presOf" srcId="{6E8DC5A6-C61A-454C-A8DA-65D5302BF235}" destId="{622D08A5-7ACA-467E-94BE-D5970C7CCB08}" srcOrd="0" destOrd="0" presId="urn:microsoft.com/office/officeart/2008/layout/RadialCluster"/>
    <dgm:cxn modelId="{435D2BD8-8D56-49F7-9E8C-BA226E4AC905}" srcId="{3BFCA26E-9480-44F7-9259-AF5A1868DF6E}" destId="{6E8DC5A6-C61A-454C-A8DA-65D5302BF235}" srcOrd="2" destOrd="0" parTransId="{A874283A-E754-4AB9-B14C-26EE8ABF86B6}" sibTransId="{C10179DD-7E97-413B-A743-F33D5B338474}"/>
    <dgm:cxn modelId="{602611BF-D020-4FE6-B37A-66F9925237C6}" type="presOf" srcId="{23E48F00-FB23-4312-A57B-23ED3A048A2C}" destId="{899D6CCA-A5CC-4B87-9E8C-04C54F49DF7B}" srcOrd="0" destOrd="0" presId="urn:microsoft.com/office/officeart/2008/layout/RadialCluster"/>
    <dgm:cxn modelId="{07575B08-EF9A-4749-9623-731247FB9502}" type="presOf" srcId="{6A81A32A-64FA-41B7-88B5-B2F2B4C70C7C}" destId="{9C869954-EF02-4B82-8A6F-BA22D07F682F}" srcOrd="0" destOrd="0" presId="urn:microsoft.com/office/officeart/2008/layout/RadialCluster"/>
    <dgm:cxn modelId="{FB20CB4A-8349-46D0-BE8D-8B283E33A7E6}" type="presOf" srcId="{DB32B11A-D47A-49BE-94E5-C47CA0E470B6}" destId="{0AFEE991-7FB6-4580-9313-7BD676E8386D}" srcOrd="0" destOrd="0" presId="urn:microsoft.com/office/officeart/2008/layout/RadialCluster"/>
    <dgm:cxn modelId="{756A74BA-933D-43FA-911D-04D1BEF563CE}" srcId="{A8B8AF22-B1C0-41E4-A02E-2B9F333242BA}" destId="{3BFCA26E-9480-44F7-9259-AF5A1868DF6E}" srcOrd="0" destOrd="0" parTransId="{612EC870-55BD-41CA-9137-73F8691CB486}" sibTransId="{83332073-0E7D-4BC1-8413-BCA2250D8109}"/>
    <dgm:cxn modelId="{3BFF4A66-AC13-4612-86AA-8F6AFA5EE586}" type="presOf" srcId="{3BFCA26E-9480-44F7-9259-AF5A1868DF6E}" destId="{41103821-FFC6-4D67-B617-55D006870875}" srcOrd="0" destOrd="0" presId="urn:microsoft.com/office/officeart/2008/layout/RadialCluster"/>
    <dgm:cxn modelId="{824A0478-8655-4DA1-8B9B-1BA7134CDB99}" type="presOf" srcId="{A8B8AF22-B1C0-41E4-A02E-2B9F333242BA}" destId="{8C604AF6-F92C-4F06-A5F5-E780844D6E3A}" srcOrd="0" destOrd="0" presId="urn:microsoft.com/office/officeart/2008/layout/RadialCluster"/>
    <dgm:cxn modelId="{1381A3B8-CC4B-4A55-942D-5620CDFC1F30}" type="presOf" srcId="{1EE05536-0828-4F37-A095-79413B592F9C}" destId="{2A57C24A-6180-4E7E-AA43-300BDC7749D7}" srcOrd="0" destOrd="0" presId="urn:microsoft.com/office/officeart/2008/layout/RadialCluster"/>
    <dgm:cxn modelId="{4378ED6D-6444-4A0F-B268-2447D0FC6BDD}" srcId="{3BFCA26E-9480-44F7-9259-AF5A1868DF6E}" destId="{23E48F00-FB23-4312-A57B-23ED3A048A2C}" srcOrd="1" destOrd="0" parTransId="{E52CE294-4CDE-473E-86F5-30669E211596}" sibTransId="{09F3661F-5239-4744-B252-44351EFDFF5C}"/>
    <dgm:cxn modelId="{9FF7B6D7-BE70-4311-81B3-C166EE822B74}" type="presOf" srcId="{CF83E36A-354A-4F0A-9014-146BAF99F570}" destId="{67DD2559-4C33-4D9F-9C66-59DECD5B4DD6}" srcOrd="0" destOrd="0" presId="urn:microsoft.com/office/officeart/2008/layout/RadialCluster"/>
    <dgm:cxn modelId="{9BA6A358-96F6-42A9-AE91-D139EF7348FA}" type="presOf" srcId="{735B94D2-72C7-4AC1-9BF3-0EA62F9DD326}" destId="{F6A5AF35-C32B-4D4E-BCC1-1F9BC7A145AD}" srcOrd="0" destOrd="0" presId="urn:microsoft.com/office/officeart/2008/layout/RadialCluster"/>
    <dgm:cxn modelId="{1C6D84C9-DC7A-40D9-A474-75BCEDCE3046}" srcId="{3BFCA26E-9480-44F7-9259-AF5A1868DF6E}" destId="{735B94D2-72C7-4AC1-9BF3-0EA62F9DD326}" srcOrd="0" destOrd="0" parTransId="{DB32B11A-D47A-49BE-94E5-C47CA0E470B6}" sibTransId="{89F59297-B20D-4D05-B36F-0A3275AC302B}"/>
    <dgm:cxn modelId="{255DADD5-D2B5-483D-B9EC-849DC9611628}" type="presOf" srcId="{6600A6F3-78ED-4BF3-B78C-83FA5B860C0B}" destId="{560B0A61-772C-43E8-8E4A-1CC457281A3B}" srcOrd="0" destOrd="0" presId="urn:microsoft.com/office/officeart/2008/layout/RadialCluster"/>
    <dgm:cxn modelId="{6AD3B50B-ABF2-46FD-8DC4-181BFCAAC82C}" srcId="{6E8DC5A6-C61A-454C-A8DA-65D5302BF235}" destId="{6600A6F3-78ED-4BF3-B78C-83FA5B860C0B}" srcOrd="0" destOrd="0" parTransId="{CF83E36A-354A-4F0A-9014-146BAF99F570}" sibTransId="{958AA600-E421-4FC1-8BED-8075538AF699}"/>
    <dgm:cxn modelId="{B7B3471E-DE81-478E-9020-D2AE6D3D0166}" type="presOf" srcId="{A874283A-E754-4AB9-B14C-26EE8ABF86B6}" destId="{2550DB9D-4709-491B-BD36-B054A1FCC6A0}" srcOrd="0" destOrd="0" presId="urn:microsoft.com/office/officeart/2008/layout/RadialCluster"/>
    <dgm:cxn modelId="{73FF3538-27CE-4803-BC72-EFA2AB338B3D}" type="presOf" srcId="{E52CE294-4CDE-473E-86F5-30669E211596}" destId="{9409DC72-6829-40DB-B9DF-09DA35D532C1}" srcOrd="0" destOrd="0" presId="urn:microsoft.com/office/officeart/2008/layout/RadialCluster"/>
    <dgm:cxn modelId="{149E043F-D332-4BD0-9B97-FD3C1655DE7C}" type="presParOf" srcId="{8C604AF6-F92C-4F06-A5F5-E780844D6E3A}" destId="{41103821-FFC6-4D67-B617-55D006870875}" srcOrd="0" destOrd="0" presId="urn:microsoft.com/office/officeart/2008/layout/RadialCluster"/>
    <dgm:cxn modelId="{FD50C5F9-CFD9-49E0-A3C1-3047B142FD37}" type="presParOf" srcId="{8C604AF6-F92C-4F06-A5F5-E780844D6E3A}" destId="{44AEBB7D-8E79-4A90-8375-41DF278BD7F9}" srcOrd="1" destOrd="0" presId="urn:microsoft.com/office/officeart/2008/layout/RadialCluster"/>
    <dgm:cxn modelId="{0CBE0AFC-3AC0-46AD-858A-2EB5A49C357D}" type="presParOf" srcId="{44AEBB7D-8E79-4A90-8375-41DF278BD7F9}" destId="{F6A5AF35-C32B-4D4E-BCC1-1F9BC7A145AD}" srcOrd="0" destOrd="0" presId="urn:microsoft.com/office/officeart/2008/layout/RadialCluster"/>
    <dgm:cxn modelId="{FB3F81DB-CE14-4E8D-AB85-CA87C16FA239}" type="presParOf" srcId="{8C604AF6-F92C-4F06-A5F5-E780844D6E3A}" destId="{0AFEE991-7FB6-4580-9313-7BD676E8386D}" srcOrd="2" destOrd="0" presId="urn:microsoft.com/office/officeart/2008/layout/RadialCluster"/>
    <dgm:cxn modelId="{E9B37305-F5F4-4B32-90C7-35DEB9D534EC}" type="presParOf" srcId="{8C604AF6-F92C-4F06-A5F5-E780844D6E3A}" destId="{DBF61867-4AF5-4614-8259-99800D21927F}" srcOrd="3" destOrd="0" presId="urn:microsoft.com/office/officeart/2008/layout/RadialCluster"/>
    <dgm:cxn modelId="{EBF5FBA1-15E7-4A31-98E1-454B21BEBA56}" type="presParOf" srcId="{DBF61867-4AF5-4614-8259-99800D21927F}" destId="{899D6CCA-A5CC-4B87-9E8C-04C54F49DF7B}" srcOrd="0" destOrd="0" presId="urn:microsoft.com/office/officeart/2008/layout/RadialCluster"/>
    <dgm:cxn modelId="{B72FE1C0-7FB7-4A71-AC86-103D3C46F979}" type="presParOf" srcId="{8C604AF6-F92C-4F06-A5F5-E780844D6E3A}" destId="{9409DC72-6829-40DB-B9DF-09DA35D532C1}" srcOrd="4" destOrd="0" presId="urn:microsoft.com/office/officeart/2008/layout/RadialCluster"/>
    <dgm:cxn modelId="{E3ACE06F-F030-4425-8916-A9BFC1A26AEA}" type="presParOf" srcId="{8C604AF6-F92C-4F06-A5F5-E780844D6E3A}" destId="{E06EF348-789E-40D7-82FA-D7727A22DC1E}" srcOrd="5" destOrd="0" presId="urn:microsoft.com/office/officeart/2008/layout/RadialCluster"/>
    <dgm:cxn modelId="{CA42EDEB-01EA-47B9-8BEF-314B584A5142}" type="presParOf" srcId="{E06EF348-789E-40D7-82FA-D7727A22DC1E}" destId="{622D08A5-7ACA-467E-94BE-D5970C7CCB08}" srcOrd="0" destOrd="0" presId="urn:microsoft.com/office/officeart/2008/layout/RadialCluster"/>
    <dgm:cxn modelId="{2BFC933E-A753-4FAA-9032-D4F773E05843}" type="presParOf" srcId="{E06EF348-789E-40D7-82FA-D7727A22DC1E}" destId="{67DD2559-4C33-4D9F-9C66-59DECD5B4DD6}" srcOrd="1" destOrd="0" presId="urn:microsoft.com/office/officeart/2008/layout/RadialCluster"/>
    <dgm:cxn modelId="{EBC0C101-5276-4C06-BBD4-885CBF589EEC}" type="presParOf" srcId="{E06EF348-789E-40D7-82FA-D7727A22DC1E}" destId="{560B0A61-772C-43E8-8E4A-1CC457281A3B}" srcOrd="2" destOrd="0" presId="urn:microsoft.com/office/officeart/2008/layout/RadialCluster"/>
    <dgm:cxn modelId="{C7FD520B-4F46-41D1-9273-EA70D8B7DF79}" type="presParOf" srcId="{E06EF348-789E-40D7-82FA-D7727A22DC1E}" destId="{9C869954-EF02-4B82-8A6F-BA22D07F682F}" srcOrd="3" destOrd="0" presId="urn:microsoft.com/office/officeart/2008/layout/RadialCluster"/>
    <dgm:cxn modelId="{6F4AC3B8-74AE-4CAB-B4DE-B1AAD797829E}" type="presParOf" srcId="{E06EF348-789E-40D7-82FA-D7727A22DC1E}" destId="{2A57C24A-6180-4E7E-AA43-300BDC7749D7}" srcOrd="4" destOrd="0" presId="urn:microsoft.com/office/officeart/2008/layout/RadialCluster"/>
    <dgm:cxn modelId="{38DD184B-45DC-48B3-8107-455946CFB4E9}" type="presParOf" srcId="{8C604AF6-F92C-4F06-A5F5-E780844D6E3A}" destId="{2550DB9D-4709-491B-BD36-B054A1FCC6A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dirty="0"/>
          </a:p>
        </p:txBody>
      </p:sp>
      <p:sp>
        <p:nvSpPr>
          <p:cNvPr id="27651" name="Rectangle 3"/>
          <p:cNvSpPr>
            <a:spLocks noGrp="1" noChangeArrowheads="1"/>
          </p:cNvSpPr>
          <p:nvPr>
            <p:ph type="dt" sz="quarter" idx="1"/>
          </p:nvPr>
        </p:nvSpPr>
        <p:spPr bwMode="auto">
          <a:xfrm>
            <a:off x="5507038" y="0"/>
            <a:ext cx="42148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27652" name="Rectangle 4"/>
          <p:cNvSpPr>
            <a:spLocks noGrp="1" noChangeArrowheads="1"/>
          </p:cNvSpPr>
          <p:nvPr>
            <p:ph type="ftr" sz="quarter" idx="2"/>
          </p:nvPr>
        </p:nvSpPr>
        <p:spPr bwMode="auto">
          <a:xfrm>
            <a:off x="0" y="6513513"/>
            <a:ext cx="4214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dirty="0"/>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3879AD6D-2EBE-4111-A771-D932B5B1E4B6}" type="slidenum">
              <a:rPr lang="en-US"/>
              <a:pPr/>
              <a:t>‹Nº›</a:t>
            </a:fld>
            <a:endParaRPr lang="en-US" dirty="0"/>
          </a:p>
        </p:txBody>
      </p:sp>
    </p:spTree>
    <p:extLst>
      <p:ext uri="{BB962C8B-B14F-4D97-AF65-F5344CB8AC3E}">
        <p14:creationId xmlns:p14="http://schemas.microsoft.com/office/powerpoint/2010/main" val="92072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dirty="0"/>
          </a:p>
        </p:txBody>
      </p:sp>
      <p:sp>
        <p:nvSpPr>
          <p:cNvPr id="161795" name="Rectangle 3"/>
          <p:cNvSpPr>
            <a:spLocks noGrp="1" noChangeArrowheads="1"/>
          </p:cNvSpPr>
          <p:nvPr>
            <p:ph type="dt" idx="1"/>
          </p:nvPr>
        </p:nvSpPr>
        <p:spPr bwMode="auto">
          <a:xfrm>
            <a:off x="5507038" y="0"/>
            <a:ext cx="42148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161796"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dirty="0"/>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D70E77E2-0241-400F-B170-ACA4E9D226D2}" type="slidenum">
              <a:rPr lang="en-US"/>
              <a:pPr/>
              <a:t>‹Nº›</a:t>
            </a:fld>
            <a:endParaRPr lang="en-US" dirty="0"/>
          </a:p>
        </p:txBody>
      </p:sp>
    </p:spTree>
    <p:extLst>
      <p:ext uri="{BB962C8B-B14F-4D97-AF65-F5344CB8AC3E}">
        <p14:creationId xmlns:p14="http://schemas.microsoft.com/office/powerpoint/2010/main" val="12041603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437DAC-7B21-4909-A1CE-A7C0569422C6}" type="slidenum">
              <a:rPr lang="es-ES" smtClean="0">
                <a:solidFill>
                  <a:prstClr val="black"/>
                </a:solidFill>
              </a:rPr>
              <a:pPr/>
              <a:t>4</a:t>
            </a:fld>
            <a:endParaRPr lang="es-ES" dirty="0">
              <a:solidFill>
                <a:prstClr val="black"/>
              </a:solidFill>
            </a:endParaRPr>
          </a:p>
        </p:txBody>
      </p:sp>
      <p:sp>
        <p:nvSpPr>
          <p:cNvPr id="5" name="4 Marcador de encabezado"/>
          <p:cNvSpPr>
            <a:spLocks noGrp="1"/>
          </p:cNvSpPr>
          <p:nvPr>
            <p:ph type="hdr" sz="quarter" idx="11"/>
          </p:nvPr>
        </p:nvSpPr>
        <p:spPr/>
        <p:txBody>
          <a:bodyPr/>
          <a:lstStyle/>
          <a:p>
            <a:r>
              <a:rPr lang="es-CO" dirty="0" smtClean="0">
                <a:solidFill>
                  <a:prstClr val="black"/>
                </a:solidFill>
              </a:rPr>
              <a:t>DIRECCION DE OPERACIONES - DISTRIBUCION DEL PERSONAL</a:t>
            </a:r>
            <a:endParaRPr lang="es-ES" dirty="0">
              <a:solidFill>
                <a:prstClr val="black"/>
              </a:solidFill>
            </a:endParaRPr>
          </a:p>
        </p:txBody>
      </p:sp>
    </p:spTree>
    <p:extLst>
      <p:ext uri="{BB962C8B-B14F-4D97-AF65-F5344CB8AC3E}">
        <p14:creationId xmlns:p14="http://schemas.microsoft.com/office/powerpoint/2010/main" val="301485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437DAC-7B21-4909-A1CE-A7C0569422C6}" type="slidenum">
              <a:rPr lang="es-ES" smtClean="0">
                <a:solidFill>
                  <a:prstClr val="black"/>
                </a:solidFill>
              </a:rPr>
              <a:pPr/>
              <a:t>5</a:t>
            </a:fld>
            <a:endParaRPr lang="es-ES" dirty="0">
              <a:solidFill>
                <a:prstClr val="black"/>
              </a:solidFill>
            </a:endParaRPr>
          </a:p>
        </p:txBody>
      </p:sp>
      <p:sp>
        <p:nvSpPr>
          <p:cNvPr id="5" name="4 Marcador de encabezado"/>
          <p:cNvSpPr>
            <a:spLocks noGrp="1"/>
          </p:cNvSpPr>
          <p:nvPr>
            <p:ph type="hdr" sz="quarter" idx="11"/>
          </p:nvPr>
        </p:nvSpPr>
        <p:spPr/>
        <p:txBody>
          <a:bodyPr/>
          <a:lstStyle/>
          <a:p>
            <a:r>
              <a:rPr lang="es-CO" dirty="0" smtClean="0">
                <a:solidFill>
                  <a:prstClr val="black"/>
                </a:solidFill>
              </a:rPr>
              <a:t>DIRECCION DE OPERACIONES - DISTRIBUCION DEL PERSONAL</a:t>
            </a:r>
            <a:endParaRPr lang="es-ES" dirty="0">
              <a:solidFill>
                <a:prstClr val="black"/>
              </a:solidFill>
            </a:endParaRPr>
          </a:p>
        </p:txBody>
      </p:sp>
    </p:spTree>
    <p:extLst>
      <p:ext uri="{BB962C8B-B14F-4D97-AF65-F5344CB8AC3E}">
        <p14:creationId xmlns:p14="http://schemas.microsoft.com/office/powerpoint/2010/main" val="311958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437DAC-7B21-4909-A1CE-A7C0569422C6}" type="slidenum">
              <a:rPr lang="es-ES" smtClean="0">
                <a:solidFill>
                  <a:prstClr val="black"/>
                </a:solidFill>
              </a:rPr>
              <a:pPr/>
              <a:t>6</a:t>
            </a:fld>
            <a:endParaRPr lang="es-ES" dirty="0">
              <a:solidFill>
                <a:prstClr val="black"/>
              </a:solidFill>
            </a:endParaRPr>
          </a:p>
        </p:txBody>
      </p:sp>
      <p:sp>
        <p:nvSpPr>
          <p:cNvPr id="5" name="4 Marcador de encabezado"/>
          <p:cNvSpPr>
            <a:spLocks noGrp="1"/>
          </p:cNvSpPr>
          <p:nvPr>
            <p:ph type="hdr" sz="quarter" idx="11"/>
          </p:nvPr>
        </p:nvSpPr>
        <p:spPr/>
        <p:txBody>
          <a:bodyPr/>
          <a:lstStyle/>
          <a:p>
            <a:r>
              <a:rPr lang="es-CO" dirty="0" smtClean="0">
                <a:solidFill>
                  <a:prstClr val="black"/>
                </a:solidFill>
              </a:rPr>
              <a:t>DIRECCION DE OPERACIONES - DISTRIBUCION DEL PERSONAL</a:t>
            </a:r>
            <a:endParaRPr lang="es-ES" dirty="0">
              <a:solidFill>
                <a:prstClr val="black"/>
              </a:solidFill>
            </a:endParaRPr>
          </a:p>
        </p:txBody>
      </p:sp>
    </p:spTree>
    <p:extLst>
      <p:ext uri="{BB962C8B-B14F-4D97-AF65-F5344CB8AC3E}">
        <p14:creationId xmlns:p14="http://schemas.microsoft.com/office/powerpoint/2010/main" val="399552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437DAC-7B21-4909-A1CE-A7C0569422C6}" type="slidenum">
              <a:rPr lang="es-ES" smtClean="0">
                <a:solidFill>
                  <a:prstClr val="black"/>
                </a:solidFill>
              </a:rPr>
              <a:pPr/>
              <a:t>7</a:t>
            </a:fld>
            <a:endParaRPr lang="es-ES" dirty="0">
              <a:solidFill>
                <a:prstClr val="black"/>
              </a:solidFill>
            </a:endParaRPr>
          </a:p>
        </p:txBody>
      </p:sp>
      <p:sp>
        <p:nvSpPr>
          <p:cNvPr id="5" name="4 Marcador de encabezado"/>
          <p:cNvSpPr>
            <a:spLocks noGrp="1"/>
          </p:cNvSpPr>
          <p:nvPr>
            <p:ph type="hdr" sz="quarter" idx="11"/>
          </p:nvPr>
        </p:nvSpPr>
        <p:spPr/>
        <p:txBody>
          <a:bodyPr/>
          <a:lstStyle/>
          <a:p>
            <a:r>
              <a:rPr lang="es-CO" dirty="0" smtClean="0">
                <a:solidFill>
                  <a:prstClr val="black"/>
                </a:solidFill>
              </a:rPr>
              <a:t>DIRECCION DE OPERACIONES - DISTRIBUCION DEL PERSONAL</a:t>
            </a:r>
            <a:endParaRPr lang="es-ES" dirty="0">
              <a:solidFill>
                <a:prstClr val="black"/>
              </a:solidFill>
            </a:endParaRPr>
          </a:p>
        </p:txBody>
      </p:sp>
    </p:spTree>
    <p:extLst>
      <p:ext uri="{BB962C8B-B14F-4D97-AF65-F5344CB8AC3E}">
        <p14:creationId xmlns:p14="http://schemas.microsoft.com/office/powerpoint/2010/main" val="296365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437DAC-7B21-4909-A1CE-A7C0569422C6}" type="slidenum">
              <a:rPr lang="es-ES" smtClean="0">
                <a:solidFill>
                  <a:prstClr val="black"/>
                </a:solidFill>
              </a:rPr>
              <a:pPr/>
              <a:t>24</a:t>
            </a:fld>
            <a:endParaRPr lang="es-ES" dirty="0">
              <a:solidFill>
                <a:prstClr val="black"/>
              </a:solidFill>
            </a:endParaRPr>
          </a:p>
        </p:txBody>
      </p:sp>
      <p:sp>
        <p:nvSpPr>
          <p:cNvPr id="5" name="4 Marcador de encabezado"/>
          <p:cNvSpPr>
            <a:spLocks noGrp="1"/>
          </p:cNvSpPr>
          <p:nvPr>
            <p:ph type="hdr" sz="quarter" idx="11"/>
          </p:nvPr>
        </p:nvSpPr>
        <p:spPr/>
        <p:txBody>
          <a:bodyPr/>
          <a:lstStyle/>
          <a:p>
            <a:r>
              <a:rPr lang="es-CO" dirty="0" smtClean="0">
                <a:solidFill>
                  <a:prstClr val="black"/>
                </a:solidFill>
              </a:rPr>
              <a:t>DIRECCION DE OPERACIONES - DISTRIBUCION DEL PERSONAL</a:t>
            </a:r>
            <a:endParaRPr lang="es-ES" dirty="0">
              <a:solidFill>
                <a:prstClr val="black"/>
              </a:solidFill>
            </a:endParaRPr>
          </a:p>
        </p:txBody>
      </p:sp>
    </p:spTree>
    <p:extLst>
      <p:ext uri="{BB962C8B-B14F-4D97-AF65-F5344CB8AC3E}">
        <p14:creationId xmlns:p14="http://schemas.microsoft.com/office/powerpoint/2010/main" val="45073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437DAC-7B21-4909-A1CE-A7C0569422C6}" type="slidenum">
              <a:rPr lang="es-ES" smtClean="0">
                <a:solidFill>
                  <a:prstClr val="black"/>
                </a:solidFill>
              </a:rPr>
              <a:pPr/>
              <a:t>25</a:t>
            </a:fld>
            <a:endParaRPr lang="es-ES" dirty="0">
              <a:solidFill>
                <a:prstClr val="black"/>
              </a:solidFill>
            </a:endParaRPr>
          </a:p>
        </p:txBody>
      </p:sp>
      <p:sp>
        <p:nvSpPr>
          <p:cNvPr id="5" name="4 Marcador de encabezado"/>
          <p:cNvSpPr>
            <a:spLocks noGrp="1"/>
          </p:cNvSpPr>
          <p:nvPr>
            <p:ph type="hdr" sz="quarter" idx="11"/>
          </p:nvPr>
        </p:nvSpPr>
        <p:spPr/>
        <p:txBody>
          <a:bodyPr/>
          <a:lstStyle/>
          <a:p>
            <a:r>
              <a:rPr lang="es-CO" dirty="0" smtClean="0">
                <a:solidFill>
                  <a:prstClr val="black"/>
                </a:solidFill>
              </a:rPr>
              <a:t>DIRECCION DE OPERACIONES - DISTRIBUCION DEL PERSONAL</a:t>
            </a:r>
            <a:endParaRPr lang="es-ES" dirty="0">
              <a:solidFill>
                <a:prstClr val="black"/>
              </a:solidFill>
            </a:endParaRPr>
          </a:p>
        </p:txBody>
      </p:sp>
    </p:spTree>
    <p:extLst>
      <p:ext uri="{BB962C8B-B14F-4D97-AF65-F5344CB8AC3E}">
        <p14:creationId xmlns:p14="http://schemas.microsoft.com/office/powerpoint/2010/main" val="148891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437DAC-7B21-4909-A1CE-A7C0569422C6}" type="slidenum">
              <a:rPr lang="es-ES" smtClean="0">
                <a:solidFill>
                  <a:prstClr val="black"/>
                </a:solidFill>
              </a:rPr>
              <a:pPr/>
              <a:t>26</a:t>
            </a:fld>
            <a:endParaRPr lang="es-ES" dirty="0">
              <a:solidFill>
                <a:prstClr val="black"/>
              </a:solidFill>
            </a:endParaRPr>
          </a:p>
        </p:txBody>
      </p:sp>
      <p:sp>
        <p:nvSpPr>
          <p:cNvPr id="5" name="4 Marcador de encabezado"/>
          <p:cNvSpPr>
            <a:spLocks noGrp="1"/>
          </p:cNvSpPr>
          <p:nvPr>
            <p:ph type="hdr" sz="quarter" idx="11"/>
          </p:nvPr>
        </p:nvSpPr>
        <p:spPr/>
        <p:txBody>
          <a:bodyPr/>
          <a:lstStyle/>
          <a:p>
            <a:r>
              <a:rPr lang="es-CO" dirty="0" smtClean="0">
                <a:solidFill>
                  <a:prstClr val="black"/>
                </a:solidFill>
              </a:rPr>
              <a:t>DIRECCION DE OPERACIONES - DISTRIBUCION DEL PERSONAL</a:t>
            </a:r>
            <a:endParaRPr lang="es-ES" dirty="0">
              <a:solidFill>
                <a:prstClr val="black"/>
              </a:solidFill>
            </a:endParaRPr>
          </a:p>
        </p:txBody>
      </p:sp>
    </p:spTree>
    <p:extLst>
      <p:ext uri="{BB962C8B-B14F-4D97-AF65-F5344CB8AC3E}">
        <p14:creationId xmlns:p14="http://schemas.microsoft.com/office/powerpoint/2010/main" val="91013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bwMode="gray">
      <p:bgPr>
        <a:solidFill>
          <a:schemeClr val="bg1"/>
        </a:solidFill>
        <a:effectLst/>
      </p:bgPr>
    </p:bg>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34"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796" name="Rectangle 1596"/>
          <p:cNvSpPr>
            <a:spLocks noChangeArrowheads="1"/>
          </p:cNvSpPr>
          <p:nvPr/>
        </p:nvSpPr>
        <p:spPr bwMode="gray">
          <a:xfrm>
            <a:off x="6902450" y="-11113"/>
            <a:ext cx="303213" cy="6858001"/>
          </a:xfrm>
          <a:prstGeom prst="rect">
            <a:avLst/>
          </a:prstGeom>
          <a:solidFill>
            <a:schemeClr val="accent2">
              <a:alpha val="3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797" name="Rectangle 1597"/>
          <p:cNvSpPr>
            <a:spLocks noChangeArrowheads="1"/>
          </p:cNvSpPr>
          <p:nvPr/>
        </p:nvSpPr>
        <p:spPr bwMode="gray">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792" name="Rectangle 1592"/>
          <p:cNvSpPr>
            <a:spLocks noChangeArrowheads="1"/>
          </p:cNvSpPr>
          <p:nvPr/>
        </p:nvSpPr>
        <p:spPr bwMode="gray">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793" name="Rectangle 1593"/>
          <p:cNvSpPr>
            <a:spLocks noChangeArrowheads="1"/>
          </p:cNvSpPr>
          <p:nvPr/>
        </p:nvSpPr>
        <p:spPr bwMode="gray">
          <a:xfrm>
            <a:off x="5359400" y="-17463"/>
            <a:ext cx="728663" cy="6938963"/>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794" name="Rectangle 1594"/>
          <p:cNvSpPr>
            <a:spLocks noChangeArrowheads="1"/>
          </p:cNvSpPr>
          <p:nvPr/>
        </p:nvSpPr>
        <p:spPr bwMode="gray">
          <a:xfrm>
            <a:off x="6018213" y="-19050"/>
            <a:ext cx="547687" cy="6938963"/>
          </a:xfrm>
          <a:prstGeom prst="rect">
            <a:avLst/>
          </a:prstGeom>
          <a:solidFill>
            <a:schemeClr val="accent2">
              <a:alpha val="4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795" name="Rectangle 1595"/>
          <p:cNvSpPr>
            <a:spLocks noChangeArrowheads="1"/>
          </p:cNvSpPr>
          <p:nvPr/>
        </p:nvSpPr>
        <p:spPr bwMode="gray">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22" name="Rectangle 1622"/>
          <p:cNvSpPr>
            <a:spLocks noChangeArrowheads="1"/>
          </p:cNvSpPr>
          <p:nvPr/>
        </p:nvSpPr>
        <p:spPr bwMode="gray">
          <a:xfrm>
            <a:off x="7339013" y="52388"/>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23" name="Rectangle 1623"/>
          <p:cNvSpPr>
            <a:spLocks noChangeArrowheads="1"/>
          </p:cNvSpPr>
          <p:nvPr/>
        </p:nvSpPr>
        <p:spPr bwMode="gray">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24" name="Rectangle 1624"/>
          <p:cNvSpPr>
            <a:spLocks noChangeArrowheads="1"/>
          </p:cNvSpPr>
          <p:nvPr/>
        </p:nvSpPr>
        <p:spPr bwMode="gray">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43" name="Rectangle 1643"/>
          <p:cNvSpPr>
            <a:spLocks noChangeArrowheads="1"/>
          </p:cNvSpPr>
          <p:nvPr/>
        </p:nvSpPr>
        <p:spPr bwMode="gray">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44" name="Rectangle 1644"/>
          <p:cNvSpPr>
            <a:spLocks noChangeArrowheads="1"/>
          </p:cNvSpPr>
          <p:nvPr/>
        </p:nvSpPr>
        <p:spPr bwMode="gray">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45" name="Rectangle 1645"/>
          <p:cNvSpPr>
            <a:spLocks noChangeArrowheads="1"/>
          </p:cNvSpPr>
          <p:nvPr/>
        </p:nvSpPr>
        <p:spPr bwMode="gray">
          <a:xfrm>
            <a:off x="8177213" y="-11113"/>
            <a:ext cx="230187" cy="6858001"/>
          </a:xfrm>
          <a:prstGeom prst="rect">
            <a:avLst/>
          </a:prstGeom>
          <a:solidFill>
            <a:schemeClr val="accent2">
              <a:alpha val="17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436847" name="Rectangle 1647"/>
          <p:cNvSpPr>
            <a:spLocks noGrp="1" noChangeArrowheads="1"/>
          </p:cNvSpPr>
          <p:nvPr>
            <p:ph type="ctrTitle" sz="quarter"/>
          </p:nvPr>
        </p:nvSpPr>
        <p:spPr bwMode="gray">
          <a:xfrm>
            <a:off x="3802063" y="1314450"/>
            <a:ext cx="5105400" cy="1470025"/>
          </a:xfrm>
        </p:spPr>
        <p:txBody>
          <a:bodyPr/>
          <a:lstStyle>
            <a:lvl1pPr algn="ctr">
              <a:defRPr sz="4400"/>
            </a:lvl1pPr>
          </a:lstStyle>
          <a:p>
            <a:pPr lvl="0"/>
            <a:r>
              <a:rPr lang="es-ES" noProof="0" smtClean="0"/>
              <a:t>Haga clic para modificar el estilo de título del patrón</a:t>
            </a:r>
            <a:endParaRPr lang="en-US" noProof="0" smtClean="0"/>
          </a:p>
        </p:txBody>
      </p:sp>
      <p:sp>
        <p:nvSpPr>
          <p:cNvPr id="436848" name="Rectangle 1648"/>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es-ES" noProof="0" smtClean="0"/>
              <a:t>Haga clic para modificar el estilo de subtítulo del patrón</a:t>
            </a:r>
            <a:endParaRPr lang="en-US" noProof="0" smtClean="0"/>
          </a:p>
        </p:txBody>
      </p:sp>
      <p:sp>
        <p:nvSpPr>
          <p:cNvPr id="436850" name="Rectangle 1650"/>
          <p:cNvSpPr>
            <a:spLocks noGrp="1" noChangeArrowheads="1"/>
          </p:cNvSpPr>
          <p:nvPr>
            <p:ph type="ftr" sz="quarter" idx="3"/>
          </p:nvPr>
        </p:nvSpPr>
        <p:spPr bwMode="gray">
          <a:xfrm>
            <a:off x="3552825" y="6534150"/>
            <a:ext cx="2895600" cy="234950"/>
          </a:xfrm>
        </p:spPr>
        <p:txBody>
          <a:bodyPr/>
          <a:lstStyle>
            <a:lvl1pPr>
              <a:defRPr/>
            </a:lvl1pPr>
          </a:lstStyle>
          <a:p>
            <a:endParaRPr lang="en-US" dirty="0"/>
          </a:p>
        </p:txBody>
      </p:sp>
      <p:sp>
        <p:nvSpPr>
          <p:cNvPr id="436849" name="Rectangle 1649"/>
          <p:cNvSpPr>
            <a:spLocks noGrp="1" noChangeArrowheads="1"/>
          </p:cNvSpPr>
          <p:nvPr>
            <p:ph type="dt" sz="quarter" idx="2"/>
          </p:nvPr>
        </p:nvSpPr>
        <p:spPr bwMode="gray">
          <a:xfrm>
            <a:off x="6900863" y="6526213"/>
            <a:ext cx="2133600" cy="274637"/>
          </a:xfrm>
        </p:spPr>
        <p:txBody>
          <a:bodyPr/>
          <a:lstStyle>
            <a:lvl1pPr>
              <a:defRPr/>
            </a:lvl1pPr>
          </a:lstStyle>
          <a:p>
            <a:endParaRPr lang="en-US" dirty="0"/>
          </a:p>
        </p:txBody>
      </p:sp>
      <p:sp>
        <p:nvSpPr>
          <p:cNvPr id="436851" name="Rectangle 1651"/>
          <p:cNvSpPr>
            <a:spLocks noGrp="1" noChangeArrowheads="1"/>
          </p:cNvSpPr>
          <p:nvPr>
            <p:ph type="sldNum" sz="quarter" idx="4"/>
          </p:nvPr>
        </p:nvSpPr>
        <p:spPr bwMode="gray">
          <a:xfrm>
            <a:off x="3011488" y="6527800"/>
            <a:ext cx="373062" cy="234950"/>
          </a:xfrm>
        </p:spPr>
        <p:txBody>
          <a:bodyPr/>
          <a:lstStyle>
            <a:lvl1pPr>
              <a:defRPr/>
            </a:lvl1pPr>
          </a:lstStyle>
          <a:p>
            <a:fld id="{9A4383BA-FF55-4DDD-90C2-33E87237A676}" type="slidenum">
              <a:rPr lang="en-US"/>
              <a:pPr/>
              <a:t>‹Nº›</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436834"/>
                                        </p:tgtEl>
                                      </p:cBhvr>
                                      <p:by x="150000" y="150000"/>
                                    </p:animScale>
                                  </p:childTnLst>
                                </p:cTn>
                              </p:par>
                              <p:par>
                                <p:cTn id="70" presetID="6" presetClass="emph" presetSubtype="0" fill="hold" grpId="1" nodeType="withEffect">
                                  <p:stCondLst>
                                    <p:cond delay="200"/>
                                  </p:stCondLst>
                                  <p:childTnLst>
                                    <p:animScale>
                                      <p:cBhvr>
                                        <p:cTn id="71" dur="500" fill="hold"/>
                                        <p:tgtEl>
                                          <p:spTgt spid="436792"/>
                                        </p:tgtEl>
                                      </p:cBhvr>
                                      <p:by x="150000" y="150000"/>
                                    </p:animScale>
                                  </p:childTnLst>
                                </p:cTn>
                              </p:par>
                              <p:par>
                                <p:cTn id="72" presetID="6" presetClass="emph" presetSubtype="0" fill="hold" grpId="1" nodeType="withEffect">
                                  <p:stCondLst>
                                    <p:cond delay="400"/>
                                  </p:stCondLst>
                                  <p:childTnLst>
                                    <p:animScale>
                                      <p:cBhvr>
                                        <p:cTn id="73" dur="500" fill="hold"/>
                                        <p:tgtEl>
                                          <p:spTgt spid="436793"/>
                                        </p:tgtEl>
                                      </p:cBhvr>
                                      <p:by x="150000" y="150000"/>
                                    </p:animScale>
                                  </p:childTnLst>
                                </p:cTn>
                              </p:par>
                              <p:par>
                                <p:cTn id="74" presetID="6" presetClass="emph" presetSubtype="0" fill="hold" grpId="1" nodeType="withEffect">
                                  <p:stCondLst>
                                    <p:cond delay="800"/>
                                  </p:stCondLst>
                                  <p:childTnLst>
                                    <p:animScale>
                                      <p:cBhvr>
                                        <p:cTn id="75" dur="500" fill="hold"/>
                                        <p:tgtEl>
                                          <p:spTgt spid="436794"/>
                                        </p:tgtEl>
                                      </p:cBhvr>
                                      <p:by x="150000" y="150000"/>
                                    </p:animScale>
                                  </p:childTnLst>
                                </p:cTn>
                              </p:par>
                              <p:par>
                                <p:cTn id="76" presetID="6" presetClass="emph" presetSubtype="0" fill="hold" grpId="1" nodeType="withEffect">
                                  <p:stCondLst>
                                    <p:cond delay="1100"/>
                                  </p:stCondLst>
                                  <p:childTnLst>
                                    <p:animScale>
                                      <p:cBhvr>
                                        <p:cTn id="77" dur="500" fill="hold"/>
                                        <p:tgtEl>
                                          <p:spTgt spid="436795"/>
                                        </p:tgtEl>
                                      </p:cBhvr>
                                      <p:by x="150000" y="150000"/>
                                    </p:animScale>
                                  </p:childTnLst>
                                </p:cTn>
                              </p:par>
                              <p:par>
                                <p:cTn id="78" presetID="6" presetClass="emph" presetSubtype="0" fill="hold" grpId="1" nodeType="withEffect">
                                  <p:stCondLst>
                                    <p:cond delay="1400"/>
                                  </p:stCondLst>
                                  <p:childTnLst>
                                    <p:animScale>
                                      <p:cBhvr>
                                        <p:cTn id="79" dur="500" fill="hold"/>
                                        <p:tgtEl>
                                          <p:spTgt spid="436796"/>
                                        </p:tgtEl>
                                      </p:cBhvr>
                                      <p:by x="150000" y="150000"/>
                                    </p:animScale>
                                  </p:childTnLst>
                                </p:cTn>
                              </p:par>
                              <p:par>
                                <p:cTn id="80" presetID="6" presetClass="emph" presetSubtype="0" fill="hold" grpId="1" nodeType="withEffect">
                                  <p:stCondLst>
                                    <p:cond delay="1700"/>
                                  </p:stCondLst>
                                  <p:childTnLst>
                                    <p:animScale>
                                      <p:cBhvr>
                                        <p:cTn id="81" dur="500" fill="hold"/>
                                        <p:tgtEl>
                                          <p:spTgt spid="436797"/>
                                        </p:tgtEl>
                                      </p:cBhvr>
                                      <p:by x="150000" y="150000"/>
                                    </p:animScale>
                                  </p:childTnLst>
                                </p:cTn>
                              </p:par>
                              <p:par>
                                <p:cTn id="82" presetID="6" presetClass="emph" presetSubtype="0" fill="hold" grpId="1" nodeType="withEffect">
                                  <p:stCondLst>
                                    <p:cond delay="2000"/>
                                  </p:stCondLst>
                                  <p:childTnLst>
                                    <p:animScale>
                                      <p:cBhvr>
                                        <p:cTn id="83" dur="500" fill="hold"/>
                                        <p:tgtEl>
                                          <p:spTgt spid="436822"/>
                                        </p:tgtEl>
                                      </p:cBhvr>
                                      <p:by x="150000" y="150000"/>
                                    </p:animScale>
                                  </p:childTnLst>
                                </p:cTn>
                              </p:par>
                              <p:par>
                                <p:cTn id="84" presetID="6" presetClass="emph" presetSubtype="0" fill="hold" grpId="1" nodeType="withEffect">
                                  <p:stCondLst>
                                    <p:cond delay="2200"/>
                                  </p:stCondLst>
                                  <p:childTnLst>
                                    <p:animScale>
                                      <p:cBhvr>
                                        <p:cTn id="85" dur="500" fill="hold"/>
                                        <p:tgtEl>
                                          <p:spTgt spid="436823"/>
                                        </p:tgtEl>
                                      </p:cBhvr>
                                      <p:by x="150000" y="150000"/>
                                    </p:animScale>
                                  </p:childTnLst>
                                </p:cTn>
                              </p:par>
                              <p:par>
                                <p:cTn id="86" presetID="6" presetClass="emph" presetSubtype="0" fill="hold" grpId="1" nodeType="withEffect">
                                  <p:stCondLst>
                                    <p:cond delay="2300"/>
                                  </p:stCondLst>
                                  <p:childTnLst>
                                    <p:animScale>
                                      <p:cBhvr>
                                        <p:cTn id="87" dur="500" fill="hold"/>
                                        <p:tgtEl>
                                          <p:spTgt spid="436824"/>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436842"/>
                                        </p:tgtEl>
                                      </p:cBhvr>
                                      <p:by x="150000" y="150000"/>
                                    </p:animScale>
                                  </p:childTnLst>
                                </p:cTn>
                              </p:par>
                              <p:par>
                                <p:cTn id="91" presetID="6" presetClass="emph" presetSubtype="0" fill="hold" grpId="1" nodeType="withEffect">
                                  <p:stCondLst>
                                    <p:cond delay="400"/>
                                  </p:stCondLst>
                                  <p:childTnLst>
                                    <p:animScale>
                                      <p:cBhvr>
                                        <p:cTn id="92" dur="500" fill="hold"/>
                                        <p:tgtEl>
                                          <p:spTgt spid="436843"/>
                                        </p:tgtEl>
                                      </p:cBhvr>
                                      <p:by x="150000" y="150000"/>
                                    </p:animScale>
                                  </p:childTnLst>
                                </p:cTn>
                              </p:par>
                              <p:par>
                                <p:cTn id="93" presetID="6" presetClass="emph" presetSubtype="0" fill="hold" grpId="1" nodeType="withEffect">
                                  <p:stCondLst>
                                    <p:cond delay="800"/>
                                  </p:stCondLst>
                                  <p:childTnLst>
                                    <p:animScale>
                                      <p:cBhvr>
                                        <p:cTn id="94" dur="500" fill="hold"/>
                                        <p:tgtEl>
                                          <p:spTgt spid="436844"/>
                                        </p:tgtEl>
                                      </p:cBhvr>
                                      <p:by x="150000" y="150000"/>
                                    </p:animScale>
                                  </p:childTnLst>
                                </p:cTn>
                              </p:par>
                              <p:par>
                                <p:cTn id="95" presetID="6" presetClass="emph" presetSubtype="0" fill="hold" grpId="1" nodeType="withEffect">
                                  <p:stCondLst>
                                    <p:cond delay="1100"/>
                                  </p:stCondLst>
                                  <p:childTnLst>
                                    <p:animScale>
                                      <p:cBhvr>
                                        <p:cTn id="96" dur="500" fill="hold"/>
                                        <p:tgtEl>
                                          <p:spTgt spid="436845"/>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436847"/>
                                        </p:tgtEl>
                                        <p:attrNameLst>
                                          <p:attrName>style.visibility</p:attrName>
                                        </p:attrNameLst>
                                      </p:cBhvr>
                                      <p:to>
                                        <p:strVal val="visible"/>
                                      </p:to>
                                    </p:set>
                                    <p:anim calcmode="lin" valueType="num">
                                      <p:cBhvr>
                                        <p:cTn id="99" dur="1000" fill="hold"/>
                                        <p:tgtEl>
                                          <p:spTgt spid="436847"/>
                                        </p:tgtEl>
                                        <p:attrNameLst>
                                          <p:attrName>ppt_w</p:attrName>
                                        </p:attrNameLst>
                                      </p:cBhvr>
                                      <p:tavLst>
                                        <p:tav tm="0">
                                          <p:val>
                                            <p:fltVal val="0"/>
                                          </p:val>
                                        </p:tav>
                                        <p:tav tm="100000">
                                          <p:val>
                                            <p:strVal val="#ppt_w"/>
                                          </p:val>
                                        </p:tav>
                                      </p:tavLst>
                                    </p:anim>
                                    <p:anim calcmode="lin" valueType="num">
                                      <p:cBhvr>
                                        <p:cTn id="100" dur="1000" fill="hold"/>
                                        <p:tgtEl>
                                          <p:spTgt spid="436847"/>
                                        </p:tgtEl>
                                        <p:attrNameLst>
                                          <p:attrName>ppt_h</p:attrName>
                                        </p:attrNameLst>
                                      </p:cBhvr>
                                      <p:tavLst>
                                        <p:tav tm="0">
                                          <p:val>
                                            <p:fltVal val="0"/>
                                          </p:val>
                                        </p:tav>
                                        <p:tav tm="100000">
                                          <p:val>
                                            <p:strVal val="#ppt_h"/>
                                          </p:val>
                                        </p:tav>
                                      </p:tavLst>
                                    </p:anim>
                                    <p:animEffect transition="in" filter="fade">
                                      <p:cBhvr>
                                        <p:cTn id="101" dur="1000"/>
                                        <p:tgtEl>
                                          <p:spTgt spid="436847"/>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436847"/>
                                        </p:tgtEl>
                                        <p:attrNameLst>
                                          <p:attrName>ppt_x</p:attrName>
                                          <p:attrName>ppt_y</p:attrName>
                                        </p:attrNameLst>
                                      </p:cBhvr>
                                      <p:rCtr x="-10139" y="-118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2" grpId="0" animBg="1"/>
      <p:bldP spid="436842" grpId="1" animBg="1"/>
      <p:bldP spid="436834" grpId="0" animBg="1"/>
      <p:bldP spid="436834" grpId="1" animBg="1"/>
      <p:bldP spid="436796" grpId="0" animBg="1"/>
      <p:bldP spid="436796" grpId="1" animBg="1"/>
      <p:bldP spid="436797" grpId="0" animBg="1"/>
      <p:bldP spid="436797" grpId="1" animBg="1"/>
      <p:bldP spid="436792" grpId="0" animBg="1"/>
      <p:bldP spid="436792" grpId="1" animBg="1"/>
      <p:bldP spid="436793" grpId="0" animBg="1"/>
      <p:bldP spid="436793" grpId="1" animBg="1"/>
      <p:bldP spid="436794" grpId="0" animBg="1"/>
      <p:bldP spid="436794" grpId="1" animBg="1"/>
      <p:bldP spid="436795" grpId="0" animBg="1"/>
      <p:bldP spid="436795" grpId="1" animBg="1"/>
      <p:bldP spid="436822" grpId="0" animBg="1"/>
      <p:bldP spid="436822" grpId="1" animBg="1"/>
      <p:bldP spid="436823" grpId="0" animBg="1"/>
      <p:bldP spid="436823" grpId="1" animBg="1"/>
      <p:bldP spid="436824" grpId="0" animBg="1"/>
      <p:bldP spid="436824" grpId="1" animBg="1"/>
      <p:bldP spid="436843" grpId="0" animBg="1"/>
      <p:bldP spid="436843" grpId="1" animBg="1"/>
      <p:bldP spid="436844" grpId="0" animBg="1"/>
      <p:bldP spid="436844" grpId="1" animBg="1"/>
      <p:bldP spid="436845" grpId="0" animBg="1"/>
      <p:bldP spid="436845" grpId="1" animBg="1"/>
      <p:bldP spid="436847" grpId="0"/>
      <p:bldP spid="436847"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8B809CD6-B449-4F25-9BDD-96A5916DA002}" type="slidenum">
              <a:rPr lang="en-US"/>
              <a:pPr/>
              <a:t>‹Nº›</a:t>
            </a:fld>
            <a:endParaRPr lang="en-US" dirty="0"/>
          </a:p>
        </p:txBody>
      </p:sp>
    </p:spTree>
    <p:extLst>
      <p:ext uri="{BB962C8B-B14F-4D97-AF65-F5344CB8AC3E}">
        <p14:creationId xmlns:p14="http://schemas.microsoft.com/office/powerpoint/2010/main" val="318621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18338" y="65088"/>
            <a:ext cx="1995487" cy="6459537"/>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1030288" y="65088"/>
            <a:ext cx="5835650" cy="64595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9A7445A2-F478-467E-841C-F8DB7C1F9CAC}" type="slidenum">
              <a:rPr lang="en-US"/>
              <a:pPr/>
              <a:t>‹Nº›</a:t>
            </a:fld>
            <a:endParaRPr lang="en-US" dirty="0"/>
          </a:p>
        </p:txBody>
      </p:sp>
    </p:spTree>
    <p:extLst>
      <p:ext uri="{BB962C8B-B14F-4D97-AF65-F5344CB8AC3E}">
        <p14:creationId xmlns:p14="http://schemas.microsoft.com/office/powerpoint/2010/main" val="92419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055688" y="65088"/>
            <a:ext cx="7958137" cy="1011237"/>
          </a:xfrm>
        </p:spPr>
        <p:txBody>
          <a:bodyPr/>
          <a:lstStyle/>
          <a:p>
            <a:r>
              <a:rPr lang="es-ES" smtClean="0"/>
              <a:t>Haga clic para modificar el estilo de título del patrón</a:t>
            </a:r>
            <a:endParaRPr lang="es-CO"/>
          </a:p>
        </p:txBody>
      </p:sp>
      <p:sp>
        <p:nvSpPr>
          <p:cNvPr id="3" name="2 Marcador de gráfico"/>
          <p:cNvSpPr>
            <a:spLocks noGrp="1"/>
          </p:cNvSpPr>
          <p:nvPr>
            <p:ph type="chart" idx="1"/>
          </p:nvPr>
        </p:nvSpPr>
        <p:spPr>
          <a:xfrm>
            <a:off x="1030288" y="1163638"/>
            <a:ext cx="7961312" cy="5360987"/>
          </a:xfrm>
        </p:spPr>
        <p:txBody>
          <a:bodyPr/>
          <a:lstStyle/>
          <a:p>
            <a:r>
              <a:rPr lang="es-ES" dirty="0" smtClean="0"/>
              <a:t>Haga clic en el icono para agregar un gráfico</a:t>
            </a:r>
            <a:endParaRPr lang="es-CO" dirty="0"/>
          </a:p>
        </p:txBody>
      </p:sp>
      <p:sp>
        <p:nvSpPr>
          <p:cNvPr id="4" name="3 Marcador de fecha"/>
          <p:cNvSpPr>
            <a:spLocks noGrp="1"/>
          </p:cNvSpPr>
          <p:nvPr>
            <p:ph type="dt" sz="half" idx="10"/>
          </p:nvPr>
        </p:nvSpPr>
        <p:spPr>
          <a:xfrm>
            <a:off x="1077913" y="6616700"/>
            <a:ext cx="2133600" cy="241300"/>
          </a:xfrm>
        </p:spPr>
        <p:txBody>
          <a:bodyPr/>
          <a:lstStyle>
            <a:lvl1pPr>
              <a:defRPr/>
            </a:lvl1pPr>
          </a:lstStyle>
          <a:p>
            <a:endParaRPr lang="en-US" dirty="0"/>
          </a:p>
        </p:txBody>
      </p:sp>
      <p:sp>
        <p:nvSpPr>
          <p:cNvPr id="5" name="4 Marcador de pie de página"/>
          <p:cNvSpPr>
            <a:spLocks noGrp="1"/>
          </p:cNvSpPr>
          <p:nvPr>
            <p:ph type="ftr" sz="quarter" idx="11"/>
          </p:nvPr>
        </p:nvSpPr>
        <p:spPr>
          <a:xfrm>
            <a:off x="5838825" y="6616700"/>
            <a:ext cx="2895600" cy="241300"/>
          </a:xfrm>
        </p:spPr>
        <p:txBody>
          <a:bodyPr/>
          <a:lstStyle>
            <a:lvl1pPr>
              <a:defRPr/>
            </a:lvl1pPr>
          </a:lstStyle>
          <a:p>
            <a:endParaRPr lang="en-US" dirty="0"/>
          </a:p>
        </p:txBody>
      </p:sp>
      <p:sp>
        <p:nvSpPr>
          <p:cNvPr id="6" name="5 Marcador de número de diapositiva"/>
          <p:cNvSpPr>
            <a:spLocks noGrp="1"/>
          </p:cNvSpPr>
          <p:nvPr>
            <p:ph type="sldNum" sz="quarter" idx="12"/>
          </p:nvPr>
        </p:nvSpPr>
        <p:spPr>
          <a:xfrm>
            <a:off x="4187825" y="6616700"/>
            <a:ext cx="661988" cy="241300"/>
          </a:xfrm>
        </p:spPr>
        <p:txBody>
          <a:bodyPr/>
          <a:lstStyle>
            <a:lvl1pPr>
              <a:defRPr/>
            </a:lvl1pPr>
          </a:lstStyle>
          <a:p>
            <a:fld id="{02FDCA3B-95AA-4049-A42E-21C09B827B99}" type="slidenum">
              <a:rPr lang="en-US"/>
              <a:pPr/>
              <a:t>‹Nº›</a:t>
            </a:fld>
            <a:endParaRPr lang="en-US" dirty="0"/>
          </a:p>
        </p:txBody>
      </p:sp>
    </p:spTree>
    <p:extLst>
      <p:ext uri="{BB962C8B-B14F-4D97-AF65-F5344CB8AC3E}">
        <p14:creationId xmlns:p14="http://schemas.microsoft.com/office/powerpoint/2010/main" val="228292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661D8CE3-D864-48F8-B278-A8826E822215}" type="slidenum">
              <a:rPr lang="en-US"/>
              <a:pPr/>
              <a:t>‹Nº›</a:t>
            </a:fld>
            <a:endParaRPr lang="en-US" dirty="0"/>
          </a:p>
        </p:txBody>
      </p:sp>
    </p:spTree>
    <p:extLst>
      <p:ext uri="{BB962C8B-B14F-4D97-AF65-F5344CB8AC3E}">
        <p14:creationId xmlns:p14="http://schemas.microsoft.com/office/powerpoint/2010/main" val="326676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389EEF96-B06A-45B4-B80B-CD56C37FF3F6}" type="slidenum">
              <a:rPr lang="en-US"/>
              <a:pPr/>
              <a:t>‹Nº›</a:t>
            </a:fld>
            <a:endParaRPr lang="en-US" dirty="0"/>
          </a:p>
        </p:txBody>
      </p:sp>
    </p:spTree>
    <p:extLst>
      <p:ext uri="{BB962C8B-B14F-4D97-AF65-F5344CB8AC3E}">
        <p14:creationId xmlns:p14="http://schemas.microsoft.com/office/powerpoint/2010/main" val="107541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32B67918-3A71-4DC0-BA43-CC38575F44A0}" type="slidenum">
              <a:rPr lang="en-US"/>
              <a:pPr/>
              <a:t>‹Nº›</a:t>
            </a:fld>
            <a:endParaRPr lang="en-US" dirty="0"/>
          </a:p>
        </p:txBody>
      </p:sp>
    </p:spTree>
    <p:extLst>
      <p:ext uri="{BB962C8B-B14F-4D97-AF65-F5344CB8AC3E}">
        <p14:creationId xmlns:p14="http://schemas.microsoft.com/office/powerpoint/2010/main" val="27998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n-US" dirty="0"/>
          </a:p>
        </p:txBody>
      </p:sp>
      <p:sp>
        <p:nvSpPr>
          <p:cNvPr id="8" name="7 Marcador de pie de página"/>
          <p:cNvSpPr>
            <a:spLocks noGrp="1"/>
          </p:cNvSpPr>
          <p:nvPr>
            <p:ph type="ftr" sz="quarter" idx="11"/>
          </p:nvPr>
        </p:nvSpPr>
        <p:spPr/>
        <p:txBody>
          <a:bodyPr/>
          <a:lstStyle>
            <a:lvl1pPr>
              <a:defRPr/>
            </a:lvl1pPr>
          </a:lstStyle>
          <a:p>
            <a:endParaRPr lang="en-US" dirty="0"/>
          </a:p>
        </p:txBody>
      </p:sp>
      <p:sp>
        <p:nvSpPr>
          <p:cNvPr id="9" name="8 Marcador de número de diapositiva"/>
          <p:cNvSpPr>
            <a:spLocks noGrp="1"/>
          </p:cNvSpPr>
          <p:nvPr>
            <p:ph type="sldNum" sz="quarter" idx="12"/>
          </p:nvPr>
        </p:nvSpPr>
        <p:spPr/>
        <p:txBody>
          <a:bodyPr/>
          <a:lstStyle>
            <a:lvl1pPr>
              <a:defRPr/>
            </a:lvl1pPr>
          </a:lstStyle>
          <a:p>
            <a:fld id="{7E72B286-9F7E-47B2-BF31-59A6DBB52CE2}" type="slidenum">
              <a:rPr lang="en-US"/>
              <a:pPr/>
              <a:t>‹Nº›</a:t>
            </a:fld>
            <a:endParaRPr lang="en-US" dirty="0"/>
          </a:p>
        </p:txBody>
      </p:sp>
    </p:spTree>
    <p:extLst>
      <p:ext uri="{BB962C8B-B14F-4D97-AF65-F5344CB8AC3E}">
        <p14:creationId xmlns:p14="http://schemas.microsoft.com/office/powerpoint/2010/main" val="217988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n-US" dirty="0"/>
          </a:p>
        </p:txBody>
      </p:sp>
      <p:sp>
        <p:nvSpPr>
          <p:cNvPr id="4" name="3 Marcador de pie de página"/>
          <p:cNvSpPr>
            <a:spLocks noGrp="1"/>
          </p:cNvSpPr>
          <p:nvPr>
            <p:ph type="ftr" sz="quarter" idx="11"/>
          </p:nvPr>
        </p:nvSpPr>
        <p:spPr/>
        <p:txBody>
          <a:bodyPr/>
          <a:lstStyle>
            <a:lvl1pPr>
              <a:defRPr/>
            </a:lvl1pPr>
          </a:lstStyle>
          <a:p>
            <a:endParaRPr lang="en-US" dirty="0"/>
          </a:p>
        </p:txBody>
      </p:sp>
      <p:sp>
        <p:nvSpPr>
          <p:cNvPr id="5" name="4 Marcador de número de diapositiva"/>
          <p:cNvSpPr>
            <a:spLocks noGrp="1"/>
          </p:cNvSpPr>
          <p:nvPr>
            <p:ph type="sldNum" sz="quarter" idx="12"/>
          </p:nvPr>
        </p:nvSpPr>
        <p:spPr/>
        <p:txBody>
          <a:bodyPr/>
          <a:lstStyle>
            <a:lvl1pPr>
              <a:defRPr/>
            </a:lvl1pPr>
          </a:lstStyle>
          <a:p>
            <a:fld id="{3D076122-5C88-4B54-9CD8-CDC2ABA9595D}" type="slidenum">
              <a:rPr lang="en-US"/>
              <a:pPr/>
              <a:t>‹Nº›</a:t>
            </a:fld>
            <a:endParaRPr lang="en-US" dirty="0"/>
          </a:p>
        </p:txBody>
      </p:sp>
    </p:spTree>
    <p:extLst>
      <p:ext uri="{BB962C8B-B14F-4D97-AF65-F5344CB8AC3E}">
        <p14:creationId xmlns:p14="http://schemas.microsoft.com/office/powerpoint/2010/main" val="311419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dirty="0"/>
          </a:p>
        </p:txBody>
      </p:sp>
      <p:sp>
        <p:nvSpPr>
          <p:cNvPr id="3" name="2 Marcador de pie de página"/>
          <p:cNvSpPr>
            <a:spLocks noGrp="1"/>
          </p:cNvSpPr>
          <p:nvPr>
            <p:ph type="ftr" sz="quarter" idx="11"/>
          </p:nvPr>
        </p:nvSpPr>
        <p:spPr/>
        <p:txBody>
          <a:bodyPr/>
          <a:lstStyle>
            <a:lvl1pPr>
              <a:defRPr/>
            </a:lvl1pPr>
          </a:lstStyle>
          <a:p>
            <a:endParaRPr lang="en-US" dirty="0"/>
          </a:p>
        </p:txBody>
      </p:sp>
      <p:sp>
        <p:nvSpPr>
          <p:cNvPr id="4" name="3 Marcador de número de diapositiva"/>
          <p:cNvSpPr>
            <a:spLocks noGrp="1"/>
          </p:cNvSpPr>
          <p:nvPr>
            <p:ph type="sldNum" sz="quarter" idx="12"/>
          </p:nvPr>
        </p:nvSpPr>
        <p:spPr/>
        <p:txBody>
          <a:bodyPr/>
          <a:lstStyle>
            <a:lvl1pPr>
              <a:defRPr/>
            </a:lvl1pPr>
          </a:lstStyle>
          <a:p>
            <a:fld id="{DDAE3C15-58C7-49F4-A3F5-1B671F481147}" type="slidenum">
              <a:rPr lang="en-US"/>
              <a:pPr/>
              <a:t>‹Nº›</a:t>
            </a:fld>
            <a:endParaRPr lang="en-US" dirty="0"/>
          </a:p>
        </p:txBody>
      </p:sp>
    </p:spTree>
    <p:extLst>
      <p:ext uri="{BB962C8B-B14F-4D97-AF65-F5344CB8AC3E}">
        <p14:creationId xmlns:p14="http://schemas.microsoft.com/office/powerpoint/2010/main" val="196940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A833D38C-5667-4E99-ADD0-4C8F83F17A3C}" type="slidenum">
              <a:rPr lang="en-US"/>
              <a:pPr/>
              <a:t>‹Nº›</a:t>
            </a:fld>
            <a:endParaRPr lang="en-US" dirty="0"/>
          </a:p>
        </p:txBody>
      </p:sp>
    </p:spTree>
    <p:extLst>
      <p:ext uri="{BB962C8B-B14F-4D97-AF65-F5344CB8AC3E}">
        <p14:creationId xmlns:p14="http://schemas.microsoft.com/office/powerpoint/2010/main" val="282038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F9E1F662-C6A2-4BE1-85A0-05082BA34DFE}" type="slidenum">
              <a:rPr lang="en-US"/>
              <a:pPr/>
              <a:t>‹Nº›</a:t>
            </a:fld>
            <a:endParaRPr lang="en-US" dirty="0"/>
          </a:p>
        </p:txBody>
      </p:sp>
    </p:spTree>
    <p:extLst>
      <p:ext uri="{BB962C8B-B14F-4D97-AF65-F5344CB8AC3E}">
        <p14:creationId xmlns:p14="http://schemas.microsoft.com/office/powerpoint/2010/main" val="176305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101725" y="1000125"/>
            <a:ext cx="783431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151002" name="Rectangle 474"/>
          <p:cNvSpPr>
            <a:spLocks noChangeArrowheads="1"/>
          </p:cNvSpPr>
          <p:nvPr/>
        </p:nvSpPr>
        <p:spPr bwMode="gray">
          <a:xfrm>
            <a:off x="269875" y="0"/>
            <a:ext cx="284163" cy="6889750"/>
          </a:xfrm>
          <a:prstGeom prst="rect">
            <a:avLst/>
          </a:prstGeom>
          <a:solidFill>
            <a:schemeClr val="accent2">
              <a:alpha val="8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151003"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151005" name="Rectangle 477"/>
          <p:cNvSpPr>
            <a:spLocks noChangeArrowheads="1"/>
          </p:cNvSpPr>
          <p:nvPr/>
        </p:nvSpPr>
        <p:spPr bwMode="gray">
          <a:xfrm>
            <a:off x="749300" y="-14288"/>
            <a:ext cx="71438"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151007" name="Rectangle 479"/>
          <p:cNvSpPr>
            <a:spLocks noChangeArrowheads="1"/>
          </p:cNvSpPr>
          <p:nvPr/>
        </p:nvSpPr>
        <p:spPr bwMode="gray">
          <a:xfrm>
            <a:off x="508000" y="0"/>
            <a:ext cx="168275" cy="6865938"/>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151009" name="Rectangle 481"/>
          <p:cNvSpPr>
            <a:spLocks noChangeArrowheads="1"/>
          </p:cNvSpPr>
          <p:nvPr/>
        </p:nvSpPr>
        <p:spPr bwMode="gray">
          <a:xfrm>
            <a:off x="66198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es-CO" dirty="0"/>
          </a:p>
        </p:txBody>
      </p:sp>
      <p:sp>
        <p:nvSpPr>
          <p:cNvPr id="150988" name="Rectangle 460"/>
          <p:cNvSpPr>
            <a:spLocks noGrp="1" noChangeArrowheads="1"/>
          </p:cNvSpPr>
          <p:nvPr>
            <p:ph type="title"/>
          </p:nvPr>
        </p:nvSpPr>
        <p:spPr bwMode="auto">
          <a:xfrm>
            <a:off x="1055688" y="65088"/>
            <a:ext cx="79581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50989" name="Rectangle 461"/>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50990" name="Rectangle 462"/>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dirty="0"/>
          </a:p>
        </p:txBody>
      </p:sp>
      <p:sp>
        <p:nvSpPr>
          <p:cNvPr id="150991" name="Rectangle 463"/>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150992" name="Rectangle 464"/>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C2EE7CAD-7A4E-4CE2-A0B9-28921175F0BA}" type="slidenum">
              <a:rPr lang="en-US"/>
              <a:pPr/>
              <a:t>‹Nº›</a:t>
            </a:fld>
            <a:endParaRPr lang="en-US" dirty="0"/>
          </a:p>
        </p:txBody>
      </p:sp>
      <p:pic>
        <p:nvPicPr>
          <p:cNvPr id="3" name="2 Image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78791" y="372269"/>
            <a:ext cx="2591390" cy="50811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nodeType="afterGroup">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Lst>
  </p:timing>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5622287"/>
            <a:ext cx="9144000" cy="1289713"/>
          </a:xfrm>
          <a:prstGeom prst="rect">
            <a:avLst/>
          </a:prstGeom>
        </p:spPr>
      </p:pic>
      <p:pic>
        <p:nvPicPr>
          <p:cNvPr id="6" name="Imagen 5"/>
          <p:cNvPicPr>
            <a:picLocks noChangeAspect="1"/>
          </p:cNvPicPr>
          <p:nvPr/>
        </p:nvPicPr>
        <p:blipFill>
          <a:blip r:embed="rId3"/>
          <a:stretch>
            <a:fillRect/>
          </a:stretch>
        </p:blipFill>
        <p:spPr>
          <a:xfrm>
            <a:off x="1" y="0"/>
            <a:ext cx="2511188" cy="5633590"/>
          </a:xfrm>
          <a:prstGeom prst="rect">
            <a:avLst/>
          </a:prstGeom>
        </p:spPr>
      </p:pic>
      <p:pic>
        <p:nvPicPr>
          <p:cNvPr id="17" name="Imagen 16"/>
          <p:cNvPicPr>
            <a:picLocks noChangeAspect="1"/>
          </p:cNvPicPr>
          <p:nvPr/>
        </p:nvPicPr>
        <p:blipFill>
          <a:blip r:embed="rId4"/>
          <a:stretch>
            <a:fillRect/>
          </a:stretch>
        </p:blipFill>
        <p:spPr>
          <a:xfrm>
            <a:off x="0" y="0"/>
            <a:ext cx="9216000" cy="6912000"/>
          </a:xfrm>
          <a:prstGeom prst="rect">
            <a:avLst/>
          </a:prstGeom>
        </p:spPr>
      </p:pic>
      <p:pic>
        <p:nvPicPr>
          <p:cNvPr id="5" name="Imagen 4"/>
          <p:cNvPicPr>
            <a:picLocks noChangeAspect="1"/>
          </p:cNvPicPr>
          <p:nvPr/>
        </p:nvPicPr>
        <p:blipFill>
          <a:blip r:embed="rId5"/>
          <a:stretch>
            <a:fillRect/>
          </a:stretch>
        </p:blipFill>
        <p:spPr>
          <a:xfrm>
            <a:off x="1497723" y="3303741"/>
            <a:ext cx="6952593" cy="2259502"/>
          </a:xfrm>
          <a:prstGeom prst="rect">
            <a:avLst/>
          </a:prstGeom>
        </p:spPr>
      </p:pic>
      <p:sp>
        <p:nvSpPr>
          <p:cNvPr id="7" name="Rectangle 19"/>
          <p:cNvSpPr txBox="1">
            <a:spLocks noChangeArrowheads="1"/>
          </p:cNvSpPr>
          <p:nvPr/>
        </p:nvSpPr>
        <p:spPr bwMode="gray">
          <a:xfrm>
            <a:off x="63065" y="110353"/>
            <a:ext cx="9013824" cy="356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4000" kern="0" dirty="0" smtClean="0">
                <a:solidFill>
                  <a:srgbClr val="003399"/>
                </a:solidFill>
              </a:rPr>
              <a:t>DESARROLLO EMPRESARIAL </a:t>
            </a:r>
          </a:p>
          <a:p>
            <a:r>
              <a:rPr lang="es-CO" sz="4000" kern="0" dirty="0" smtClean="0">
                <a:solidFill>
                  <a:srgbClr val="003399"/>
                </a:solidFill>
              </a:rPr>
              <a:t>EN </a:t>
            </a:r>
          </a:p>
          <a:p>
            <a:r>
              <a:rPr lang="es-CO" sz="4000" kern="0" dirty="0" smtClean="0">
                <a:solidFill>
                  <a:srgbClr val="003399"/>
                </a:solidFill>
              </a:rPr>
              <a:t>PROCESOS </a:t>
            </a:r>
          </a:p>
          <a:p>
            <a:r>
              <a:rPr lang="es-CO" sz="4000" kern="0" dirty="0" smtClean="0">
                <a:solidFill>
                  <a:srgbClr val="003399"/>
                </a:solidFill>
              </a:rPr>
              <a:t>DE </a:t>
            </a:r>
          </a:p>
          <a:p>
            <a:r>
              <a:rPr lang="es-CO" sz="4000" kern="0" dirty="0" smtClean="0">
                <a:solidFill>
                  <a:srgbClr val="003399"/>
                </a:solidFill>
              </a:rPr>
              <a:t>ZONA FRANCA</a:t>
            </a:r>
          </a:p>
          <a:p>
            <a:endParaRPr lang="es-CO" sz="36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D8E26658-AC1F-49BB-B495-451065107EEA}" type="slidenum">
              <a:rPr lang="es-ES" smtClean="0"/>
              <a:pPr>
                <a:defRPr/>
              </a:pPr>
              <a:t>10</a:t>
            </a:fld>
            <a:endParaRPr lang="es-ES"/>
          </a:p>
        </p:txBody>
      </p:sp>
      <p:pic>
        <p:nvPicPr>
          <p:cNvPr id="1029" name="Picture 5"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44" y="-13648"/>
            <a:ext cx="5535878"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Tipos de Zonas Francas</a:t>
            </a:r>
            <a:endParaRPr lang="en-US" sz="3200" dirty="0"/>
          </a:p>
        </p:txBody>
      </p:sp>
      <p:graphicFrame>
        <p:nvGraphicFramePr>
          <p:cNvPr id="36" name="35 Diagrama"/>
          <p:cNvGraphicFramePr/>
          <p:nvPr>
            <p:extLst>
              <p:ext uri="{D42A27DB-BD31-4B8C-83A1-F6EECF244321}">
                <p14:modId xmlns:p14="http://schemas.microsoft.com/office/powerpoint/2010/main" val="2591843782"/>
              </p:ext>
            </p:extLst>
          </p:nvPr>
        </p:nvGraphicFramePr>
        <p:xfrm>
          <a:off x="1135117" y="1344709"/>
          <a:ext cx="7580287" cy="2561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ntrada 1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6063" y="3836696"/>
            <a:ext cx="2459420" cy="236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4619" y="3836695"/>
            <a:ext cx="2099945" cy="236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3301" y="3836695"/>
            <a:ext cx="2099944" cy="236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9342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9" name="Rectangle 19"/>
          <p:cNvSpPr>
            <a:spLocks noGrp="1" noChangeArrowheads="1"/>
          </p:cNvSpPr>
          <p:nvPr>
            <p:ph type="title"/>
          </p:nvPr>
        </p:nvSpPr>
        <p:spPr>
          <a:xfrm>
            <a:off x="823677" y="0"/>
            <a:ext cx="5590772" cy="1011237"/>
          </a:xfrm>
        </p:spPr>
        <p:txBody>
          <a:bodyPr/>
          <a:lstStyle/>
          <a:p>
            <a:r>
              <a:rPr lang="en-US" sz="3600" dirty="0" smtClean="0"/>
              <a:t>Finalidades de Zona Franca</a:t>
            </a:r>
            <a:endParaRPr lang="en-US" sz="3600" dirty="0"/>
          </a:p>
        </p:txBody>
      </p:sp>
      <p:sp>
        <p:nvSpPr>
          <p:cNvPr id="4" name="Rectangle 3"/>
          <p:cNvSpPr txBox="1">
            <a:spLocks noChangeArrowheads="1"/>
          </p:cNvSpPr>
          <p:nvPr/>
        </p:nvSpPr>
        <p:spPr bwMode="auto">
          <a:xfrm>
            <a:off x="804052" y="1246282"/>
            <a:ext cx="8229600" cy="532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algn="just"/>
            <a:r>
              <a:rPr lang="es-CO" altLang="ko-KR" sz="2000" kern="0" dirty="0" smtClean="0">
                <a:solidFill>
                  <a:schemeClr val="tx1"/>
                </a:solidFill>
                <a:ea typeface="굴림" pitchFamily="34" charset="-127"/>
              </a:rPr>
              <a:t>Ser instrumento para la creación de empleo y para la captación de nuevas inversiones de capital.</a:t>
            </a:r>
          </a:p>
          <a:p>
            <a:pPr marL="0" indent="0" algn="just">
              <a:buFont typeface="Wingdings" pitchFamily="2" charset="2"/>
              <a:buNone/>
            </a:pPr>
            <a:endParaRPr lang="es-CO" altLang="ko-KR" sz="2000" kern="0" dirty="0" smtClean="0">
              <a:solidFill>
                <a:schemeClr val="tx1"/>
              </a:solidFill>
              <a:ea typeface="굴림" pitchFamily="34" charset="-127"/>
            </a:endParaRPr>
          </a:p>
          <a:p>
            <a:pPr algn="just"/>
            <a:r>
              <a:rPr lang="es-CO" altLang="ko-KR" sz="2000" kern="0" dirty="0" smtClean="0">
                <a:solidFill>
                  <a:schemeClr val="tx1"/>
                </a:solidFill>
                <a:ea typeface="굴림" pitchFamily="34" charset="-127"/>
              </a:rPr>
              <a:t>Ser un polo de desarrollo que promueva la competitividad en las regiones donde se establezca.</a:t>
            </a:r>
          </a:p>
          <a:p>
            <a:pPr algn="just"/>
            <a:endParaRPr lang="es-CO" altLang="ko-KR" sz="2000" kern="0" dirty="0" smtClean="0">
              <a:solidFill>
                <a:schemeClr val="tx1"/>
              </a:solidFill>
              <a:ea typeface="굴림" pitchFamily="34" charset="-127"/>
            </a:endParaRPr>
          </a:p>
          <a:p>
            <a:pPr algn="just"/>
            <a:r>
              <a:rPr lang="es-CO" altLang="ko-KR" sz="2000" kern="0" dirty="0" smtClean="0">
                <a:solidFill>
                  <a:schemeClr val="tx1"/>
                </a:solidFill>
                <a:ea typeface="굴림" pitchFamily="34" charset="-127"/>
              </a:rPr>
              <a:t>Desarrollar procesos industriales altamente productivos y competitivos, bajo los conceptos de seguridad, transparencia, tecnología, producción limpia, y buenas prácticas empresariales.</a:t>
            </a:r>
          </a:p>
          <a:p>
            <a:pPr algn="just"/>
            <a:endParaRPr lang="es-CO" altLang="ko-KR" sz="2000" kern="0" dirty="0" smtClean="0">
              <a:solidFill>
                <a:schemeClr val="tx1"/>
              </a:solidFill>
              <a:ea typeface="굴림" pitchFamily="34" charset="-127"/>
            </a:endParaRPr>
          </a:p>
          <a:p>
            <a:pPr algn="just"/>
            <a:r>
              <a:rPr lang="es-CO" altLang="ko-KR" sz="2000" kern="0" dirty="0" smtClean="0">
                <a:solidFill>
                  <a:schemeClr val="tx1"/>
                </a:solidFill>
                <a:ea typeface="굴림" pitchFamily="34" charset="-127"/>
              </a:rPr>
              <a:t>Promover la generación de economías de escala.</a:t>
            </a:r>
          </a:p>
          <a:p>
            <a:pPr algn="just"/>
            <a:endParaRPr lang="es-CO" altLang="ko-KR" sz="2000" kern="0" dirty="0" smtClean="0">
              <a:solidFill>
                <a:schemeClr val="tx1"/>
              </a:solidFill>
              <a:ea typeface="굴림" pitchFamily="34" charset="-127"/>
            </a:endParaRPr>
          </a:p>
          <a:p>
            <a:pPr algn="just"/>
            <a:r>
              <a:rPr lang="es-CO" altLang="ko-KR" sz="2000" kern="0" dirty="0" smtClean="0">
                <a:solidFill>
                  <a:schemeClr val="tx1"/>
                </a:solidFill>
                <a:ea typeface="굴림" pitchFamily="34" charset="-127"/>
              </a:rPr>
              <a:t>Simplificar los procedimientos del comercio de bienes y servicios para facilitar su venta.</a:t>
            </a:r>
            <a:endParaRPr lang="es-ES" altLang="ko-KR" sz="2000" kern="0" dirty="0">
              <a:solidFill>
                <a:schemeClr val="tx1"/>
              </a:solidFill>
              <a:ea typeface="굴림" pitchFamily="34" charset="-127"/>
            </a:endParaRPr>
          </a:p>
        </p:txBody>
      </p:sp>
    </p:spTree>
    <p:extLst>
      <p:ext uri="{BB962C8B-B14F-4D97-AF65-F5344CB8AC3E}">
        <p14:creationId xmlns:p14="http://schemas.microsoft.com/office/powerpoint/2010/main" val="220456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9" name="Rectangle 19"/>
          <p:cNvSpPr>
            <a:spLocks noGrp="1" noChangeArrowheads="1"/>
          </p:cNvSpPr>
          <p:nvPr>
            <p:ph type="title"/>
          </p:nvPr>
        </p:nvSpPr>
        <p:spPr>
          <a:xfrm>
            <a:off x="3261815" y="2248729"/>
            <a:ext cx="5752010" cy="2268680"/>
          </a:xfrm>
        </p:spPr>
        <p:txBody>
          <a:bodyPr/>
          <a:lstStyle/>
          <a:p>
            <a:r>
              <a:rPr lang="es-CO" dirty="0" smtClean="0"/>
              <a:t>Elementos para tener en cuenta al vincular una empresa a Zona Franca</a:t>
            </a:r>
            <a:endParaRPr lang="es-CO" dirty="0"/>
          </a:p>
        </p:txBody>
      </p:sp>
      <p:sp>
        <p:nvSpPr>
          <p:cNvPr id="2" name="1 CuadroTexto"/>
          <p:cNvSpPr txBox="1"/>
          <p:nvPr/>
        </p:nvSpPr>
        <p:spPr>
          <a:xfrm>
            <a:off x="1487996" y="1756110"/>
            <a:ext cx="1603324" cy="3154710"/>
          </a:xfrm>
          <a:prstGeom prst="rect">
            <a:avLst/>
          </a:prstGeom>
          <a:noFill/>
        </p:spPr>
        <p:txBody>
          <a:bodyPr wrap="none" rtlCol="0">
            <a:spAutoFit/>
          </a:bodyPr>
          <a:lstStyle/>
          <a:p>
            <a:r>
              <a:rPr lang="es-CO" sz="19900" dirty="0" smtClean="0">
                <a:solidFill>
                  <a:schemeClr val="tx2"/>
                </a:solidFill>
              </a:rPr>
              <a:t>2</a:t>
            </a:r>
            <a:endParaRPr lang="es-CO" sz="19900" dirty="0">
              <a:solidFill>
                <a:schemeClr val="tx2"/>
              </a:solidFill>
            </a:endParaRPr>
          </a:p>
        </p:txBody>
      </p:sp>
      <p:cxnSp>
        <p:nvCxnSpPr>
          <p:cNvPr id="4" name="3 Conector recto"/>
          <p:cNvCxnSpPr/>
          <p:nvPr/>
        </p:nvCxnSpPr>
        <p:spPr bwMode="auto">
          <a:xfrm>
            <a:off x="3091320" y="2074460"/>
            <a:ext cx="0" cy="2456597"/>
          </a:xfrm>
          <a:prstGeom prst="line">
            <a:avLst/>
          </a:prstGeom>
          <a:solidFill>
            <a:srgbClr val="FFFFFF"/>
          </a:solid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cxnSp>
    </p:spTree>
    <p:extLst>
      <p:ext uri="{BB962C8B-B14F-4D97-AF65-F5344CB8AC3E}">
        <p14:creationId xmlns:p14="http://schemas.microsoft.com/office/powerpoint/2010/main" val="4028153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D8E26658-AC1F-49BB-B495-451065107EEA}" type="slidenum">
              <a:rPr lang="es-ES" smtClean="0"/>
              <a:pPr>
                <a:defRPr/>
              </a:pPr>
              <a:t>13</a:t>
            </a:fld>
            <a:endParaRPr lang="es-ES"/>
          </a:p>
        </p:txBody>
      </p:sp>
      <p:pic>
        <p:nvPicPr>
          <p:cNvPr id="1029" name="Picture 5"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44" y="-13648"/>
            <a:ext cx="5535878"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Usuarios de Zona Franca Permanente</a:t>
            </a:r>
            <a:endParaRPr lang="en-US" sz="3200" dirty="0"/>
          </a:p>
        </p:txBody>
      </p:sp>
      <p:sp>
        <p:nvSpPr>
          <p:cNvPr id="12" name="11 Rectángulo"/>
          <p:cNvSpPr/>
          <p:nvPr/>
        </p:nvSpPr>
        <p:spPr>
          <a:xfrm>
            <a:off x="1055688" y="3090000"/>
            <a:ext cx="2545315" cy="1098892"/>
          </a:xfrm>
          <a:prstGeom prst="rect">
            <a:avLst/>
          </a:prstGeom>
        </p:spPr>
        <p:style>
          <a:lnRef idx="0">
            <a:schemeClr val="accent2"/>
          </a:lnRef>
          <a:fillRef idx="3">
            <a:schemeClr val="accent2"/>
          </a:fillRef>
          <a:effectRef idx="3">
            <a:schemeClr val="accent2"/>
          </a:effectRef>
          <a:fontRef idx="minor">
            <a:schemeClr val="lt1"/>
          </a:fontRef>
        </p:style>
        <p:txBody>
          <a:bodyPr wrap="none" lIns="82424" tIns="41212" rIns="82424" bIns="41212">
            <a:spAutoFit/>
          </a:bodyPr>
          <a:lstStyle/>
          <a:p>
            <a:pPr algn="ctr"/>
            <a:r>
              <a:rPr lang="es-CO" sz="2200" dirty="0">
                <a:solidFill>
                  <a:schemeClr val="bg1"/>
                </a:solidFill>
                <a:latin typeface="+mj-lt"/>
                <a:cs typeface="Tahoma" pitchFamily="34" charset="0"/>
              </a:rPr>
              <a:t>CLASIFICACION </a:t>
            </a:r>
          </a:p>
          <a:p>
            <a:pPr algn="ctr"/>
            <a:r>
              <a:rPr lang="es-CO" sz="2200" dirty="0">
                <a:solidFill>
                  <a:schemeClr val="bg1"/>
                </a:solidFill>
                <a:latin typeface="+mj-lt"/>
                <a:cs typeface="Tahoma" pitchFamily="34" charset="0"/>
              </a:rPr>
              <a:t>DE </a:t>
            </a:r>
          </a:p>
          <a:p>
            <a:pPr algn="ctr"/>
            <a:r>
              <a:rPr lang="es-CO" sz="2200" dirty="0">
                <a:solidFill>
                  <a:schemeClr val="bg1"/>
                </a:solidFill>
                <a:latin typeface="+mj-lt"/>
                <a:cs typeface="Tahoma" pitchFamily="34" charset="0"/>
              </a:rPr>
              <a:t>USUARIOS</a:t>
            </a:r>
          </a:p>
        </p:txBody>
      </p:sp>
      <p:sp>
        <p:nvSpPr>
          <p:cNvPr id="13" name="12 Flecha abajo"/>
          <p:cNvSpPr/>
          <p:nvPr/>
        </p:nvSpPr>
        <p:spPr>
          <a:xfrm rot="14364225">
            <a:off x="3845355" y="2642878"/>
            <a:ext cx="180000" cy="1112731"/>
          </a:xfrm>
          <a:prstGeom prst="downArrow">
            <a:avLst/>
          </a:prstGeom>
          <a:ln/>
        </p:spPr>
        <p:style>
          <a:lnRef idx="0">
            <a:schemeClr val="accent2"/>
          </a:lnRef>
          <a:fillRef idx="3">
            <a:schemeClr val="accent2"/>
          </a:fillRef>
          <a:effectRef idx="3">
            <a:schemeClr val="accent2"/>
          </a:effectRef>
          <a:fontRef idx="minor">
            <a:schemeClr val="lt1"/>
          </a:fontRef>
        </p:style>
        <p:txBody>
          <a:bodyPr lIns="82424" tIns="41212" rIns="82424" bIns="41212" rtlCol="0" anchor="ctr"/>
          <a:lstStyle/>
          <a:p>
            <a:pPr algn="ctr"/>
            <a:endParaRPr lang="es-CO" dirty="0"/>
          </a:p>
        </p:txBody>
      </p:sp>
      <p:sp>
        <p:nvSpPr>
          <p:cNvPr id="14" name="13 Flecha abajo"/>
          <p:cNvSpPr/>
          <p:nvPr/>
        </p:nvSpPr>
        <p:spPr>
          <a:xfrm rot="16886226">
            <a:off x="3833645" y="3465557"/>
            <a:ext cx="180000" cy="972000"/>
          </a:xfrm>
          <a:prstGeom prst="downArrow">
            <a:avLst/>
          </a:prstGeom>
          <a:ln/>
        </p:spPr>
        <p:style>
          <a:lnRef idx="0">
            <a:schemeClr val="accent2"/>
          </a:lnRef>
          <a:fillRef idx="3">
            <a:schemeClr val="accent2"/>
          </a:fillRef>
          <a:effectRef idx="3">
            <a:schemeClr val="accent2"/>
          </a:effectRef>
          <a:fontRef idx="minor">
            <a:schemeClr val="lt1"/>
          </a:fontRef>
        </p:style>
        <p:txBody>
          <a:bodyPr lIns="82424" tIns="41212" rIns="82424" bIns="41212" rtlCol="0" anchor="ctr"/>
          <a:lstStyle/>
          <a:p>
            <a:pPr algn="ctr"/>
            <a:endParaRPr lang="es-CO" dirty="0"/>
          </a:p>
        </p:txBody>
      </p:sp>
      <p:grpSp>
        <p:nvGrpSpPr>
          <p:cNvPr id="3" name="2 Grupo"/>
          <p:cNvGrpSpPr/>
          <p:nvPr/>
        </p:nvGrpSpPr>
        <p:grpSpPr>
          <a:xfrm>
            <a:off x="4590695" y="1957347"/>
            <a:ext cx="3796826" cy="1574397"/>
            <a:chOff x="2208189" y="1100564"/>
            <a:chExt cx="3796826" cy="1574397"/>
          </a:xfrm>
        </p:grpSpPr>
        <p:grpSp>
          <p:nvGrpSpPr>
            <p:cNvPr id="2" name="1 Grupo"/>
            <p:cNvGrpSpPr/>
            <p:nvPr/>
          </p:nvGrpSpPr>
          <p:grpSpPr>
            <a:xfrm>
              <a:off x="2208189" y="1100564"/>
              <a:ext cx="3796826" cy="1574397"/>
              <a:chOff x="2208189" y="1100564"/>
              <a:chExt cx="3796826" cy="1574397"/>
            </a:xfrm>
          </p:grpSpPr>
          <p:sp>
            <p:nvSpPr>
              <p:cNvPr id="15" name="AutoShape 52"/>
              <p:cNvSpPr>
                <a:spLocks noChangeArrowheads="1"/>
              </p:cNvSpPr>
              <p:nvPr/>
            </p:nvSpPr>
            <p:spPr bwMode="gray">
              <a:xfrm>
                <a:off x="2218068" y="1232327"/>
                <a:ext cx="3786947" cy="1442634"/>
              </a:xfrm>
              <a:prstGeom prst="roundRect">
                <a:avLst>
                  <a:gd name="adj" fmla="val 16667"/>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grpSp>
            <p:nvGrpSpPr>
              <p:cNvPr id="16" name="Group 56"/>
              <p:cNvGrpSpPr>
                <a:grpSpLocks/>
              </p:cNvGrpSpPr>
              <p:nvPr/>
            </p:nvGrpSpPr>
            <p:grpSpPr bwMode="auto">
              <a:xfrm>
                <a:off x="2208189" y="1100564"/>
                <a:ext cx="3319463" cy="401638"/>
                <a:chOff x="720" y="1392"/>
                <a:chExt cx="4058" cy="480"/>
              </a:xfrm>
            </p:grpSpPr>
            <p:sp>
              <p:nvSpPr>
                <p:cNvPr id="17" name="AutoShape 57"/>
                <p:cNvSpPr>
                  <a:spLocks noChangeArrowheads="1"/>
                </p:cNvSpPr>
                <p:nvPr/>
              </p:nvSpPr>
              <p:spPr bwMode="gray">
                <a:xfrm>
                  <a:off x="720" y="1392"/>
                  <a:ext cx="4058" cy="480"/>
                </a:xfrm>
                <a:prstGeom prst="roundRect">
                  <a:avLst>
                    <a:gd name="adj" fmla="val 17509"/>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grpSp>
              <p:nvGrpSpPr>
                <p:cNvPr id="18" name="Group 58"/>
                <p:cNvGrpSpPr>
                  <a:grpSpLocks/>
                </p:cNvGrpSpPr>
                <p:nvPr/>
              </p:nvGrpSpPr>
              <p:grpSpPr bwMode="auto">
                <a:xfrm>
                  <a:off x="730" y="1407"/>
                  <a:ext cx="4043" cy="444"/>
                  <a:chOff x="744" y="1407"/>
                  <a:chExt cx="3988" cy="444"/>
                </a:xfrm>
              </p:grpSpPr>
              <p:sp>
                <p:nvSpPr>
                  <p:cNvPr id="19" name="AutoShape 59"/>
                  <p:cNvSpPr>
                    <a:spLocks noChangeArrowheads="1"/>
                  </p:cNvSpPr>
                  <p:nvPr/>
                </p:nvSpPr>
                <p:spPr bwMode="gray">
                  <a:xfrm>
                    <a:off x="744" y="1736"/>
                    <a:ext cx="3988" cy="115"/>
                  </a:xfrm>
                  <a:prstGeom prst="roundRect">
                    <a:avLst>
                      <a:gd name="adj" fmla="val 50000"/>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sp>
                <p:nvSpPr>
                  <p:cNvPr id="20" name="AutoShape 60"/>
                  <p:cNvSpPr>
                    <a:spLocks noChangeArrowheads="1"/>
                  </p:cNvSpPr>
                  <p:nvPr/>
                </p:nvSpPr>
                <p:spPr bwMode="gray">
                  <a:xfrm>
                    <a:off x="744" y="1407"/>
                    <a:ext cx="3988" cy="115"/>
                  </a:xfrm>
                  <a:prstGeom prst="roundRect">
                    <a:avLst>
                      <a:gd name="adj" fmla="val 50000"/>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grpSp>
          </p:grpSp>
          <p:sp>
            <p:nvSpPr>
              <p:cNvPr id="21" name="Rectangle 72"/>
              <p:cNvSpPr>
                <a:spLocks noChangeArrowheads="1"/>
              </p:cNvSpPr>
              <p:nvPr/>
            </p:nvSpPr>
            <p:spPr bwMode="gray">
              <a:xfrm>
                <a:off x="2616279" y="1127552"/>
                <a:ext cx="2409634" cy="307777"/>
              </a:xfrm>
              <a:prstGeom prst="rect">
                <a:avLst/>
              </a:prstGeom>
              <a:ln/>
              <a:extLst/>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50000"/>
                  </a:spcBef>
                  <a:buClr>
                    <a:srgbClr val="1F3F5F"/>
                  </a:buClr>
                </a:pPr>
                <a:r>
                  <a:rPr lang="en-US" sz="1400" dirty="0" smtClean="0">
                    <a:solidFill>
                      <a:srgbClr val="FFFFFF"/>
                    </a:solidFill>
                  </a:rPr>
                  <a:t>USUARIOS CALIFICADOS</a:t>
                </a:r>
                <a:endParaRPr lang="en-US" sz="1400" dirty="0">
                  <a:solidFill>
                    <a:srgbClr val="FFFFFF"/>
                  </a:solidFill>
                </a:endParaRPr>
              </a:p>
            </p:txBody>
          </p:sp>
        </p:grpSp>
        <p:sp>
          <p:nvSpPr>
            <p:cNvPr id="22" name="Rectangle 77"/>
            <p:cNvSpPr>
              <a:spLocks noChangeArrowheads="1"/>
            </p:cNvSpPr>
            <p:nvPr/>
          </p:nvSpPr>
          <p:spPr bwMode="auto">
            <a:xfrm>
              <a:off x="2478065" y="1586339"/>
              <a:ext cx="3526950" cy="95410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p>
              <a:pPr marL="412120" indent="-412120" algn="just">
                <a:buFont typeface="+mj-lt"/>
                <a:buAutoNum type="arabicPeriod"/>
              </a:pPr>
              <a:r>
                <a:rPr lang="es-CO" sz="1400" dirty="0">
                  <a:solidFill>
                    <a:srgbClr val="1C1C1C"/>
                  </a:solidFill>
                  <a:latin typeface="Tahoma" pitchFamily="34" charset="0"/>
                  <a:cs typeface="Tahoma" pitchFamily="34" charset="0"/>
                </a:rPr>
                <a:t>Usuario Operador</a:t>
              </a:r>
            </a:p>
            <a:p>
              <a:pPr marL="412120" indent="-412120" algn="just">
                <a:buFont typeface="+mj-lt"/>
                <a:buAutoNum type="arabicPeriod"/>
              </a:pPr>
              <a:r>
                <a:rPr lang="es-CO" sz="1400" dirty="0">
                  <a:solidFill>
                    <a:srgbClr val="1C1C1C"/>
                  </a:solidFill>
                  <a:latin typeface="Tahoma" pitchFamily="34" charset="0"/>
                  <a:cs typeface="Tahoma" pitchFamily="34" charset="0"/>
                </a:rPr>
                <a:t>Usuario Industrial de Bienes</a:t>
              </a:r>
            </a:p>
            <a:p>
              <a:pPr marL="412120" indent="-412120" algn="just">
                <a:buFont typeface="+mj-lt"/>
                <a:buAutoNum type="arabicPeriod"/>
              </a:pPr>
              <a:r>
                <a:rPr lang="es-CO" sz="1400" dirty="0">
                  <a:solidFill>
                    <a:srgbClr val="1C1C1C"/>
                  </a:solidFill>
                  <a:latin typeface="Tahoma" pitchFamily="34" charset="0"/>
                  <a:cs typeface="Tahoma" pitchFamily="34" charset="0"/>
                </a:rPr>
                <a:t>Usuario Industrial de Servicios </a:t>
              </a:r>
            </a:p>
            <a:p>
              <a:pPr marL="412120" indent="-412120" algn="just">
                <a:buFont typeface="+mj-lt"/>
                <a:buAutoNum type="arabicPeriod"/>
              </a:pPr>
              <a:r>
                <a:rPr lang="es-CO" sz="1400" dirty="0">
                  <a:solidFill>
                    <a:srgbClr val="1C1C1C"/>
                  </a:solidFill>
                  <a:latin typeface="Tahoma" pitchFamily="34" charset="0"/>
                  <a:cs typeface="Tahoma" pitchFamily="34" charset="0"/>
                </a:rPr>
                <a:t>Usuarios Comerciales</a:t>
              </a:r>
              <a:endParaRPr lang="es-ES_tradnl" sz="1000" dirty="0">
                <a:solidFill>
                  <a:srgbClr val="1C1C1C"/>
                </a:solidFill>
                <a:latin typeface="Tahoma" pitchFamily="34" charset="0"/>
                <a:cs typeface="Tahoma" pitchFamily="34" charset="0"/>
              </a:endParaRPr>
            </a:p>
          </p:txBody>
        </p:sp>
      </p:grpSp>
      <p:grpSp>
        <p:nvGrpSpPr>
          <p:cNvPr id="23" name="22 Grupo"/>
          <p:cNvGrpSpPr/>
          <p:nvPr/>
        </p:nvGrpSpPr>
        <p:grpSpPr>
          <a:xfrm>
            <a:off x="4590695" y="3940963"/>
            <a:ext cx="3796826" cy="1574397"/>
            <a:chOff x="2208189" y="1100564"/>
            <a:chExt cx="3796826" cy="1574397"/>
          </a:xfrm>
        </p:grpSpPr>
        <p:grpSp>
          <p:nvGrpSpPr>
            <p:cNvPr id="24" name="23 Grupo"/>
            <p:cNvGrpSpPr/>
            <p:nvPr/>
          </p:nvGrpSpPr>
          <p:grpSpPr>
            <a:xfrm>
              <a:off x="2208189" y="1100564"/>
              <a:ext cx="3796826" cy="1574397"/>
              <a:chOff x="2208189" y="1100564"/>
              <a:chExt cx="3796826" cy="1574397"/>
            </a:xfrm>
          </p:grpSpPr>
          <p:sp>
            <p:nvSpPr>
              <p:cNvPr id="26" name="AutoShape 52"/>
              <p:cNvSpPr>
                <a:spLocks noChangeArrowheads="1"/>
              </p:cNvSpPr>
              <p:nvPr/>
            </p:nvSpPr>
            <p:spPr bwMode="gray">
              <a:xfrm>
                <a:off x="2218068" y="1232327"/>
                <a:ext cx="3786947" cy="1442634"/>
              </a:xfrm>
              <a:prstGeom prst="roundRect">
                <a:avLst>
                  <a:gd name="adj" fmla="val 16667"/>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grpSp>
            <p:nvGrpSpPr>
              <p:cNvPr id="27" name="Group 56"/>
              <p:cNvGrpSpPr>
                <a:grpSpLocks/>
              </p:cNvGrpSpPr>
              <p:nvPr/>
            </p:nvGrpSpPr>
            <p:grpSpPr bwMode="auto">
              <a:xfrm>
                <a:off x="2208189" y="1100564"/>
                <a:ext cx="3319463" cy="401638"/>
                <a:chOff x="720" y="1392"/>
                <a:chExt cx="4058" cy="480"/>
              </a:xfrm>
            </p:grpSpPr>
            <p:sp>
              <p:nvSpPr>
                <p:cNvPr id="29" name="AutoShape 57"/>
                <p:cNvSpPr>
                  <a:spLocks noChangeArrowheads="1"/>
                </p:cNvSpPr>
                <p:nvPr/>
              </p:nvSpPr>
              <p:spPr bwMode="gray">
                <a:xfrm>
                  <a:off x="720" y="1392"/>
                  <a:ext cx="4058" cy="480"/>
                </a:xfrm>
                <a:prstGeom prst="roundRect">
                  <a:avLst>
                    <a:gd name="adj" fmla="val 17509"/>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grpSp>
              <p:nvGrpSpPr>
                <p:cNvPr id="30" name="Group 58"/>
                <p:cNvGrpSpPr>
                  <a:grpSpLocks/>
                </p:cNvGrpSpPr>
                <p:nvPr/>
              </p:nvGrpSpPr>
              <p:grpSpPr bwMode="auto">
                <a:xfrm>
                  <a:off x="730" y="1407"/>
                  <a:ext cx="4043" cy="444"/>
                  <a:chOff x="744" y="1407"/>
                  <a:chExt cx="3988" cy="444"/>
                </a:xfrm>
              </p:grpSpPr>
              <p:sp>
                <p:nvSpPr>
                  <p:cNvPr id="31" name="AutoShape 59"/>
                  <p:cNvSpPr>
                    <a:spLocks noChangeArrowheads="1"/>
                  </p:cNvSpPr>
                  <p:nvPr/>
                </p:nvSpPr>
                <p:spPr bwMode="gray">
                  <a:xfrm>
                    <a:off x="744" y="1736"/>
                    <a:ext cx="3988" cy="115"/>
                  </a:xfrm>
                  <a:prstGeom prst="roundRect">
                    <a:avLst>
                      <a:gd name="adj" fmla="val 50000"/>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sp>
                <p:nvSpPr>
                  <p:cNvPr id="32" name="AutoShape 60"/>
                  <p:cNvSpPr>
                    <a:spLocks noChangeArrowheads="1"/>
                  </p:cNvSpPr>
                  <p:nvPr/>
                </p:nvSpPr>
                <p:spPr bwMode="gray">
                  <a:xfrm>
                    <a:off x="744" y="1407"/>
                    <a:ext cx="3988" cy="115"/>
                  </a:xfrm>
                  <a:prstGeom prst="roundRect">
                    <a:avLst>
                      <a:gd name="adj" fmla="val 50000"/>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es-CO"/>
                  </a:p>
                </p:txBody>
              </p:sp>
            </p:grpSp>
          </p:grpSp>
          <p:sp>
            <p:nvSpPr>
              <p:cNvPr id="28" name="Rectangle 72"/>
              <p:cNvSpPr>
                <a:spLocks noChangeArrowheads="1"/>
              </p:cNvSpPr>
              <p:nvPr/>
            </p:nvSpPr>
            <p:spPr bwMode="gray">
              <a:xfrm>
                <a:off x="2516900" y="1127552"/>
                <a:ext cx="2608406" cy="307777"/>
              </a:xfrm>
              <a:prstGeom prst="rect">
                <a:avLst/>
              </a:prstGeom>
              <a:ln/>
              <a:extLst/>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50000"/>
                  </a:spcBef>
                  <a:buClr>
                    <a:srgbClr val="1F3F5F"/>
                  </a:buClr>
                </a:pPr>
                <a:r>
                  <a:rPr lang="en-US" sz="1400" dirty="0" smtClean="0">
                    <a:solidFill>
                      <a:srgbClr val="FFFFFF"/>
                    </a:solidFill>
                  </a:rPr>
                  <a:t>USUARIOS NO CALIFICADO</a:t>
                </a:r>
                <a:endParaRPr lang="en-US" sz="1400" dirty="0">
                  <a:solidFill>
                    <a:srgbClr val="FFFFFF"/>
                  </a:solidFill>
                </a:endParaRPr>
              </a:p>
            </p:txBody>
          </p:sp>
        </p:grpSp>
        <p:sp>
          <p:nvSpPr>
            <p:cNvPr id="25" name="Rectangle 77"/>
            <p:cNvSpPr>
              <a:spLocks noChangeArrowheads="1"/>
            </p:cNvSpPr>
            <p:nvPr/>
          </p:nvSpPr>
          <p:spPr bwMode="auto">
            <a:xfrm>
              <a:off x="2478065" y="1586339"/>
              <a:ext cx="3526950" cy="95410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p>
              <a:pPr marL="412120" indent="-412120" algn="just">
                <a:buFont typeface="+mj-lt"/>
                <a:buAutoNum type="arabicPeriod"/>
              </a:pPr>
              <a:r>
                <a:rPr lang="es-CO" sz="1400" dirty="0">
                  <a:solidFill>
                    <a:srgbClr val="1C1C1C"/>
                  </a:solidFill>
                  <a:latin typeface="Tahoma" pitchFamily="34" charset="0"/>
                  <a:cs typeface="Tahoma" pitchFamily="34" charset="0"/>
                </a:rPr>
                <a:t>Residentes TAN</a:t>
              </a:r>
            </a:p>
            <a:p>
              <a:pPr marL="412120" indent="-412120" algn="just">
                <a:buFont typeface="+mj-lt"/>
                <a:buAutoNum type="arabicPeriod"/>
              </a:pPr>
              <a:r>
                <a:rPr lang="es-CO" sz="1400" dirty="0">
                  <a:solidFill>
                    <a:srgbClr val="1C1C1C"/>
                  </a:solidFill>
                  <a:latin typeface="Tahoma" pitchFamily="34" charset="0"/>
                  <a:cs typeface="Tahoma" pitchFamily="34" charset="0"/>
                </a:rPr>
                <a:t>Empresas Extranjeras</a:t>
              </a:r>
            </a:p>
            <a:p>
              <a:pPr marL="412120" indent="-412120" algn="l">
                <a:buFont typeface="+mj-lt"/>
                <a:buAutoNum type="arabicPeriod"/>
              </a:pPr>
              <a:r>
                <a:rPr lang="es-CO" sz="1400" dirty="0">
                  <a:solidFill>
                    <a:srgbClr val="1C1C1C"/>
                  </a:solidFill>
                  <a:latin typeface="Tahoma" pitchFamily="34" charset="0"/>
                  <a:cs typeface="Tahoma" pitchFamily="34" charset="0"/>
                </a:rPr>
                <a:t>Empresas de apoyo en Zona Franca</a:t>
              </a:r>
            </a:p>
          </p:txBody>
        </p:sp>
      </p:grpSp>
    </p:spTree>
    <p:extLst>
      <p:ext uri="{BB962C8B-B14F-4D97-AF65-F5344CB8AC3E}">
        <p14:creationId xmlns:p14="http://schemas.microsoft.com/office/powerpoint/2010/main" val="29199443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D8E26658-AC1F-49BB-B495-451065107EEA}" type="slidenum">
              <a:rPr lang="es-ES" smtClean="0"/>
              <a:pPr>
                <a:defRPr/>
              </a:pPr>
              <a:t>14</a:t>
            </a:fld>
            <a:endParaRPr lang="es-ES"/>
          </a:p>
        </p:txBody>
      </p:sp>
      <p:pic>
        <p:nvPicPr>
          <p:cNvPr id="1029" name="Picture 5"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44" y="-13648"/>
            <a:ext cx="5535878"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Vinculación directa al instrumento Zonas Francas</a:t>
            </a:r>
            <a:endParaRPr lang="en-US" sz="3200" dirty="0"/>
          </a:p>
        </p:txBody>
      </p:sp>
      <p:graphicFrame>
        <p:nvGraphicFramePr>
          <p:cNvPr id="2" name="1 Diagrama"/>
          <p:cNvGraphicFramePr/>
          <p:nvPr>
            <p:extLst>
              <p:ext uri="{D42A27DB-BD31-4B8C-83A1-F6EECF244321}">
                <p14:modId xmlns:p14="http://schemas.microsoft.com/office/powerpoint/2010/main" val="274589190"/>
              </p:ext>
            </p:extLst>
          </p:nvPr>
        </p:nvGraphicFramePr>
        <p:xfrm>
          <a:off x="1058772" y="1355832"/>
          <a:ext cx="7769918" cy="515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7922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D8E26658-AC1F-49BB-B495-451065107EEA}" type="slidenum">
              <a:rPr lang="es-ES" smtClean="0"/>
              <a:pPr>
                <a:defRPr/>
              </a:pPr>
              <a:t>15</a:t>
            </a:fld>
            <a:endParaRPr lang="es-ES"/>
          </a:p>
        </p:txBody>
      </p:sp>
      <p:pic>
        <p:nvPicPr>
          <p:cNvPr id="1029" name="Picture 5"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827544" y="-13648"/>
            <a:ext cx="5535878"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Compromisos</a:t>
            </a:r>
            <a:endParaRPr lang="en-US" sz="3200" dirty="0"/>
          </a:p>
        </p:txBody>
      </p:sp>
      <p:graphicFrame>
        <p:nvGraphicFramePr>
          <p:cNvPr id="2" name="1 Tabla"/>
          <p:cNvGraphicFramePr>
            <a:graphicFrameLocks noGrp="1"/>
          </p:cNvGraphicFramePr>
          <p:nvPr>
            <p:extLst>
              <p:ext uri="{D42A27DB-BD31-4B8C-83A1-F6EECF244321}">
                <p14:modId xmlns:p14="http://schemas.microsoft.com/office/powerpoint/2010/main" val="1811631927"/>
              </p:ext>
            </p:extLst>
          </p:nvPr>
        </p:nvGraphicFramePr>
        <p:xfrm>
          <a:off x="1072055" y="1213945"/>
          <a:ext cx="7819698" cy="5202620"/>
        </p:xfrm>
        <a:graphic>
          <a:graphicData uri="http://schemas.openxmlformats.org/drawingml/2006/table">
            <a:tbl>
              <a:tblPr firstRow="1" firstCol="1" bandRow="1">
                <a:tableStyleId>{08FB837D-C827-4EFA-A057-4D05807E0F7C}</a:tableStyleId>
              </a:tblPr>
              <a:tblGrid>
                <a:gridCol w="2606566"/>
                <a:gridCol w="2606566"/>
                <a:gridCol w="2606566"/>
              </a:tblGrid>
              <a:tr h="1298033">
                <a:tc>
                  <a:txBody>
                    <a:bodyPr/>
                    <a:lstStyle/>
                    <a:p>
                      <a:pPr algn="ctr">
                        <a:lnSpc>
                          <a:spcPts val="1425"/>
                        </a:lnSpc>
                        <a:spcAft>
                          <a:spcPts val="0"/>
                        </a:spcAft>
                      </a:pPr>
                      <a:r>
                        <a:rPr lang="es-CO" sz="1600" dirty="0">
                          <a:effectLst/>
                        </a:rPr>
                        <a:t>Monto  de activos totales Nueva Empresa </a:t>
                      </a:r>
                      <a:br>
                        <a:rPr lang="es-CO" sz="1600" dirty="0">
                          <a:effectLst/>
                        </a:rPr>
                      </a:b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 Compromisos de Inversión</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Compromiso Generación de Empleo</a:t>
                      </a:r>
                      <a:br>
                        <a:rPr lang="es-CO" sz="1600" dirty="0">
                          <a:effectLst/>
                        </a:rPr>
                      </a:br>
                      <a:r>
                        <a:rPr lang="es-CO" sz="1600" dirty="0">
                          <a:effectLst/>
                        </a:rPr>
                        <a:t>(a la puesta en marcha del proyecto) </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4729">
                <a:tc>
                  <a:txBody>
                    <a:bodyPr/>
                    <a:lstStyle/>
                    <a:p>
                      <a:pPr algn="ctr">
                        <a:lnSpc>
                          <a:spcPts val="1425"/>
                        </a:lnSpc>
                        <a:spcAft>
                          <a:spcPts val="1200"/>
                        </a:spcAft>
                      </a:pPr>
                      <a:r>
                        <a:rPr lang="es-CO" sz="1600" dirty="0">
                          <a:effectLst/>
                        </a:rPr>
                        <a:t>Inversión  de 0 a 500 </a:t>
                      </a:r>
                      <a:r>
                        <a:rPr lang="es-CO" sz="1600" dirty="0" smtClean="0">
                          <a:effectLst/>
                        </a:rPr>
                        <a:t>SMMLV</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No hay requisitos</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No hay requisitos</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3792">
                <a:tc>
                  <a:txBody>
                    <a:bodyPr/>
                    <a:lstStyle/>
                    <a:p>
                      <a:pPr algn="ctr">
                        <a:lnSpc>
                          <a:spcPts val="1425"/>
                        </a:lnSpc>
                        <a:spcAft>
                          <a:spcPts val="0"/>
                        </a:spcAft>
                      </a:pPr>
                      <a:r>
                        <a:rPr lang="es-CO" sz="1600" dirty="0">
                          <a:effectLst/>
                        </a:rPr>
                        <a:t>500 </a:t>
                      </a:r>
                      <a:r>
                        <a:rPr lang="es-CO" sz="1600" dirty="0" smtClean="0">
                          <a:effectLst/>
                        </a:rPr>
                        <a:t>SMMLV </a:t>
                      </a:r>
                      <a:r>
                        <a:rPr lang="es-CO" sz="1600" dirty="0">
                          <a:effectLst/>
                        </a:rPr>
                        <a:t>a  5.000 </a:t>
                      </a:r>
                      <a:r>
                        <a:rPr lang="es-CO" sz="1600" dirty="0" smtClean="0">
                          <a:effectLst/>
                        </a:rPr>
                        <a:t>SMMLV</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No hay requisitos</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20 empleos</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8033">
                <a:tc>
                  <a:txBody>
                    <a:bodyPr/>
                    <a:lstStyle/>
                    <a:p>
                      <a:pPr algn="ctr">
                        <a:lnSpc>
                          <a:spcPts val="1425"/>
                        </a:lnSpc>
                        <a:spcAft>
                          <a:spcPts val="0"/>
                        </a:spcAft>
                      </a:pPr>
                      <a:r>
                        <a:rPr lang="es-CO" sz="1600" dirty="0">
                          <a:effectLst/>
                        </a:rPr>
                        <a:t>5.001 </a:t>
                      </a:r>
                      <a:r>
                        <a:rPr lang="es-CO" sz="1600" dirty="0" smtClean="0">
                          <a:effectLst/>
                        </a:rPr>
                        <a:t>SMMLV </a:t>
                      </a:r>
                      <a:r>
                        <a:rPr lang="es-CO" sz="1600" dirty="0">
                          <a:effectLst/>
                        </a:rPr>
                        <a:t>a 30.000 </a:t>
                      </a:r>
                      <a:r>
                        <a:rPr lang="es-CO" sz="1600" dirty="0" smtClean="0">
                          <a:effectLst/>
                        </a:rPr>
                        <a:t>SMMLV</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Nueva inversión de  5.000 </a:t>
                      </a:r>
                      <a:r>
                        <a:rPr lang="es-CO" sz="1600" dirty="0" smtClean="0">
                          <a:effectLst/>
                        </a:rPr>
                        <a:t>SMMLV (</a:t>
                      </a:r>
                      <a:r>
                        <a:rPr lang="es-CO" sz="1600" dirty="0">
                          <a:effectLst/>
                        </a:rPr>
                        <a:t>Dentro de los 3 años siguientes a la calificación).</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a:effectLst/>
                        </a:rPr>
                        <a:t>30 empleos</a:t>
                      </a:r>
                      <a:endParaRPr lang="es-CO" sz="160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8033">
                <a:tc>
                  <a:txBody>
                    <a:bodyPr/>
                    <a:lstStyle/>
                    <a:p>
                      <a:pPr algn="ctr">
                        <a:lnSpc>
                          <a:spcPts val="1425"/>
                        </a:lnSpc>
                        <a:spcAft>
                          <a:spcPts val="0"/>
                        </a:spcAft>
                      </a:pPr>
                      <a:r>
                        <a:rPr lang="es-CO" sz="1600" dirty="0">
                          <a:effectLst/>
                        </a:rPr>
                        <a:t>Inversión superior  a 30.000 </a:t>
                      </a:r>
                      <a:r>
                        <a:rPr lang="es-CO" sz="1600" dirty="0" smtClean="0">
                          <a:effectLst/>
                        </a:rPr>
                        <a:t>SMMLV</a:t>
                      </a:r>
                      <a:r>
                        <a:rPr lang="es-CO" sz="1600" dirty="0">
                          <a:effectLst/>
                        </a:rPr>
                        <a:t> </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Nueva inversión de 11.500 </a:t>
                      </a:r>
                      <a:r>
                        <a:rPr lang="es-CO" sz="1600" dirty="0" smtClean="0">
                          <a:effectLst/>
                        </a:rPr>
                        <a:t>SMMLV </a:t>
                      </a:r>
                      <a:r>
                        <a:rPr lang="es-CO" sz="1600" dirty="0">
                          <a:effectLst/>
                        </a:rPr>
                        <a:t>(Dentro de los 3 años siguientes a la calificación)</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25"/>
                        </a:lnSpc>
                        <a:spcAft>
                          <a:spcPts val="0"/>
                        </a:spcAft>
                      </a:pPr>
                      <a:r>
                        <a:rPr lang="es-CO" sz="1600" dirty="0">
                          <a:effectLst/>
                        </a:rPr>
                        <a:t>50 empleos</a:t>
                      </a:r>
                      <a:endParaRPr lang="es-CO" sz="1600" dirty="0">
                        <a:solidFill>
                          <a:srgbClr val="000000"/>
                        </a:solidFill>
                        <a:effectLst/>
                        <a:latin typeface="Times New Roman"/>
                        <a:ea typeface="Calibri"/>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31519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7320" y="-16800"/>
            <a:ext cx="5561893"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Usuarios de Zona Franca</a:t>
            </a:r>
            <a:endParaRPr lang="en-US" sz="3200" dirty="0"/>
          </a:p>
        </p:txBody>
      </p:sp>
      <p:graphicFrame>
        <p:nvGraphicFramePr>
          <p:cNvPr id="2" name="1 Diagrama"/>
          <p:cNvGraphicFramePr/>
          <p:nvPr>
            <p:extLst>
              <p:ext uri="{D42A27DB-BD31-4B8C-83A1-F6EECF244321}">
                <p14:modId xmlns:p14="http://schemas.microsoft.com/office/powerpoint/2010/main" val="773002031"/>
              </p:ext>
            </p:extLst>
          </p:nvPr>
        </p:nvGraphicFramePr>
        <p:xfrm>
          <a:off x="961697" y="1095603"/>
          <a:ext cx="7662041" cy="550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13 Conector recto de flecha"/>
          <p:cNvCxnSpPr/>
          <p:nvPr/>
        </p:nvCxnSpPr>
        <p:spPr bwMode="auto">
          <a:xfrm flipV="1">
            <a:off x="4605772" y="5510149"/>
            <a:ext cx="1070633" cy="77191"/>
          </a:xfrm>
          <a:prstGeom prst="straightConnector1">
            <a:avLst/>
          </a:prstGeom>
          <a:solidFill>
            <a:srgbClr val="FFFFFF"/>
          </a:solidFill>
          <a:ln w="28575" cap="flat" cmpd="sng" algn="ctr">
            <a:solidFill>
              <a:srgbClr val="FFFFFF"/>
            </a:solidFill>
            <a:prstDash val="solid"/>
            <a:round/>
            <a:headEnd type="arrow"/>
            <a:tailEnd type="arrow"/>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cxnSp>
      <p:cxnSp>
        <p:nvCxnSpPr>
          <p:cNvPr id="17" name="16 Conector recto de flecha"/>
          <p:cNvCxnSpPr/>
          <p:nvPr/>
        </p:nvCxnSpPr>
        <p:spPr bwMode="auto">
          <a:xfrm>
            <a:off x="3740727" y="5177642"/>
            <a:ext cx="2173185" cy="0"/>
          </a:xfrm>
          <a:prstGeom prst="straightConnector1">
            <a:avLst/>
          </a:prstGeom>
          <a:solidFill>
            <a:srgbClr val="FFFFFF"/>
          </a:solidFill>
          <a:ln w="44450" cap="flat" cmpd="sng" algn="ctr">
            <a:solidFill>
              <a:schemeClr val="tx2">
                <a:lumMod val="60000"/>
                <a:lumOff val="40000"/>
              </a:schemeClr>
            </a:solidFill>
            <a:prstDash val="solid"/>
            <a:round/>
            <a:headEnd type="arrow"/>
            <a:tailEnd type="arrow"/>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cxnSp>
    </p:spTree>
    <p:extLst>
      <p:ext uri="{BB962C8B-B14F-4D97-AF65-F5344CB8AC3E}">
        <p14:creationId xmlns:p14="http://schemas.microsoft.com/office/powerpoint/2010/main" val="1113830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9" name="Rectangle 19"/>
          <p:cNvSpPr>
            <a:spLocks noGrp="1" noChangeArrowheads="1"/>
          </p:cNvSpPr>
          <p:nvPr>
            <p:ph type="title"/>
          </p:nvPr>
        </p:nvSpPr>
        <p:spPr>
          <a:xfrm>
            <a:off x="3261815" y="2248729"/>
            <a:ext cx="5752010" cy="2268680"/>
          </a:xfrm>
        </p:spPr>
        <p:txBody>
          <a:bodyPr/>
          <a:lstStyle/>
          <a:p>
            <a:r>
              <a:rPr lang="es-CO" dirty="0" smtClean="0"/>
              <a:t>Incentivos al vincular una empresa a Zona Franca</a:t>
            </a:r>
            <a:endParaRPr lang="es-CO" dirty="0"/>
          </a:p>
        </p:txBody>
      </p:sp>
      <p:sp>
        <p:nvSpPr>
          <p:cNvPr id="2" name="1 CuadroTexto"/>
          <p:cNvSpPr txBox="1"/>
          <p:nvPr/>
        </p:nvSpPr>
        <p:spPr>
          <a:xfrm>
            <a:off x="1487996" y="1756110"/>
            <a:ext cx="1603324" cy="3154710"/>
          </a:xfrm>
          <a:prstGeom prst="rect">
            <a:avLst/>
          </a:prstGeom>
          <a:noFill/>
        </p:spPr>
        <p:txBody>
          <a:bodyPr wrap="none" rtlCol="0">
            <a:spAutoFit/>
          </a:bodyPr>
          <a:lstStyle/>
          <a:p>
            <a:r>
              <a:rPr lang="es-CO" sz="19900" dirty="0">
                <a:solidFill>
                  <a:schemeClr val="tx2"/>
                </a:solidFill>
              </a:rPr>
              <a:t>3</a:t>
            </a:r>
          </a:p>
        </p:txBody>
      </p:sp>
      <p:cxnSp>
        <p:nvCxnSpPr>
          <p:cNvPr id="4" name="3 Conector recto"/>
          <p:cNvCxnSpPr/>
          <p:nvPr/>
        </p:nvCxnSpPr>
        <p:spPr bwMode="auto">
          <a:xfrm>
            <a:off x="3091320" y="2074460"/>
            <a:ext cx="0" cy="2456597"/>
          </a:xfrm>
          <a:prstGeom prst="line">
            <a:avLst/>
          </a:prstGeom>
          <a:solidFill>
            <a:srgbClr val="FFFFFF"/>
          </a:solid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cxnSp>
    </p:spTree>
    <p:extLst>
      <p:ext uri="{BB962C8B-B14F-4D97-AF65-F5344CB8AC3E}">
        <p14:creationId xmlns:p14="http://schemas.microsoft.com/office/powerpoint/2010/main" val="128824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66487" y="1157660"/>
            <a:ext cx="7845501" cy="4084324"/>
          </a:xfrm>
          <a:prstGeom prst="rect">
            <a:avLst/>
          </a:prstGeom>
        </p:spPr>
        <p:txBody>
          <a:bodyPr wrap="square" lIns="82424" tIns="41212" rIns="82424" bIns="41212">
            <a:spAutoFit/>
          </a:bodyPr>
          <a:lstStyle/>
          <a:p>
            <a:pPr marL="342900" indent="-342900" algn="just">
              <a:buBlip>
                <a:blip r:embed="rId2"/>
              </a:buBlip>
            </a:pPr>
            <a:r>
              <a:rPr lang="es-CO" sz="2000" b="0" dirty="0">
                <a:solidFill>
                  <a:srgbClr val="1C1C1C"/>
                </a:solidFill>
              </a:rPr>
              <a:t>Tarifa única de impuesto de renta del 15 % para usuarios industriales. </a:t>
            </a:r>
          </a:p>
          <a:p>
            <a:pPr marL="342900" indent="-342900" algn="just">
              <a:buBlip>
                <a:blip r:embed="rId2"/>
              </a:buBlip>
            </a:pPr>
            <a:endParaRPr lang="es-CO" sz="2000" b="0" dirty="0">
              <a:solidFill>
                <a:srgbClr val="1C1C1C"/>
              </a:solidFill>
            </a:endParaRPr>
          </a:p>
          <a:p>
            <a:pPr marL="342900" indent="-342900" algn="just">
              <a:buBlip>
                <a:blip r:embed="rId2"/>
              </a:buBlip>
            </a:pPr>
            <a:r>
              <a:rPr lang="es-CO" sz="2000" b="0" dirty="0" smtClean="0">
                <a:solidFill>
                  <a:srgbClr val="1C1C1C"/>
                </a:solidFill>
              </a:rPr>
              <a:t>0% Impuesto a la equidad CREE. Las nuevas Zonas Francas después del 1 enero de 2013 y sus Usuarios Calificados tienen el Impuesto a la equidad CREE.</a:t>
            </a:r>
          </a:p>
          <a:p>
            <a:pPr marL="342900" indent="-342900" algn="just">
              <a:buBlip>
                <a:blip r:embed="rId2"/>
              </a:buBlip>
            </a:pPr>
            <a:endParaRPr lang="es-CO" sz="2000" b="0" dirty="0" smtClean="0">
              <a:solidFill>
                <a:srgbClr val="1C1C1C"/>
              </a:solidFill>
            </a:endParaRPr>
          </a:p>
          <a:p>
            <a:pPr marL="342900" indent="-342900" algn="just">
              <a:buBlip>
                <a:blip r:embed="rId2"/>
              </a:buBlip>
            </a:pPr>
            <a:r>
              <a:rPr lang="es-CO" sz="2000" b="0" dirty="0" smtClean="0">
                <a:solidFill>
                  <a:srgbClr val="1C1C1C"/>
                </a:solidFill>
              </a:rPr>
              <a:t>Las </a:t>
            </a:r>
            <a:r>
              <a:rPr lang="es-CO" sz="2000" b="0" dirty="0">
                <a:solidFill>
                  <a:srgbClr val="1C1C1C"/>
                </a:solidFill>
              </a:rPr>
              <a:t>ventas del territorio nacional a usuarios industriales de bienes y de servicios, está exenta de IVA (E.T</a:t>
            </a:r>
            <a:r>
              <a:rPr lang="es-CO" sz="2000" b="0" dirty="0" smtClean="0">
                <a:solidFill>
                  <a:srgbClr val="1C1C1C"/>
                </a:solidFill>
              </a:rPr>
              <a:t>. Art</a:t>
            </a:r>
            <a:r>
              <a:rPr lang="es-CO" sz="2000" b="0" dirty="0">
                <a:solidFill>
                  <a:srgbClr val="1C1C1C"/>
                </a:solidFill>
              </a:rPr>
              <a:t>.  481 de la Ley 1004/2005).</a:t>
            </a:r>
          </a:p>
          <a:p>
            <a:pPr marL="342900" indent="-342900" algn="just">
              <a:buBlip>
                <a:blip r:embed="rId2"/>
              </a:buBlip>
            </a:pPr>
            <a:endParaRPr lang="es-CO" sz="2000" b="0" dirty="0">
              <a:solidFill>
                <a:srgbClr val="1C1C1C"/>
              </a:solidFill>
            </a:endParaRPr>
          </a:p>
          <a:p>
            <a:pPr marL="342900" indent="-342900" algn="just">
              <a:buBlip>
                <a:blip r:embed="rId2"/>
              </a:buBlip>
            </a:pPr>
            <a:r>
              <a:rPr lang="es-CO" sz="2000" b="0" dirty="0" smtClean="0">
                <a:solidFill>
                  <a:srgbClr val="1C1C1C"/>
                </a:solidFill>
              </a:rPr>
              <a:t>Los </a:t>
            </a:r>
            <a:r>
              <a:rPr lang="es-CO" sz="2000" b="0" dirty="0">
                <a:solidFill>
                  <a:srgbClr val="1C1C1C"/>
                </a:solidFill>
              </a:rPr>
              <a:t>beneficios del Estatuto Tributario aplican igualmente a los usuarios calificados en la Zona Franca.</a:t>
            </a:r>
          </a:p>
        </p:txBody>
      </p:sp>
      <p:pic>
        <p:nvPicPr>
          <p:cNvPr id="11" name="Picture 5"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823672" y="-16800"/>
            <a:ext cx="5604424"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Incentivos Tributarios</a:t>
            </a:r>
            <a:endParaRPr lang="en-US" sz="3200" dirty="0"/>
          </a:p>
        </p:txBody>
      </p:sp>
    </p:spTree>
    <p:extLst>
      <p:ext uri="{BB962C8B-B14F-4D97-AF65-F5344CB8AC3E}">
        <p14:creationId xmlns:p14="http://schemas.microsoft.com/office/powerpoint/2010/main" val="11571733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672" y="1187160"/>
            <a:ext cx="8178438" cy="5346208"/>
          </a:xfrm>
          <a:prstGeom prst="rect">
            <a:avLst/>
          </a:prstGeom>
        </p:spPr>
        <p:txBody>
          <a:bodyPr wrap="square" lIns="82424" tIns="41212" rIns="82424" bIns="41212">
            <a:spAutoFit/>
          </a:bodyPr>
          <a:lstStyle/>
          <a:p>
            <a:pPr marL="285750" indent="-285750" algn="just">
              <a:buClr>
                <a:schemeClr val="tx1"/>
              </a:buClr>
              <a:buBlip>
                <a:blip r:embed="rId2"/>
              </a:buBlip>
            </a:pPr>
            <a:r>
              <a:rPr lang="es-CO" sz="1900" b="0" dirty="0">
                <a:solidFill>
                  <a:srgbClr val="1C1C1C"/>
                </a:solidFill>
              </a:rPr>
              <a:t>Extraterritorialidad aduanera</a:t>
            </a:r>
          </a:p>
          <a:p>
            <a:pPr marL="285750" indent="-285750" algn="just">
              <a:buClr>
                <a:schemeClr val="tx1"/>
              </a:buClr>
              <a:buBlip>
                <a:blip r:embed="rId2"/>
              </a:buBlip>
            </a:pPr>
            <a:endParaRPr lang="es-CO" sz="1900" b="0" dirty="0">
              <a:solidFill>
                <a:srgbClr val="1C1C1C"/>
              </a:solidFill>
            </a:endParaRPr>
          </a:p>
          <a:p>
            <a:pPr marL="285750" indent="-285750" algn="just">
              <a:buClr>
                <a:schemeClr val="tx1"/>
              </a:buClr>
              <a:buBlip>
                <a:blip r:embed="rId2"/>
              </a:buBlip>
            </a:pPr>
            <a:r>
              <a:rPr lang="es-CO" sz="1900" b="0" dirty="0">
                <a:solidFill>
                  <a:srgbClr val="1C1C1C"/>
                </a:solidFill>
              </a:rPr>
              <a:t>No pago de tributos aduaneros para los bienes </a:t>
            </a:r>
            <a:r>
              <a:rPr lang="es-CO" sz="1900" b="0" dirty="0" smtClean="0">
                <a:solidFill>
                  <a:srgbClr val="1C1C1C"/>
                </a:solidFill>
              </a:rPr>
              <a:t>provenientes </a:t>
            </a:r>
            <a:r>
              <a:rPr lang="es-CO" sz="1900" b="0" dirty="0">
                <a:solidFill>
                  <a:srgbClr val="1C1C1C"/>
                </a:solidFill>
              </a:rPr>
              <a:t>del </a:t>
            </a:r>
            <a:r>
              <a:rPr lang="es-CO" sz="1900" b="0" dirty="0" smtClean="0">
                <a:solidFill>
                  <a:srgbClr val="1C1C1C"/>
                </a:solidFill>
              </a:rPr>
              <a:t>exterior durante su permanencia dentro de Zona Franca</a:t>
            </a:r>
            <a:endParaRPr lang="es-CO" sz="1900" b="0" dirty="0">
              <a:solidFill>
                <a:srgbClr val="1C1C1C"/>
              </a:solidFill>
            </a:endParaRPr>
          </a:p>
          <a:p>
            <a:pPr marL="285750" indent="-285750" algn="just">
              <a:buClr>
                <a:schemeClr val="tx1"/>
              </a:buClr>
              <a:buBlip>
                <a:blip r:embed="rId2"/>
              </a:buBlip>
            </a:pPr>
            <a:endParaRPr lang="es-CO" sz="1900" b="0" dirty="0">
              <a:solidFill>
                <a:srgbClr val="1C1C1C"/>
              </a:solidFill>
            </a:endParaRPr>
          </a:p>
          <a:p>
            <a:pPr marL="285750" indent="-285750" algn="just">
              <a:buClr>
                <a:schemeClr val="tx1"/>
              </a:buClr>
              <a:buBlip>
                <a:blip r:embed="rId2"/>
              </a:buBlip>
            </a:pPr>
            <a:r>
              <a:rPr lang="es-CO" sz="1900" b="0" dirty="0">
                <a:solidFill>
                  <a:srgbClr val="1C1C1C"/>
                </a:solidFill>
              </a:rPr>
              <a:t>Almacenamiento ilimitado de mercancías extranjeras sin </a:t>
            </a:r>
            <a:r>
              <a:rPr lang="es-CO" sz="1900" b="0" dirty="0" smtClean="0">
                <a:solidFill>
                  <a:srgbClr val="1C1C1C"/>
                </a:solidFill>
              </a:rPr>
              <a:t>de impuestos a las importaciones.</a:t>
            </a:r>
            <a:endParaRPr lang="es-CO" sz="1900" b="0" dirty="0">
              <a:solidFill>
                <a:srgbClr val="1C1C1C"/>
              </a:solidFill>
            </a:endParaRPr>
          </a:p>
          <a:p>
            <a:pPr marL="285750" indent="-285750" algn="just">
              <a:buClr>
                <a:schemeClr val="tx1"/>
              </a:buClr>
              <a:buBlip>
                <a:blip r:embed="rId2"/>
              </a:buBlip>
            </a:pPr>
            <a:endParaRPr lang="es-CO" sz="1900" b="0" dirty="0">
              <a:solidFill>
                <a:srgbClr val="1C1C1C"/>
              </a:solidFill>
            </a:endParaRPr>
          </a:p>
          <a:p>
            <a:pPr marL="285750" indent="-285750" algn="just">
              <a:buClr>
                <a:schemeClr val="tx1"/>
              </a:buClr>
              <a:buBlip>
                <a:blip r:embed="rId2"/>
              </a:buBlip>
            </a:pPr>
            <a:r>
              <a:rPr lang="es-CO" sz="1900" b="0" dirty="0">
                <a:solidFill>
                  <a:srgbClr val="1C1C1C"/>
                </a:solidFill>
              </a:rPr>
              <a:t>Pago de impuestos </a:t>
            </a:r>
            <a:r>
              <a:rPr lang="es-CO" sz="1900" b="0" dirty="0" smtClean="0">
                <a:solidFill>
                  <a:srgbClr val="1C1C1C"/>
                </a:solidFill>
              </a:rPr>
              <a:t>a las importaciones de manera parcial. Se puede hacer desaduanamiento de mercancía solo por lo que se requiera al TAN. </a:t>
            </a:r>
          </a:p>
          <a:p>
            <a:pPr marL="285750" indent="-285750" algn="just">
              <a:buClr>
                <a:schemeClr val="tx1"/>
              </a:buClr>
              <a:buBlip>
                <a:blip r:embed="rId2"/>
              </a:buBlip>
            </a:pPr>
            <a:endParaRPr lang="es-CO" sz="1900" b="0" dirty="0">
              <a:solidFill>
                <a:srgbClr val="1C1C1C"/>
              </a:solidFill>
            </a:endParaRPr>
          </a:p>
          <a:p>
            <a:pPr marL="285750" indent="-285750" algn="just">
              <a:buClr>
                <a:schemeClr val="tx1"/>
              </a:buClr>
              <a:buBlip>
                <a:blip r:embed="rId2"/>
              </a:buBlip>
            </a:pPr>
            <a:r>
              <a:rPr lang="es-CO" sz="1900" b="0" dirty="0" smtClean="0">
                <a:solidFill>
                  <a:srgbClr val="1C1C1C"/>
                </a:solidFill>
              </a:rPr>
              <a:t>Pago de impuestos a las importaciones sobre </a:t>
            </a:r>
            <a:r>
              <a:rPr lang="es-CO" sz="1900" b="0" dirty="0">
                <a:solidFill>
                  <a:srgbClr val="1C1C1C"/>
                </a:solidFill>
              </a:rPr>
              <a:t>la mercancía </a:t>
            </a:r>
            <a:r>
              <a:rPr lang="es-CO" sz="1900" b="0" dirty="0" smtClean="0">
                <a:solidFill>
                  <a:srgbClr val="1C1C1C"/>
                </a:solidFill>
              </a:rPr>
              <a:t>realmente recibida.</a:t>
            </a:r>
          </a:p>
          <a:p>
            <a:pPr marL="285750" indent="-285750" algn="just">
              <a:buClr>
                <a:schemeClr val="tx1"/>
              </a:buClr>
              <a:buBlip>
                <a:blip r:embed="rId2"/>
              </a:buBlip>
            </a:pPr>
            <a:endParaRPr lang="es-CO" sz="1900" b="0" dirty="0" smtClean="0">
              <a:solidFill>
                <a:srgbClr val="1C1C1C"/>
              </a:solidFill>
            </a:endParaRPr>
          </a:p>
          <a:p>
            <a:pPr marL="285750" indent="-285750" algn="just">
              <a:buClr>
                <a:schemeClr val="tx1"/>
              </a:buClr>
              <a:buBlip>
                <a:blip r:embed="rId2"/>
              </a:buBlip>
            </a:pPr>
            <a:r>
              <a:rPr lang="es-CO" sz="1900" b="0" dirty="0" smtClean="0">
                <a:solidFill>
                  <a:srgbClr val="1C1C1C"/>
                </a:solidFill>
              </a:rPr>
              <a:t>Desaduanamiento agrupado de </a:t>
            </a:r>
            <a:r>
              <a:rPr lang="es-CO" sz="1900" b="0" dirty="0">
                <a:solidFill>
                  <a:srgbClr val="1C1C1C"/>
                </a:solidFill>
              </a:rPr>
              <a:t>varios documentos de transporte en una sola declaración de </a:t>
            </a:r>
            <a:r>
              <a:rPr lang="es-CO" sz="1900" b="0" dirty="0" smtClean="0">
                <a:solidFill>
                  <a:srgbClr val="1C1C1C"/>
                </a:solidFill>
              </a:rPr>
              <a:t>importación.</a:t>
            </a:r>
            <a:endParaRPr lang="es-CO" sz="1900" b="0" dirty="0">
              <a:solidFill>
                <a:srgbClr val="1C1C1C"/>
              </a:solidFill>
            </a:endParaRPr>
          </a:p>
          <a:p>
            <a:pPr algn="just">
              <a:buClr>
                <a:schemeClr val="tx1"/>
              </a:buClr>
            </a:pPr>
            <a:endParaRPr lang="es-CO" sz="1900" b="0" dirty="0">
              <a:solidFill>
                <a:srgbClr val="1C1C1C"/>
              </a:solidFill>
            </a:endParaRPr>
          </a:p>
        </p:txBody>
      </p:sp>
      <p:pic>
        <p:nvPicPr>
          <p:cNvPr id="11" name="Picture 5"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23672" y="-16800"/>
            <a:ext cx="5604424"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Incentivos Aduaneros</a:t>
            </a:r>
            <a:endParaRPr lang="en-US" sz="3200" dirty="0"/>
          </a:p>
        </p:txBody>
      </p:sp>
    </p:spTree>
    <p:extLst>
      <p:ext uri="{BB962C8B-B14F-4D97-AF65-F5344CB8AC3E}">
        <p14:creationId xmlns:p14="http://schemas.microsoft.com/office/powerpoint/2010/main" val="26182609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9" name="Rectangle 19"/>
          <p:cNvSpPr>
            <a:spLocks noGrp="1" noChangeArrowheads="1"/>
          </p:cNvSpPr>
          <p:nvPr>
            <p:ph type="title"/>
          </p:nvPr>
        </p:nvSpPr>
        <p:spPr>
          <a:xfrm>
            <a:off x="3261815" y="2248729"/>
            <a:ext cx="5752010" cy="2268680"/>
          </a:xfrm>
        </p:spPr>
        <p:txBody>
          <a:bodyPr/>
          <a:lstStyle/>
          <a:p>
            <a:r>
              <a:rPr lang="es-CO" dirty="0" smtClean="0"/>
              <a:t>Información General</a:t>
            </a:r>
            <a:endParaRPr lang="es-CO" dirty="0"/>
          </a:p>
        </p:txBody>
      </p:sp>
      <p:sp>
        <p:nvSpPr>
          <p:cNvPr id="2" name="1 CuadroTexto"/>
          <p:cNvSpPr txBox="1"/>
          <p:nvPr/>
        </p:nvSpPr>
        <p:spPr>
          <a:xfrm>
            <a:off x="1487996" y="1756110"/>
            <a:ext cx="1603324" cy="3154710"/>
          </a:xfrm>
          <a:prstGeom prst="rect">
            <a:avLst/>
          </a:prstGeom>
          <a:noFill/>
        </p:spPr>
        <p:txBody>
          <a:bodyPr wrap="none" rtlCol="0">
            <a:spAutoFit/>
          </a:bodyPr>
          <a:lstStyle/>
          <a:p>
            <a:r>
              <a:rPr lang="es-CO" sz="19900" dirty="0" smtClean="0">
                <a:solidFill>
                  <a:schemeClr val="tx2"/>
                </a:solidFill>
              </a:rPr>
              <a:t>1</a:t>
            </a:r>
            <a:endParaRPr lang="es-CO" sz="19900" dirty="0">
              <a:solidFill>
                <a:schemeClr val="tx2"/>
              </a:solidFill>
            </a:endParaRPr>
          </a:p>
        </p:txBody>
      </p:sp>
      <p:cxnSp>
        <p:nvCxnSpPr>
          <p:cNvPr id="4" name="3 Conector recto"/>
          <p:cNvCxnSpPr/>
          <p:nvPr/>
        </p:nvCxnSpPr>
        <p:spPr bwMode="auto">
          <a:xfrm>
            <a:off x="3091320" y="2074460"/>
            <a:ext cx="0" cy="2456597"/>
          </a:xfrm>
          <a:prstGeom prst="line">
            <a:avLst/>
          </a:prstGeom>
          <a:solidFill>
            <a:srgbClr val="FFFFFF"/>
          </a:solid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cxnSp>
    </p:spTree>
    <p:extLst>
      <p:ext uri="{BB962C8B-B14F-4D97-AF65-F5344CB8AC3E}">
        <p14:creationId xmlns:p14="http://schemas.microsoft.com/office/powerpoint/2010/main" val="3388813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672" y="1150626"/>
            <a:ext cx="8033725" cy="5623207"/>
          </a:xfrm>
          <a:prstGeom prst="rect">
            <a:avLst/>
          </a:prstGeom>
        </p:spPr>
        <p:txBody>
          <a:bodyPr wrap="square" lIns="82424" tIns="41212" rIns="82424" bIns="41212">
            <a:spAutoFit/>
          </a:bodyPr>
          <a:lstStyle/>
          <a:p>
            <a:pPr marL="285750" indent="-285750" algn="just">
              <a:buBlip>
                <a:blip r:embed="rId2"/>
              </a:buBlip>
            </a:pPr>
            <a:r>
              <a:rPr lang="es-CO" sz="2000" b="0" dirty="0">
                <a:solidFill>
                  <a:srgbClr val="1C1C1C"/>
                </a:solidFill>
              </a:rPr>
              <a:t>Procesamiento parcial de mercancías en el TAN (Territorio Aduanero Nacional), sin necesidad del pago de </a:t>
            </a:r>
            <a:r>
              <a:rPr lang="es-CO" sz="2000" b="0" dirty="0" smtClean="0">
                <a:solidFill>
                  <a:srgbClr val="1C1C1C"/>
                </a:solidFill>
              </a:rPr>
              <a:t>impuestos a las importaciones </a:t>
            </a:r>
            <a:r>
              <a:rPr lang="es-CO" sz="2000" b="0" dirty="0">
                <a:solidFill>
                  <a:srgbClr val="1C1C1C"/>
                </a:solidFill>
              </a:rPr>
              <a:t>y trámites ante la </a:t>
            </a:r>
            <a:r>
              <a:rPr lang="es-CO" sz="2000" b="0" dirty="0" smtClean="0">
                <a:solidFill>
                  <a:srgbClr val="1C1C1C"/>
                </a:solidFill>
              </a:rPr>
              <a:t>aduana.</a:t>
            </a:r>
          </a:p>
          <a:p>
            <a:pPr algn="just"/>
            <a:endParaRPr lang="es-CO" sz="2000" b="0" dirty="0" smtClean="0">
              <a:solidFill>
                <a:srgbClr val="1C1C1C"/>
              </a:solidFill>
            </a:endParaRPr>
          </a:p>
          <a:p>
            <a:pPr marL="285750" indent="-285750" algn="just">
              <a:buBlip>
                <a:blip r:embed="rId2"/>
              </a:buBlip>
            </a:pPr>
            <a:r>
              <a:rPr lang="es-CO" sz="2000" b="0" dirty="0" smtClean="0">
                <a:solidFill>
                  <a:srgbClr val="1C1C1C"/>
                </a:solidFill>
              </a:rPr>
              <a:t>Desaduanamiento solo </a:t>
            </a:r>
            <a:r>
              <a:rPr lang="es-CO" sz="2000" b="0" dirty="0">
                <a:solidFill>
                  <a:srgbClr val="1C1C1C"/>
                </a:solidFill>
              </a:rPr>
              <a:t>con el pago de </a:t>
            </a:r>
            <a:r>
              <a:rPr lang="es-CO" sz="2000" b="0" dirty="0" smtClean="0">
                <a:solidFill>
                  <a:srgbClr val="1C1C1C"/>
                </a:solidFill>
              </a:rPr>
              <a:t>los impuestos a las importaciones </a:t>
            </a:r>
            <a:r>
              <a:rPr lang="es-CO" sz="2000" b="0" dirty="0">
                <a:solidFill>
                  <a:srgbClr val="1C1C1C"/>
                </a:solidFill>
              </a:rPr>
              <a:t>sobre el componente extranjero. El valor agregado añadido en zona franca se considera </a:t>
            </a:r>
            <a:r>
              <a:rPr lang="es-CO" sz="2000" b="0" dirty="0" smtClean="0">
                <a:solidFill>
                  <a:srgbClr val="1C1C1C"/>
                </a:solidFill>
              </a:rPr>
              <a:t>nacional.</a:t>
            </a:r>
            <a:endParaRPr lang="es-CO" sz="2000" b="0" dirty="0">
              <a:solidFill>
                <a:srgbClr val="1C1C1C"/>
              </a:solidFill>
            </a:endParaRPr>
          </a:p>
          <a:p>
            <a:pPr marL="285750" indent="-285750" algn="just">
              <a:buBlip>
                <a:blip r:embed="rId2"/>
              </a:buBlip>
            </a:pPr>
            <a:endParaRPr lang="es-CO" sz="2000" b="0" dirty="0">
              <a:solidFill>
                <a:srgbClr val="1C1C1C"/>
              </a:solidFill>
            </a:endParaRPr>
          </a:p>
          <a:p>
            <a:pPr marL="285750" indent="-285750" algn="just">
              <a:buBlip>
                <a:blip r:embed="rId2"/>
              </a:buBlip>
            </a:pPr>
            <a:r>
              <a:rPr lang="es-CO" sz="2000" b="0" dirty="0">
                <a:solidFill>
                  <a:srgbClr val="1C1C1C"/>
                </a:solidFill>
              </a:rPr>
              <a:t>Terminación de regímenes </a:t>
            </a:r>
            <a:r>
              <a:rPr lang="es-CO" sz="2000" b="0" dirty="0" smtClean="0">
                <a:solidFill>
                  <a:srgbClr val="1C1C1C"/>
                </a:solidFill>
              </a:rPr>
              <a:t>suspensivos </a:t>
            </a:r>
            <a:r>
              <a:rPr lang="es-CO" sz="2000" b="0" dirty="0">
                <a:solidFill>
                  <a:srgbClr val="1C1C1C"/>
                </a:solidFill>
              </a:rPr>
              <a:t>en zona franca.</a:t>
            </a:r>
          </a:p>
          <a:p>
            <a:pPr marL="285750" indent="-285750" algn="just">
              <a:buBlip>
                <a:blip r:embed="rId2"/>
              </a:buBlip>
            </a:pPr>
            <a:endParaRPr lang="es-CO" sz="2000" b="0" dirty="0" smtClean="0">
              <a:solidFill>
                <a:srgbClr val="1C1C1C"/>
              </a:solidFill>
            </a:endParaRPr>
          </a:p>
          <a:p>
            <a:pPr marL="285750" indent="-285750" algn="just">
              <a:buBlip>
                <a:blip r:embed="rId2"/>
              </a:buBlip>
            </a:pPr>
            <a:r>
              <a:rPr lang="es-CO" sz="2000" b="0" dirty="0" smtClean="0">
                <a:solidFill>
                  <a:srgbClr val="1C1C1C"/>
                </a:solidFill>
              </a:rPr>
              <a:t>Devoluciones de bienes </a:t>
            </a:r>
            <a:r>
              <a:rPr lang="es-CO" sz="2000" b="0" dirty="0">
                <a:solidFill>
                  <a:srgbClr val="1C1C1C"/>
                </a:solidFill>
              </a:rPr>
              <a:t>y desperdicios sin valor comercial: Manejo de devoluciones </a:t>
            </a:r>
            <a:r>
              <a:rPr lang="es-CO" sz="2000" b="0" dirty="0" smtClean="0">
                <a:solidFill>
                  <a:srgbClr val="1C1C1C"/>
                </a:solidFill>
              </a:rPr>
              <a:t>de bienes y </a:t>
            </a:r>
            <a:r>
              <a:rPr lang="es-CO" sz="2000" b="0" dirty="0">
                <a:solidFill>
                  <a:srgbClr val="1C1C1C"/>
                </a:solidFill>
              </a:rPr>
              <a:t>desperdicios libre de tributos aduaneros</a:t>
            </a:r>
            <a:r>
              <a:rPr lang="es-CO" sz="2000" b="0" dirty="0" smtClean="0">
                <a:solidFill>
                  <a:srgbClr val="1C1C1C"/>
                </a:solidFill>
              </a:rPr>
              <a:t>.</a:t>
            </a:r>
          </a:p>
          <a:p>
            <a:pPr marL="285750" indent="-285750" algn="just">
              <a:buBlip>
                <a:blip r:embed="rId2"/>
              </a:buBlip>
            </a:pPr>
            <a:endParaRPr lang="es-CO" sz="2000" b="0" dirty="0">
              <a:solidFill>
                <a:srgbClr val="1C1C1C"/>
              </a:solidFill>
            </a:endParaRPr>
          </a:p>
          <a:p>
            <a:pPr marL="285750" indent="-285750" algn="just">
              <a:buBlip>
                <a:blip r:embed="rId2"/>
              </a:buBlip>
            </a:pPr>
            <a:r>
              <a:rPr lang="es-CO" sz="2000" b="0" dirty="0">
                <a:solidFill>
                  <a:srgbClr val="1C1C1C"/>
                </a:solidFill>
              </a:rPr>
              <a:t>Reducción en trámites y en costos logísticos de la importación: Trámites de importación se hacen desde las instalaciones del usuario en la zona franca, reduciendo costos de manejo de carga y tiempos de trámite aduanero</a:t>
            </a:r>
            <a:r>
              <a:rPr lang="es-CO" sz="2000" b="0" dirty="0" smtClean="0">
                <a:solidFill>
                  <a:srgbClr val="1C1C1C"/>
                </a:solidFill>
              </a:rPr>
              <a:t>.</a:t>
            </a:r>
            <a:endParaRPr lang="es-CO" sz="2000" b="0" dirty="0"/>
          </a:p>
        </p:txBody>
      </p:sp>
      <p:pic>
        <p:nvPicPr>
          <p:cNvPr id="11" name="Picture 5"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23672" y="-16800"/>
            <a:ext cx="5604424"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Incentivos Aduaneros</a:t>
            </a:r>
            <a:endParaRPr lang="en-US" sz="3200" dirty="0"/>
          </a:p>
        </p:txBody>
      </p:sp>
    </p:spTree>
    <p:extLst>
      <p:ext uri="{BB962C8B-B14F-4D97-AF65-F5344CB8AC3E}">
        <p14:creationId xmlns:p14="http://schemas.microsoft.com/office/powerpoint/2010/main" val="32710737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7906" y="1163835"/>
            <a:ext cx="8178438" cy="5315430"/>
          </a:xfrm>
          <a:prstGeom prst="rect">
            <a:avLst/>
          </a:prstGeom>
        </p:spPr>
        <p:txBody>
          <a:bodyPr wrap="square" lIns="82424" tIns="41212" rIns="82424" bIns="41212">
            <a:spAutoFit/>
          </a:bodyPr>
          <a:lstStyle/>
          <a:p>
            <a:pPr marL="285750" indent="-285750" algn="just">
              <a:buBlip>
                <a:blip r:embed="rId2"/>
              </a:buBlip>
            </a:pPr>
            <a:r>
              <a:rPr lang="es-CO" sz="2000" b="0" dirty="0" smtClean="0">
                <a:solidFill>
                  <a:srgbClr val="1C1C1C"/>
                </a:solidFill>
              </a:rPr>
              <a:t>Los productos que cumplan con normas </a:t>
            </a:r>
            <a:r>
              <a:rPr lang="es-CO" sz="2000" b="0" dirty="0">
                <a:solidFill>
                  <a:srgbClr val="1C1C1C"/>
                </a:solidFill>
              </a:rPr>
              <a:t>de </a:t>
            </a:r>
            <a:r>
              <a:rPr lang="es-CO" sz="2000" b="0" dirty="0" smtClean="0">
                <a:solidFill>
                  <a:srgbClr val="1C1C1C"/>
                </a:solidFill>
              </a:rPr>
              <a:t>origen gozarán del reconocimiento de este  beneficio.</a:t>
            </a:r>
            <a:endParaRPr lang="es-CO" sz="2000" b="0" dirty="0">
              <a:solidFill>
                <a:srgbClr val="1C1C1C"/>
              </a:solidFill>
            </a:endParaRPr>
          </a:p>
          <a:p>
            <a:pPr marL="285750" indent="-285750" algn="just">
              <a:buBlip>
                <a:blip r:embed="rId2"/>
              </a:buBlip>
            </a:pPr>
            <a:endParaRPr lang="es-CO" sz="2000" b="0" dirty="0" smtClean="0">
              <a:solidFill>
                <a:srgbClr val="1C1C1C"/>
              </a:solidFill>
            </a:endParaRPr>
          </a:p>
          <a:p>
            <a:pPr marL="285750" indent="-285750" algn="just">
              <a:buBlip>
                <a:blip r:embed="rId2"/>
              </a:buBlip>
            </a:pPr>
            <a:r>
              <a:rPr lang="es-CO" sz="2000" b="0" dirty="0" smtClean="0">
                <a:solidFill>
                  <a:srgbClr val="1C1C1C"/>
                </a:solidFill>
              </a:rPr>
              <a:t>Confluencia </a:t>
            </a:r>
            <a:r>
              <a:rPr lang="es-CO" sz="2000" b="0" dirty="0">
                <a:solidFill>
                  <a:srgbClr val="1C1C1C"/>
                </a:solidFill>
              </a:rPr>
              <a:t>de incentivos propios de los depósitos de transformación y </a:t>
            </a:r>
            <a:r>
              <a:rPr lang="es-CO" sz="2000" b="0" dirty="0" smtClean="0">
                <a:solidFill>
                  <a:srgbClr val="1C1C1C"/>
                </a:solidFill>
              </a:rPr>
              <a:t>ensamble: Se permite la instalación de empresas que tengan contratos de fabricación y ensamble con el Gobierno Nacional.</a:t>
            </a:r>
          </a:p>
          <a:p>
            <a:pPr marL="285750" indent="-285750" algn="just">
              <a:buBlip>
                <a:blip r:embed="rId2"/>
              </a:buBlip>
            </a:pPr>
            <a:endParaRPr lang="es-CO" sz="2000" b="0" dirty="0">
              <a:solidFill>
                <a:srgbClr val="1C1C1C"/>
              </a:solidFill>
            </a:endParaRPr>
          </a:p>
          <a:p>
            <a:pPr marL="285750" indent="-285750" algn="just">
              <a:buBlip>
                <a:blip r:embed="rId2"/>
              </a:buBlip>
            </a:pPr>
            <a:r>
              <a:rPr lang="es-CO" sz="2000" b="0" dirty="0" smtClean="0">
                <a:solidFill>
                  <a:srgbClr val="1C1C1C"/>
                </a:solidFill>
              </a:rPr>
              <a:t>Centros de Distribución y manejo de Logística Internacional</a:t>
            </a:r>
            <a:r>
              <a:rPr lang="es-CO" sz="2000" b="0" dirty="0">
                <a:solidFill>
                  <a:srgbClr val="1C1C1C"/>
                </a:solidFill>
              </a:rPr>
              <a:t>: </a:t>
            </a:r>
            <a:r>
              <a:rPr lang="es-CO" sz="2000" b="0" dirty="0" smtClean="0">
                <a:solidFill>
                  <a:srgbClr val="1C1C1C"/>
                </a:solidFill>
              </a:rPr>
              <a:t>Permite el ingreso de bienes sin necesidad de hacer desaduanamiento de mercancía, pero cumpliendo los controles aduaneros y se ejecuten las labores de generación de valores agregados desde el mismo momento que ingrese la mercancía.</a:t>
            </a:r>
          </a:p>
          <a:p>
            <a:pPr marL="285750" indent="-285750" algn="just">
              <a:buBlip>
                <a:blip r:embed="rId2"/>
              </a:buBlip>
            </a:pPr>
            <a:endParaRPr lang="es-CO" sz="2000" b="0" dirty="0" smtClean="0">
              <a:solidFill>
                <a:srgbClr val="1C1C1C"/>
              </a:solidFill>
            </a:endParaRPr>
          </a:p>
          <a:p>
            <a:pPr marL="285750" indent="-285750" algn="just">
              <a:buBlip>
                <a:blip r:embed="rId2"/>
              </a:buBlip>
            </a:pPr>
            <a:r>
              <a:rPr lang="es-CO" sz="2000" b="0" dirty="0" smtClean="0">
                <a:solidFill>
                  <a:srgbClr val="1C1C1C"/>
                </a:solidFill>
              </a:rPr>
              <a:t>Vinculación y Encadenamiento de Procesos </a:t>
            </a:r>
            <a:r>
              <a:rPr lang="es-CO" sz="2000" b="0" dirty="0">
                <a:solidFill>
                  <a:srgbClr val="1C1C1C"/>
                </a:solidFill>
              </a:rPr>
              <a:t>entre distintas zonas francas: Entre las distintas zonas francas del </a:t>
            </a:r>
            <a:r>
              <a:rPr lang="es-CO" sz="2000" b="0" dirty="0" smtClean="0">
                <a:solidFill>
                  <a:srgbClr val="1C1C1C"/>
                </a:solidFill>
              </a:rPr>
              <a:t>País se </a:t>
            </a:r>
            <a:r>
              <a:rPr lang="es-CO" sz="2000" b="0" dirty="0">
                <a:solidFill>
                  <a:srgbClr val="1C1C1C"/>
                </a:solidFill>
              </a:rPr>
              <a:t>pueden realizar procesos entre </a:t>
            </a:r>
            <a:r>
              <a:rPr lang="es-CO" sz="2000" b="0" dirty="0" smtClean="0">
                <a:solidFill>
                  <a:srgbClr val="1C1C1C"/>
                </a:solidFill>
              </a:rPr>
              <a:t>sí.</a:t>
            </a:r>
          </a:p>
        </p:txBody>
      </p:sp>
      <p:pic>
        <p:nvPicPr>
          <p:cNvPr id="11" name="Picture 5"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23672" y="-16800"/>
            <a:ext cx="5604424"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Incentivos al Comercio Exterior</a:t>
            </a:r>
            <a:endParaRPr lang="en-US" sz="3200" dirty="0"/>
          </a:p>
        </p:txBody>
      </p:sp>
    </p:spTree>
    <p:extLst>
      <p:ext uri="{BB962C8B-B14F-4D97-AF65-F5344CB8AC3E}">
        <p14:creationId xmlns:p14="http://schemas.microsoft.com/office/powerpoint/2010/main" val="14947049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23672" y="-16800"/>
            <a:ext cx="5604424"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Impacto de los beneficios a las empresas</a:t>
            </a:r>
            <a:endParaRPr lang="en-US" sz="3200" dirty="0"/>
          </a:p>
        </p:txBody>
      </p:sp>
      <p:sp>
        <p:nvSpPr>
          <p:cNvPr id="7" name="Rectangle 3"/>
          <p:cNvSpPr txBox="1">
            <a:spLocks noChangeArrowheads="1"/>
          </p:cNvSpPr>
          <p:nvPr/>
        </p:nvSpPr>
        <p:spPr>
          <a:xfrm>
            <a:off x="810152" y="1104388"/>
            <a:ext cx="8223489" cy="5737846"/>
          </a:xfrm>
          <a:prstGeom prst="rect">
            <a:avLst/>
          </a:prstGeom>
        </p:spPr>
        <p:txBody>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algn="just">
              <a:buBlip>
                <a:blip r:embed="rId3"/>
              </a:buBlip>
            </a:pPr>
            <a:r>
              <a:rPr lang="es-CO" altLang="ko-KR" sz="2000" b="0" kern="0" dirty="0" smtClean="0">
                <a:solidFill>
                  <a:schemeClr val="tx1"/>
                </a:solidFill>
                <a:ea typeface="굴림" pitchFamily="34" charset="-127"/>
              </a:rPr>
              <a:t>No hay compromisos de exportación.</a:t>
            </a:r>
          </a:p>
          <a:p>
            <a:pPr marL="0" indent="0" algn="just">
              <a:buNone/>
            </a:pPr>
            <a:endParaRPr lang="es-CO" altLang="ko-KR" sz="2000" b="0" kern="0" dirty="0" smtClean="0">
              <a:solidFill>
                <a:schemeClr val="tx1"/>
              </a:solidFill>
              <a:ea typeface="굴림" pitchFamily="34" charset="-127"/>
            </a:endParaRPr>
          </a:p>
          <a:p>
            <a:pPr algn="just">
              <a:buBlip>
                <a:blip r:embed="rId3"/>
              </a:buBlip>
            </a:pPr>
            <a:r>
              <a:rPr lang="es-CO" altLang="ko-KR" sz="2000" b="0" kern="0" dirty="0" smtClean="0">
                <a:solidFill>
                  <a:schemeClr val="tx1"/>
                </a:solidFill>
                <a:ea typeface="굴림" pitchFamily="34" charset="-127"/>
              </a:rPr>
              <a:t>No se aplican impuestos a las importaciones ni a las exportaciones de bienes en Zona Franca.</a:t>
            </a:r>
          </a:p>
          <a:p>
            <a:pPr algn="just">
              <a:buBlip>
                <a:blip r:embed="rId3"/>
              </a:buBlip>
            </a:pPr>
            <a:endParaRPr lang="es-CO" altLang="ko-KR" sz="2000" b="0" kern="0" dirty="0" smtClean="0">
              <a:solidFill>
                <a:schemeClr val="tx1"/>
              </a:solidFill>
              <a:ea typeface="굴림" pitchFamily="34" charset="-127"/>
            </a:endParaRPr>
          </a:p>
          <a:p>
            <a:pPr algn="just">
              <a:buBlip>
                <a:blip r:embed="rId3"/>
              </a:buBlip>
            </a:pPr>
            <a:r>
              <a:rPr lang="es-CO" altLang="ko-KR" sz="2000" b="0" kern="0" dirty="0" smtClean="0">
                <a:solidFill>
                  <a:schemeClr val="tx1"/>
                </a:solidFill>
                <a:ea typeface="굴림" pitchFamily="34" charset="-127"/>
              </a:rPr>
              <a:t>Desaduanamiento parcial de mercancías.</a:t>
            </a:r>
          </a:p>
          <a:p>
            <a:pPr marL="0" indent="0" algn="just">
              <a:buNone/>
            </a:pPr>
            <a:endParaRPr lang="es-CO" altLang="ko-KR" sz="2000" b="0" kern="0" dirty="0" smtClean="0">
              <a:solidFill>
                <a:schemeClr val="tx1"/>
              </a:solidFill>
              <a:ea typeface="굴림" pitchFamily="34" charset="-127"/>
            </a:endParaRPr>
          </a:p>
          <a:p>
            <a:pPr algn="just">
              <a:buBlip>
                <a:blip r:embed="rId3"/>
              </a:buBlip>
            </a:pPr>
            <a:r>
              <a:rPr lang="es-CO" altLang="ko-KR" sz="2000" b="0" kern="0" dirty="0" smtClean="0">
                <a:solidFill>
                  <a:schemeClr val="tx1"/>
                </a:solidFill>
                <a:ea typeface="굴림" pitchFamily="34" charset="-127"/>
              </a:rPr>
              <a:t>No hay plazos mínimos para almacenar mercancías en zona franca.</a:t>
            </a:r>
          </a:p>
          <a:p>
            <a:pPr marL="0" indent="0" algn="just">
              <a:buNone/>
            </a:pPr>
            <a:endParaRPr lang="es-CO" altLang="ko-KR" sz="2000" b="0" kern="0" dirty="0" smtClean="0">
              <a:solidFill>
                <a:schemeClr val="tx1"/>
              </a:solidFill>
              <a:ea typeface="굴림" pitchFamily="34" charset="-127"/>
            </a:endParaRPr>
          </a:p>
          <a:p>
            <a:pPr algn="just">
              <a:buBlip>
                <a:blip r:embed="rId3"/>
              </a:buBlip>
            </a:pPr>
            <a:r>
              <a:rPr lang="es-CO" altLang="ko-KR" sz="2000" b="0" kern="0" dirty="0" smtClean="0">
                <a:solidFill>
                  <a:schemeClr val="tx1"/>
                </a:solidFill>
                <a:ea typeface="굴림" pitchFamily="34" charset="-127"/>
              </a:rPr>
              <a:t>Posibilidad de realizar salidas para procesamiento parcial o reparación, revisión o mantenimiento</a:t>
            </a:r>
          </a:p>
          <a:p>
            <a:pPr algn="just">
              <a:buBlip>
                <a:blip r:embed="rId3"/>
              </a:buBlip>
            </a:pPr>
            <a:endParaRPr lang="es-CO" altLang="ko-KR" sz="2000" b="0" kern="0" dirty="0" smtClean="0">
              <a:solidFill>
                <a:schemeClr val="tx1"/>
              </a:solidFill>
              <a:ea typeface="굴림" pitchFamily="34" charset="-127"/>
            </a:endParaRPr>
          </a:p>
          <a:p>
            <a:pPr algn="just">
              <a:buBlip>
                <a:blip r:embed="rId3"/>
              </a:buBlip>
            </a:pPr>
            <a:r>
              <a:rPr lang="es-CO" altLang="ko-KR" sz="2000" b="0" kern="0" dirty="0" smtClean="0">
                <a:solidFill>
                  <a:schemeClr val="tx1"/>
                </a:solidFill>
                <a:ea typeface="굴림" pitchFamily="34" charset="-127"/>
              </a:rPr>
              <a:t>Los bienes fabricados en zona franca se benefician a su ingreso a otros países de los acuerdos comerciales.</a:t>
            </a:r>
          </a:p>
          <a:p>
            <a:pPr algn="just">
              <a:buBlip>
                <a:blip r:embed="rId3"/>
              </a:buBlip>
            </a:pPr>
            <a:endParaRPr lang="es-CO" altLang="ko-KR" sz="2000" b="0" kern="0" dirty="0">
              <a:solidFill>
                <a:schemeClr val="tx1"/>
              </a:solidFill>
              <a:ea typeface="굴림" pitchFamily="34" charset="-127"/>
            </a:endParaRPr>
          </a:p>
          <a:p>
            <a:pPr algn="just">
              <a:buBlip>
                <a:blip r:embed="rId3"/>
              </a:buBlip>
            </a:pPr>
            <a:r>
              <a:rPr lang="es-CO" altLang="ko-KR" sz="2000" b="0" kern="0" dirty="0">
                <a:solidFill>
                  <a:schemeClr val="tx1"/>
                </a:solidFill>
                <a:ea typeface="굴림" pitchFamily="34" charset="-127"/>
              </a:rPr>
              <a:t>Finalización de regímenes suspensivos en Zona </a:t>
            </a:r>
            <a:r>
              <a:rPr lang="es-CO" altLang="ko-KR" sz="2000" b="0" kern="0" dirty="0" smtClean="0">
                <a:solidFill>
                  <a:schemeClr val="tx1"/>
                </a:solidFill>
                <a:ea typeface="굴림" pitchFamily="34" charset="-127"/>
              </a:rPr>
              <a:t>Franca</a:t>
            </a:r>
            <a:r>
              <a:rPr lang="es-ES" altLang="ko-KR" sz="2000" b="0" kern="0" dirty="0">
                <a:solidFill>
                  <a:schemeClr val="tx1"/>
                </a:solidFill>
                <a:ea typeface="굴림" pitchFamily="34" charset="-127"/>
              </a:rPr>
              <a:t>.</a:t>
            </a:r>
            <a:endParaRPr lang="es-CO" altLang="ko-KR" sz="2000" b="0" kern="0" dirty="0">
              <a:solidFill>
                <a:schemeClr val="tx1"/>
              </a:solidFill>
              <a:ea typeface="굴림" pitchFamily="34" charset="-127"/>
            </a:endParaRPr>
          </a:p>
        </p:txBody>
      </p:sp>
    </p:spTree>
    <p:extLst>
      <p:ext uri="{BB962C8B-B14F-4D97-AF65-F5344CB8AC3E}">
        <p14:creationId xmlns:p14="http://schemas.microsoft.com/office/powerpoint/2010/main" val="12400209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5" y="-123232"/>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1" y="14330"/>
            <a:ext cx="8578" cy="85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 y="151891"/>
            <a:ext cx="8578" cy="859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Centro de Acopio y Distribución en ZFLC</a:t>
            </a:r>
            <a:endParaRPr lang="en-US" sz="32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16" y="1119109"/>
            <a:ext cx="4607893" cy="554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895320" y="4766956"/>
            <a:ext cx="1872208"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s-E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Operaciones Logísticas Nuevo Usuario dentro de ZFLC</a:t>
            </a:r>
            <a:endParaRPr lang="es-E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11 CuadroTexto"/>
          <p:cNvSpPr txBox="1"/>
          <p:nvPr/>
        </p:nvSpPr>
        <p:spPr>
          <a:xfrm>
            <a:off x="5383848" y="1086390"/>
            <a:ext cx="3698626" cy="5647700"/>
          </a:xfrm>
          <a:prstGeom prst="rect">
            <a:avLst/>
          </a:prstGeom>
          <a:noFill/>
          <a:effectLst>
            <a:glow rad="63500">
              <a:schemeClr val="accent1">
                <a:satMod val="175000"/>
                <a:alpha val="40000"/>
              </a:schemeClr>
            </a:glow>
            <a:softEdge rad="12700"/>
          </a:effectLst>
        </p:spPr>
        <p:txBody>
          <a:bodyPr wrap="square" rtlCol="0">
            <a:spAutoFit/>
          </a:bodyPr>
          <a:lstStyle/>
          <a:p>
            <a:pPr algn="just"/>
            <a:r>
              <a:rPr lang="es-CO" sz="1900" dirty="0" smtClean="0"/>
              <a:t>Centro de acopio y distribución: </a:t>
            </a:r>
          </a:p>
          <a:p>
            <a:pPr marL="342900" indent="-342900" algn="just">
              <a:buAutoNum type="arabicPeriod"/>
            </a:pPr>
            <a:r>
              <a:rPr lang="es-CO" sz="1900" dirty="0" smtClean="0"/>
              <a:t>Se ahorran el costo de la intermediación aduanera cuando sale mercancía al Resto del Mundo; pues solo se utilizan Formularios de Movimiento de Mercancías.</a:t>
            </a:r>
          </a:p>
          <a:p>
            <a:pPr marL="342900" indent="-342900" algn="just">
              <a:buAutoNum type="arabicPeriod"/>
            </a:pPr>
            <a:r>
              <a:rPr lang="es-CO" sz="1900" dirty="0" smtClean="0"/>
              <a:t>Se mejora el Lead Time para los despachos.</a:t>
            </a:r>
          </a:p>
          <a:p>
            <a:pPr marL="342900" indent="-342900" algn="just">
              <a:buAutoNum type="arabicPeriod"/>
            </a:pPr>
            <a:r>
              <a:rPr lang="es-CO" sz="1900" dirty="0" smtClean="0"/>
              <a:t>Se pueden hacer alistamientos de pedidos.</a:t>
            </a:r>
          </a:p>
          <a:p>
            <a:pPr marL="342900" indent="-342900" algn="just">
              <a:buAutoNum type="arabicPeriod"/>
            </a:pPr>
            <a:r>
              <a:rPr lang="es-CO" sz="1900" dirty="0" smtClean="0"/>
              <a:t>Entrega de mercancía de acuerdo a pedidos.</a:t>
            </a:r>
          </a:p>
          <a:p>
            <a:pPr marL="342900" indent="-342900" algn="just">
              <a:buAutoNum type="arabicPeriod"/>
            </a:pPr>
            <a:r>
              <a:rPr lang="es-CO" sz="1900" dirty="0" smtClean="0"/>
              <a:t>Aprovechamiento de la capacidad vehicular.</a:t>
            </a:r>
          </a:p>
          <a:p>
            <a:pPr marL="342900" indent="-342900" algn="just">
              <a:buAutoNum type="arabicPeriod"/>
            </a:pPr>
            <a:r>
              <a:rPr lang="es-CO" sz="1900" dirty="0" smtClean="0"/>
              <a:t>Mejoramiento en los protocolos BASC.</a:t>
            </a:r>
            <a:endParaRPr lang="es-CO" sz="1900" dirty="0"/>
          </a:p>
        </p:txBody>
      </p:sp>
    </p:spTree>
    <p:extLst>
      <p:ext uri="{BB962C8B-B14F-4D97-AF65-F5344CB8AC3E}">
        <p14:creationId xmlns:p14="http://schemas.microsoft.com/office/powerpoint/2010/main" val="9980508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62086"/>
            <a:ext cx="8424936" cy="73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r>
              <a:rPr lang="es-CO" sz="3200" dirty="0" smtClean="0">
                <a:solidFill>
                  <a:schemeClr val="bg1"/>
                </a:solidFill>
              </a:rPr>
              <a:t>MANZANA I ETAPA II</a:t>
            </a:r>
            <a:endParaRPr lang="es-ES" sz="3200" dirty="0" smtClean="0">
              <a:solidFill>
                <a:schemeClr val="bg1"/>
              </a:solidFill>
            </a:endParaRPr>
          </a:p>
        </p:txBody>
      </p:sp>
      <p:sp>
        <p:nvSpPr>
          <p:cNvPr id="10"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Infraestructura Clase Mundial</a:t>
            </a:r>
            <a:endParaRPr lang="en-US" sz="3200" dirty="0"/>
          </a:p>
        </p:txBody>
      </p:sp>
      <p:pic>
        <p:nvPicPr>
          <p:cNvPr id="10243" name="Picture 3" descr="DUKES FOTOGRAFIA (6)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7" y="1151907"/>
            <a:ext cx="7894952" cy="523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612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62086"/>
            <a:ext cx="8424936" cy="73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r>
              <a:rPr lang="es-CO" sz="3200" dirty="0" smtClean="0">
                <a:solidFill>
                  <a:schemeClr val="bg1"/>
                </a:solidFill>
              </a:rPr>
              <a:t>MANZANA I ETAPA II</a:t>
            </a:r>
            <a:endParaRPr lang="es-ES" sz="3200" dirty="0" smtClean="0">
              <a:solidFill>
                <a:schemeClr val="bg1"/>
              </a:solidFill>
            </a:endParaRPr>
          </a:p>
        </p:txBody>
      </p:sp>
      <p:pic>
        <p:nvPicPr>
          <p:cNvPr id="30722" name="Picture 2" descr="C:\Users\jroldan\AppData\Local\Microsoft\Windows\Temporary Internet Files\Content.Outlook\4DZ8W0QA\la foto (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61902" y="1308541"/>
            <a:ext cx="7930578" cy="5199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Infraestructura Clase Mundial</a:t>
            </a:r>
            <a:endParaRPr lang="en-US" sz="3200" dirty="0"/>
          </a:p>
        </p:txBody>
      </p:sp>
    </p:spTree>
    <p:extLst>
      <p:ext uri="{BB962C8B-B14F-4D97-AF65-F5344CB8AC3E}">
        <p14:creationId xmlns:p14="http://schemas.microsoft.com/office/powerpoint/2010/main" val="2079805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62086"/>
            <a:ext cx="8424936" cy="73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r>
              <a:rPr lang="es-CO" sz="3200" dirty="0" smtClean="0">
                <a:solidFill>
                  <a:schemeClr val="bg1"/>
                </a:solidFill>
              </a:rPr>
              <a:t>MANZANA I ETAPA II</a:t>
            </a:r>
            <a:endParaRPr lang="es-ES" sz="3200" dirty="0" smtClean="0">
              <a:solidFill>
                <a:schemeClr val="bg1"/>
              </a:solidFill>
            </a:endParaRPr>
          </a:p>
        </p:txBody>
      </p:sp>
      <p:pic>
        <p:nvPicPr>
          <p:cNvPr id="11266" name="Picture 2" descr="http://www.zonafrancalacandelaria.com.co/sitio/DF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33" y="1184047"/>
            <a:ext cx="7787706" cy="51958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Infraestructura Clase Mundial</a:t>
            </a:r>
            <a:endParaRPr lang="en-US" sz="3200" dirty="0"/>
          </a:p>
        </p:txBody>
      </p:sp>
    </p:spTree>
    <p:extLst>
      <p:ext uri="{BB962C8B-B14F-4D97-AF65-F5344CB8AC3E}">
        <p14:creationId xmlns:p14="http://schemas.microsoft.com/office/powerpoint/2010/main" val="3983274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5622287"/>
            <a:ext cx="9144000" cy="1289713"/>
          </a:xfrm>
          <a:prstGeom prst="rect">
            <a:avLst/>
          </a:prstGeom>
        </p:spPr>
      </p:pic>
      <p:pic>
        <p:nvPicPr>
          <p:cNvPr id="6" name="Imagen 5"/>
          <p:cNvPicPr>
            <a:picLocks noChangeAspect="1"/>
          </p:cNvPicPr>
          <p:nvPr/>
        </p:nvPicPr>
        <p:blipFill>
          <a:blip r:embed="rId3"/>
          <a:stretch>
            <a:fillRect/>
          </a:stretch>
        </p:blipFill>
        <p:spPr>
          <a:xfrm>
            <a:off x="1" y="0"/>
            <a:ext cx="2511188" cy="5633590"/>
          </a:xfrm>
          <a:prstGeom prst="rect">
            <a:avLst/>
          </a:prstGeom>
        </p:spPr>
      </p:pic>
      <p:pic>
        <p:nvPicPr>
          <p:cNvPr id="17" name="Imagen 16"/>
          <p:cNvPicPr>
            <a:picLocks noChangeAspect="1"/>
          </p:cNvPicPr>
          <p:nvPr/>
        </p:nvPicPr>
        <p:blipFill>
          <a:blip r:embed="rId4"/>
          <a:stretch>
            <a:fillRect/>
          </a:stretch>
        </p:blipFill>
        <p:spPr>
          <a:xfrm>
            <a:off x="0" y="0"/>
            <a:ext cx="9216000" cy="6912000"/>
          </a:xfrm>
          <a:prstGeom prst="rect">
            <a:avLst/>
          </a:prstGeom>
        </p:spPr>
      </p:pic>
      <p:sp>
        <p:nvSpPr>
          <p:cNvPr id="12" name="WordArt 491"/>
          <p:cNvSpPr>
            <a:spLocks noChangeArrowheads="1" noChangeShapeType="1" noTextEdit="1"/>
          </p:cNvSpPr>
          <p:nvPr/>
        </p:nvSpPr>
        <p:spPr bwMode="gray">
          <a:xfrm>
            <a:off x="2311400" y="889176"/>
            <a:ext cx="4927600" cy="746125"/>
          </a:xfrm>
          <a:prstGeom prst="rect">
            <a:avLst/>
          </a:prstGeom>
        </p:spPr>
        <p:txBody>
          <a:bodyPr wrap="none" fromWordArt="1">
            <a:prstTxWarp prst="textPlain">
              <a:avLst>
                <a:gd name="adj" fmla="val 50125"/>
              </a:avLst>
            </a:prstTxWarp>
          </a:bodyPr>
          <a:lstStyle/>
          <a:p>
            <a:r>
              <a:rPr lang="es-CO" sz="3600" kern="10" dirty="0" smtClean="0">
                <a:ln w="25400">
                  <a:solidFill>
                    <a:schemeClr val="bg1"/>
                  </a:solidFill>
                  <a:round/>
                  <a:headEnd/>
                  <a:tailEnd/>
                </a:ln>
                <a:solidFill>
                  <a:schemeClr val="tx2"/>
                </a:solidFill>
                <a:effectLst>
                  <a:prstShdw prst="shdw13" dist="53882" dir="2700000">
                    <a:srgbClr val="000000">
                      <a:alpha val="50000"/>
                    </a:srgbClr>
                  </a:prstShdw>
                </a:effectLst>
                <a:latin typeface="Arial"/>
                <a:cs typeface="Arial"/>
              </a:rPr>
              <a:t>Gracias</a:t>
            </a:r>
            <a:endParaRPr lang="es-CO" sz="3600" kern="10" dirty="0">
              <a:ln w="25400">
                <a:solidFill>
                  <a:schemeClr val="bg1"/>
                </a:solidFill>
                <a:round/>
                <a:headEnd/>
                <a:tailEnd/>
              </a:ln>
              <a:solidFill>
                <a:schemeClr val="tx2"/>
              </a:solidFill>
              <a:effectLst>
                <a:prstShdw prst="shdw13" dist="53882" dir="2700000">
                  <a:srgbClr val="000000">
                    <a:alpha val="50000"/>
                  </a:srgbClr>
                </a:prstShdw>
              </a:effectLst>
              <a:latin typeface="Arial"/>
              <a:cs typeface="Arial"/>
            </a:endParaRPr>
          </a:p>
        </p:txBody>
      </p:sp>
      <p:pic>
        <p:nvPicPr>
          <p:cNvPr id="5" name="Imagen 4"/>
          <p:cNvPicPr>
            <a:picLocks noChangeAspect="1"/>
          </p:cNvPicPr>
          <p:nvPr/>
        </p:nvPicPr>
        <p:blipFill>
          <a:blip r:embed="rId5"/>
          <a:stretch>
            <a:fillRect/>
          </a:stretch>
        </p:blipFill>
        <p:spPr>
          <a:xfrm>
            <a:off x="1803864" y="2326249"/>
            <a:ext cx="6003000" cy="2259502"/>
          </a:xfrm>
          <a:prstGeom prst="rect">
            <a:avLst/>
          </a:prstGeom>
        </p:spPr>
      </p:pic>
    </p:spTree>
    <p:extLst>
      <p:ext uri="{BB962C8B-B14F-4D97-AF65-F5344CB8AC3E}">
        <p14:creationId xmlns:p14="http://schemas.microsoft.com/office/powerpoint/2010/main" val="4112535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34" y="993228"/>
            <a:ext cx="8183454" cy="447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849411" y="5675589"/>
            <a:ext cx="8013602" cy="461665"/>
          </a:xfrm>
          <a:prstGeom prst="rect">
            <a:avLst/>
          </a:prstGeom>
          <a:noFill/>
        </p:spPr>
        <p:txBody>
          <a:bodyPr wrap="square" rtlCol="0">
            <a:spAutoFit/>
          </a:bodyPr>
          <a:lstStyle/>
          <a:p>
            <a:pPr algn="just"/>
            <a:r>
              <a:rPr lang="es-CO" sz="1200" dirty="0" smtClean="0"/>
              <a:t>Fuentes: Banco Mundial y OIT: Zonas Procesamiento para Exportación – Jean-Pierre Singa </a:t>
            </a:r>
            <a:r>
              <a:rPr lang="es-CO" sz="1200" dirty="0" err="1" smtClean="0"/>
              <a:t>Boyenge</a:t>
            </a:r>
            <a:endParaRPr lang="es-CO" sz="1200" dirty="0" smtClean="0"/>
          </a:p>
          <a:p>
            <a:pPr algn="just"/>
            <a:r>
              <a:rPr lang="es-CO" sz="1200" dirty="0" smtClean="0"/>
              <a:t>Análisis de información de la </a:t>
            </a:r>
            <a:r>
              <a:rPr lang="es-CO" sz="1200" dirty="0" err="1" smtClean="0"/>
              <a:t>World</a:t>
            </a:r>
            <a:r>
              <a:rPr lang="es-CO" sz="1200" dirty="0" smtClean="0"/>
              <a:t> FZO. Series desde enero 2003 a Julio 2014.</a:t>
            </a:r>
            <a:endParaRPr lang="es-CO" sz="1200" dirty="0"/>
          </a:p>
        </p:txBody>
      </p:sp>
    </p:spTree>
    <p:extLst>
      <p:ext uri="{BB962C8B-B14F-4D97-AF65-F5344CB8AC3E}">
        <p14:creationId xmlns:p14="http://schemas.microsoft.com/office/powerpoint/2010/main" val="1964436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62086"/>
            <a:ext cx="8424936" cy="73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r>
              <a:rPr lang="es-CO" sz="3200" dirty="0" smtClean="0">
                <a:solidFill>
                  <a:schemeClr val="bg1"/>
                </a:solidFill>
              </a:rPr>
              <a:t>MANZANA I ETAPA II</a:t>
            </a:r>
            <a:endParaRPr lang="es-ES" sz="3200" dirty="0" smtClean="0">
              <a:solidFill>
                <a:schemeClr val="bg1"/>
              </a:solidFill>
            </a:endParaRPr>
          </a:p>
        </p:txBody>
      </p:sp>
      <p:sp>
        <p:nvSpPr>
          <p:cNvPr id="10"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Apuesta al Desarrollo Empresarial</a:t>
            </a:r>
            <a:endParaRPr lang="en-US" sz="32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217"/>
          <a:stretch/>
        </p:blipFill>
        <p:spPr bwMode="auto">
          <a:xfrm>
            <a:off x="916427" y="1094489"/>
            <a:ext cx="7869622" cy="532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72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62086"/>
            <a:ext cx="8424936" cy="73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r>
              <a:rPr lang="es-CO" sz="3200" dirty="0" smtClean="0">
                <a:solidFill>
                  <a:schemeClr val="bg1"/>
                </a:solidFill>
              </a:rPr>
              <a:t>MANZANA I ETAPA II</a:t>
            </a:r>
            <a:endParaRPr lang="es-ES" sz="3200" dirty="0" smtClean="0">
              <a:solidFill>
                <a:schemeClr val="bg1"/>
              </a:solidFill>
            </a:endParaRPr>
          </a:p>
        </p:txBody>
      </p:sp>
      <p:sp>
        <p:nvSpPr>
          <p:cNvPr id="10"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Desarrollo Empresarial</a:t>
            </a:r>
            <a:endParaRPr lang="en-US" sz="3200" dirty="0"/>
          </a:p>
        </p:txBody>
      </p:sp>
      <p:pic>
        <p:nvPicPr>
          <p:cNvPr id="2050" name="Picture 2" descr="C:\SCANNER$\Fotos Aereas\DJI_0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57" y="1052116"/>
            <a:ext cx="7797943" cy="5694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217"/>
          <a:stretch/>
        </p:blipFill>
        <p:spPr bwMode="auto">
          <a:xfrm>
            <a:off x="916427" y="1052117"/>
            <a:ext cx="7869622" cy="569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5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62086"/>
            <a:ext cx="8424936" cy="73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r>
              <a:rPr lang="es-CO" sz="3200" dirty="0" smtClean="0">
                <a:solidFill>
                  <a:schemeClr val="bg1"/>
                </a:solidFill>
              </a:rPr>
              <a:t>MANZANA I ETAPA II</a:t>
            </a:r>
            <a:endParaRPr lang="es-ES" sz="3200" dirty="0" smtClean="0">
              <a:solidFill>
                <a:schemeClr val="bg1"/>
              </a:solidFill>
            </a:endParaRPr>
          </a:p>
        </p:txBody>
      </p:sp>
      <p:sp>
        <p:nvSpPr>
          <p:cNvPr id="10"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Desarrollo Empresarial</a:t>
            </a:r>
            <a:endParaRPr lang="en-US" sz="3200" dirty="0"/>
          </a:p>
        </p:txBody>
      </p:sp>
      <p:pic>
        <p:nvPicPr>
          <p:cNvPr id="8194" name="Picture 2" descr="http://www.zonafrancalacandelaria.com.co/sitio/DF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913" y="1221992"/>
            <a:ext cx="3626929" cy="25774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zonafrancalacandelaria.com.co/sitio/DF1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620" y="1221993"/>
            <a:ext cx="3689860" cy="257749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zonafrancalacandelaria.com.co/sitio/A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147" y="3953314"/>
            <a:ext cx="3626929" cy="2715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www.zonafrancalacandelaria.com.co/sitio/DF1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2620" y="3953314"/>
            <a:ext cx="3689859" cy="271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2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down)">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62086"/>
            <a:ext cx="8424936" cy="73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r>
              <a:rPr lang="es-CO" sz="3200" dirty="0" smtClean="0">
                <a:solidFill>
                  <a:schemeClr val="bg1"/>
                </a:solidFill>
              </a:rPr>
              <a:t>MANZANA I ETAPA II</a:t>
            </a:r>
            <a:endParaRPr lang="es-ES" sz="3200" dirty="0" smtClean="0">
              <a:solidFill>
                <a:schemeClr val="bg1"/>
              </a:solidFill>
            </a:endParaRPr>
          </a:p>
        </p:txBody>
      </p:sp>
      <p:sp>
        <p:nvSpPr>
          <p:cNvPr id="10"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Eficiencia en proceso de Comercio Exterior</a:t>
            </a:r>
            <a:endParaRPr lang="en-US"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977" y="1221993"/>
            <a:ext cx="3626929" cy="241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www.zonafrancalacandelaria.com.co/sitio/A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977" y="3913735"/>
            <a:ext cx="3626929" cy="27550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zonafrancalacandelaria.com.co/sitio/A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620" y="3913735"/>
            <a:ext cx="3689860" cy="275507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zonafrancalacandelaria.com.co/sitio/BOMBEROSMEDELLIN.jpg"/>
          <p:cNvPicPr>
            <a:picLocks noChangeAspect="1" noChangeArrowheads="1"/>
          </p:cNvPicPr>
          <p:nvPr/>
        </p:nvPicPr>
        <p:blipFill rotWithShape="1">
          <a:blip r:embed="rId6">
            <a:extLst>
              <a:ext uri="{28A0092B-C50C-407E-A947-70E740481C1C}">
                <a14:useLocalDpi xmlns:a14="http://schemas.microsoft.com/office/drawing/2010/main" val="0"/>
              </a:ext>
            </a:extLst>
          </a:blip>
          <a:srcRect r="10456"/>
          <a:stretch/>
        </p:blipFill>
        <p:spPr bwMode="auto">
          <a:xfrm>
            <a:off x="5202620" y="1170015"/>
            <a:ext cx="3689860" cy="247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wipe(down)">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wipe(down)">
                                      <p:cBhvr>
                                        <p:cTn id="18" dur="500"/>
                                        <p:tgtEl>
                                          <p:spTgt spid="20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wipe(down)">
                                      <p:cBhvr>
                                        <p:cTn id="23"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7"/>
          <p:cNvSpPr/>
          <p:nvPr/>
        </p:nvSpPr>
        <p:spPr>
          <a:xfrm>
            <a:off x="1020726" y="1049483"/>
            <a:ext cx="7823729" cy="4981877"/>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Ø"/>
              <a:tabLst>
                <a:tab pos="457200" algn="l"/>
              </a:tabLst>
            </a:pPr>
            <a:r>
              <a:rPr lang="es-CO" sz="1700" dirty="0">
                <a:latin typeface="Calibri" panose="020F0502020204030204" pitchFamily="34" charset="0"/>
                <a:ea typeface="Calibri" panose="020F0502020204030204" pitchFamily="34" charset="0"/>
                <a:cs typeface="Times New Roman" panose="02020603050405020304" pitchFamily="18" charset="0"/>
              </a:rPr>
              <a:t>A través de beneficios tributarios y aduaneros, constituyen no solo en Colombia sino en muchos países del mundo, instrumentos estratégicos para: atraer inversión, promover el desarrollo regional, generar encadenamientos productivos y propiciar cadenas regionales y globales de valor.</a:t>
            </a:r>
          </a:p>
          <a:p>
            <a:pPr marL="342900" lvl="0" indent="-342900" algn="just">
              <a:lnSpc>
                <a:spcPct val="107000"/>
              </a:lnSpc>
              <a:spcAft>
                <a:spcPts val="800"/>
              </a:spcAft>
              <a:buFont typeface="Wingdings" panose="05000000000000000000" pitchFamily="2" charset="2"/>
              <a:buChar char="Ø"/>
              <a:tabLst>
                <a:tab pos="457200" algn="l"/>
              </a:tabLst>
            </a:pPr>
            <a:r>
              <a:rPr lang="es-CO" sz="1700" dirty="0">
                <a:latin typeface="Calibri" panose="020F0502020204030204" pitchFamily="34" charset="0"/>
                <a:ea typeface="Calibri" panose="020F0502020204030204" pitchFamily="34" charset="0"/>
                <a:cs typeface="Times New Roman" panose="02020603050405020304" pitchFamily="18" charset="0"/>
              </a:rPr>
              <a:t>Las inversiones de las Zonas Francas en Colombia superan los 30 billones de pesos, lo que para flujos anuales </a:t>
            </a:r>
            <a:r>
              <a:rPr lang="es-CO" sz="1700" dirty="0" smtClean="0">
                <a:latin typeface="Calibri" panose="020F0502020204030204" pitchFamily="34" charset="0"/>
                <a:ea typeface="Calibri" panose="020F0502020204030204" pitchFamily="34" charset="0"/>
                <a:cs typeface="Times New Roman" panose="02020603050405020304" pitchFamily="18" charset="0"/>
              </a:rPr>
              <a:t>constituye </a:t>
            </a:r>
            <a:r>
              <a:rPr lang="es-CO" sz="1700" dirty="0">
                <a:latin typeface="Calibri" panose="020F0502020204030204" pitchFamily="34" charset="0"/>
                <a:ea typeface="Calibri" panose="020F0502020204030204" pitchFamily="34" charset="0"/>
                <a:cs typeface="Times New Roman" panose="02020603050405020304" pitchFamily="18" charset="0"/>
              </a:rPr>
              <a:t>cerca del 3% de la inversión nacional.</a:t>
            </a:r>
          </a:p>
          <a:p>
            <a:pPr marL="342900" lvl="0" indent="-342900" algn="just">
              <a:lnSpc>
                <a:spcPct val="107000"/>
              </a:lnSpc>
              <a:spcAft>
                <a:spcPts val="800"/>
              </a:spcAft>
              <a:buFont typeface="Wingdings" panose="05000000000000000000" pitchFamily="2" charset="2"/>
              <a:buChar char="Ø"/>
              <a:tabLst>
                <a:tab pos="457200" algn="l"/>
              </a:tabLst>
            </a:pPr>
            <a:r>
              <a:rPr lang="es-CO" sz="1700" dirty="0">
                <a:latin typeface="Calibri" panose="020F0502020204030204" pitchFamily="34" charset="0"/>
                <a:ea typeface="Calibri" panose="020F0502020204030204" pitchFamily="34" charset="0"/>
                <a:cs typeface="Times New Roman" panose="02020603050405020304" pitchFamily="18" charset="0"/>
              </a:rPr>
              <a:t>En términos tributarios, el impacto de Zonas Francas ha sido también positivo, pues los menores ingresos por impuestos derivados de exenciones tributarias se han contrarrestado con los mayores ingresos generados en beneficios al desarrollo económico nacional.</a:t>
            </a:r>
          </a:p>
          <a:p>
            <a:pPr marL="342900" lvl="0" indent="-342900" algn="just">
              <a:lnSpc>
                <a:spcPct val="107000"/>
              </a:lnSpc>
              <a:spcAft>
                <a:spcPts val="800"/>
              </a:spcAft>
              <a:buFont typeface="Wingdings" panose="05000000000000000000" pitchFamily="2" charset="2"/>
              <a:buChar char="Ø"/>
              <a:tabLst>
                <a:tab pos="457200" algn="l"/>
              </a:tabLst>
            </a:pPr>
            <a:r>
              <a:rPr lang="es-CO" sz="1700" dirty="0">
                <a:latin typeface="Calibri" panose="020F0502020204030204" pitchFamily="34" charset="0"/>
                <a:ea typeface="Calibri" panose="020F0502020204030204" pitchFamily="34" charset="0"/>
                <a:cs typeface="Times New Roman" panose="02020603050405020304" pitchFamily="18" charset="0"/>
              </a:rPr>
              <a:t>Comparando los ingresos fiscales que ha recibido el Gobierno Nacional de todos los Usuarios de Zonas Francas con los beneficios tributarios otorgados, arroja una relación de 3 a 1 entre los impuestos recibidos y los “sacrificados”.</a:t>
            </a:r>
          </a:p>
          <a:p>
            <a:pPr marL="342900" lvl="0" indent="-342900" algn="just">
              <a:lnSpc>
                <a:spcPct val="107000"/>
              </a:lnSpc>
              <a:spcAft>
                <a:spcPts val="800"/>
              </a:spcAft>
              <a:buFont typeface="Wingdings" panose="05000000000000000000" pitchFamily="2" charset="2"/>
              <a:buChar char="Ø"/>
              <a:tabLst>
                <a:tab pos="457200" algn="l"/>
              </a:tabLst>
            </a:pPr>
            <a:r>
              <a:rPr lang="es-CO" sz="1700" dirty="0">
                <a:latin typeface="Calibri" panose="020F0502020204030204" pitchFamily="34" charset="0"/>
                <a:ea typeface="Calibri" panose="020F0502020204030204" pitchFamily="34" charset="0"/>
                <a:cs typeface="Times New Roman" panose="02020603050405020304" pitchFamily="18" charset="0"/>
              </a:rPr>
              <a:t>2013 sino se hubiera implementado el régimen de zonas francas,  el Gobierno Nacional habría dejado de recibir alrededor de 5.4 billones de pesos en valor presente neto entre los años 2006 al 2013.</a:t>
            </a:r>
            <a:endParaRPr lang="es-CO"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p:cNvSpPr txBox="1"/>
          <p:nvPr/>
        </p:nvSpPr>
        <p:spPr>
          <a:xfrm>
            <a:off x="878832" y="6315347"/>
            <a:ext cx="3089720" cy="400110"/>
          </a:xfrm>
          <a:prstGeom prst="rect">
            <a:avLst/>
          </a:prstGeom>
          <a:noFill/>
        </p:spPr>
        <p:txBody>
          <a:bodyPr wrap="square" rtlCol="0">
            <a:spAutoFit/>
          </a:bodyPr>
          <a:lstStyle/>
          <a:p>
            <a:pPr algn="l"/>
            <a:r>
              <a:rPr lang="es-CO" sz="1000" dirty="0" smtClean="0"/>
              <a:t>Fuente: Sept. 2015. Dr. Hernando Jose Gomez, (Zar TLCs Colombia)</a:t>
            </a:r>
            <a:endParaRPr lang="es-CO" sz="1000" dirty="0"/>
          </a:p>
        </p:txBody>
      </p:sp>
      <p:sp>
        <p:nvSpPr>
          <p:cNvPr id="7" name="Rectangle 2"/>
          <p:cNvSpPr txBox="1">
            <a:spLocks noChangeArrowheads="1"/>
          </p:cNvSpPr>
          <p:nvPr/>
        </p:nvSpPr>
        <p:spPr>
          <a:xfrm>
            <a:off x="810029" y="-3151"/>
            <a:ext cx="5563475" cy="1011237"/>
          </a:xfrm>
          <a:prstGeom prst="rect">
            <a:avLst/>
          </a:prstGeom>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r>
              <a:rPr lang="es-CO" sz="3200" dirty="0" smtClean="0"/>
              <a:t>Zonas Francas</a:t>
            </a:r>
            <a:endParaRPr lang="en-US" sz="3200" dirty="0"/>
          </a:p>
        </p:txBody>
      </p:sp>
    </p:spTree>
    <p:extLst>
      <p:ext uri="{BB962C8B-B14F-4D97-AF65-F5344CB8AC3E}">
        <p14:creationId xmlns:p14="http://schemas.microsoft.com/office/powerpoint/2010/main" val="374485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9" name="Rectangle 19"/>
          <p:cNvSpPr>
            <a:spLocks noGrp="1" noChangeArrowheads="1"/>
          </p:cNvSpPr>
          <p:nvPr>
            <p:ph type="title"/>
          </p:nvPr>
        </p:nvSpPr>
        <p:spPr>
          <a:xfrm>
            <a:off x="823677" y="0"/>
            <a:ext cx="5590772" cy="1011237"/>
          </a:xfrm>
        </p:spPr>
        <p:txBody>
          <a:bodyPr/>
          <a:lstStyle/>
          <a:p>
            <a:r>
              <a:rPr lang="en-US" sz="3600" dirty="0" smtClean="0"/>
              <a:t>Zona Franca en Colombia</a:t>
            </a:r>
            <a:endParaRPr lang="en-US" sz="3600" dirty="0"/>
          </a:p>
        </p:txBody>
      </p:sp>
      <p:sp>
        <p:nvSpPr>
          <p:cNvPr id="9" name="8 CuadroTexto"/>
          <p:cNvSpPr txBox="1"/>
          <p:nvPr/>
        </p:nvSpPr>
        <p:spPr>
          <a:xfrm>
            <a:off x="1089317" y="1232089"/>
            <a:ext cx="7822671" cy="4154984"/>
          </a:xfrm>
          <a:prstGeom prst="rect">
            <a:avLst/>
          </a:prstGeom>
          <a:noFill/>
        </p:spPr>
        <p:txBody>
          <a:bodyPr wrap="square" rtlCol="0">
            <a:spAutoFit/>
          </a:bodyPr>
          <a:lstStyle/>
          <a:p>
            <a:pPr algn="just"/>
            <a:r>
              <a:rPr lang="es-ES" sz="2400" b="0" u="sng" dirty="0" smtClean="0">
                <a:solidFill>
                  <a:srgbClr val="1C1C1C"/>
                </a:solidFill>
                <a:latin typeface="+mn-lt"/>
                <a:cs typeface="Tahoma" pitchFamily="34" charset="0"/>
              </a:rPr>
              <a:t>Ley 1004 de 2005 define como zona franca:</a:t>
            </a:r>
            <a:endParaRPr lang="es-ES" sz="2400" b="0" u="sng" dirty="0">
              <a:solidFill>
                <a:srgbClr val="1C1C1C"/>
              </a:solidFill>
              <a:latin typeface="+mn-lt"/>
              <a:cs typeface="Tahoma" pitchFamily="34" charset="0"/>
            </a:endParaRPr>
          </a:p>
          <a:p>
            <a:pPr algn="just"/>
            <a:endParaRPr lang="es-CO" sz="2400" b="0" dirty="0" smtClean="0">
              <a:solidFill>
                <a:srgbClr val="1C1C1C"/>
              </a:solidFill>
              <a:latin typeface="+mn-lt"/>
              <a:cs typeface="Tahoma" pitchFamily="34" charset="0"/>
            </a:endParaRPr>
          </a:p>
          <a:p>
            <a:pPr algn="just"/>
            <a:r>
              <a:rPr lang="es-CO" sz="2400" b="0" dirty="0" smtClean="0">
                <a:solidFill>
                  <a:srgbClr val="1C1C1C"/>
                </a:solidFill>
                <a:latin typeface="+mn-lt"/>
                <a:cs typeface="Tahoma" pitchFamily="34" charset="0"/>
              </a:rPr>
              <a:t>“La </a:t>
            </a:r>
            <a:r>
              <a:rPr lang="es-CO" sz="2400" b="0" dirty="0">
                <a:solidFill>
                  <a:srgbClr val="1C1C1C"/>
                </a:solidFill>
                <a:latin typeface="+mn-lt"/>
                <a:cs typeface="Tahoma" pitchFamily="34" charset="0"/>
              </a:rPr>
              <a:t>Zona Franca es el área geográfica delimitada dentro del territorio nacional, en donde se desarrollan actividades industriales de bienes y de servicios, o actividades comerciales, bajo una normatividad especial en materia tributaria, aduanera y de comercio exterior. Las mercancías ingresadas en estas zonas se consideran fuera del territorio aduanero nacional para efectos de los impuestos a las importaciones y a las exportaciones</a:t>
            </a:r>
            <a:r>
              <a:rPr lang="es-CO" sz="2400" b="0" dirty="0" smtClean="0">
                <a:solidFill>
                  <a:srgbClr val="1C1C1C"/>
                </a:solidFill>
                <a:latin typeface="+mn-lt"/>
                <a:cs typeface="Tahoma" pitchFamily="34" charset="0"/>
              </a:rPr>
              <a:t>.”</a:t>
            </a:r>
            <a:endParaRPr lang="es-ES_tradnl" sz="1600" b="0" dirty="0" smtClean="0">
              <a:solidFill>
                <a:srgbClr val="1C1C1C"/>
              </a:solidFill>
              <a:latin typeface="+mn-lt"/>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PowerPoint-empresa-ByReparaciondepc.cl">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14607</TotalTime>
  <Words>1356</Words>
  <Application>Microsoft Office PowerPoint</Application>
  <PresentationFormat>Presentación en pantalla (4:3)</PresentationFormat>
  <Paragraphs>180</Paragraphs>
  <Slides>27</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굴림</vt:lpstr>
      <vt:lpstr>Arial</vt:lpstr>
      <vt:lpstr>Arial Narrow</vt:lpstr>
      <vt:lpstr>Calibri</vt:lpstr>
      <vt:lpstr>Tahoma</vt:lpstr>
      <vt:lpstr>Times New Roman</vt:lpstr>
      <vt:lpstr>Wingdings</vt:lpstr>
      <vt:lpstr>Plantilla-PowerPoint-empresa-ByReparaciondepc.cl</vt:lpstr>
      <vt:lpstr>Presentación de PowerPoint</vt:lpstr>
      <vt:lpstr>Información General</vt:lpstr>
      <vt:lpstr>Presentación de PowerPoint</vt:lpstr>
      <vt:lpstr>Presentación de PowerPoint</vt:lpstr>
      <vt:lpstr>Presentación de PowerPoint</vt:lpstr>
      <vt:lpstr>Presentación de PowerPoint</vt:lpstr>
      <vt:lpstr>Presentación de PowerPoint</vt:lpstr>
      <vt:lpstr>Presentación de PowerPoint</vt:lpstr>
      <vt:lpstr>Zona Franca en Colombia</vt:lpstr>
      <vt:lpstr>Presentación de PowerPoint</vt:lpstr>
      <vt:lpstr>Finalidades de Zona Franca</vt:lpstr>
      <vt:lpstr>Elementos para tener en cuenta al vincular una empresa a Zona Franca</vt:lpstr>
      <vt:lpstr>Presentación de PowerPoint</vt:lpstr>
      <vt:lpstr>Presentación de PowerPoint</vt:lpstr>
      <vt:lpstr>Presentación de PowerPoint</vt:lpstr>
      <vt:lpstr>Presentación de PowerPoint</vt:lpstr>
      <vt:lpstr>Incentivos al vincular una empresa a Zona Franca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dc:title>
  <dc:creator>Darwin Ibarra Gutierrez</dc:creator>
  <cp:lastModifiedBy>UDI</cp:lastModifiedBy>
  <cp:revision>159</cp:revision>
  <dcterms:created xsi:type="dcterms:W3CDTF">2013-07-05T20:10:05Z</dcterms:created>
  <dcterms:modified xsi:type="dcterms:W3CDTF">2016-10-21T00:23:23Z</dcterms:modified>
</cp:coreProperties>
</file>