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comments/comment2.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embeddedFontLst>
    <p:embeddedFont>
      <p:font typeface="Calibri" panose="020F0502020204030204" pitchFamily="34" charset="0"/>
      <p:regular r:id="rId26"/>
      <p:bold r:id="rId27"/>
      <p:italic r:id="rId28"/>
      <p:boldItalic r:id="rId29"/>
    </p:embeddedFont>
    <p:embeddedFont>
      <p:font typeface="Arial Black" panose="020B0A04020102020204" pitchFamily="34" charset="0"/>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idx="1">
    <p:pos x="6000" y="0"/>
    <p:text>Qué quiere decir con esto? ... cual es el titulo de esta diapositiva?
-Maritza Liliana Calderon Benavides</p:text>
  </p:cm>
</p:cmLst>
</file>

<file path=ppt/comments/comment2.xml><?xml version="1.0" encoding="utf-8"?>
<p:cmLst xmlns:a="http://schemas.openxmlformats.org/drawingml/2006/main" xmlns:r="http://schemas.openxmlformats.org/officeDocument/2006/relationships" xmlns:p="http://schemas.openxmlformats.org/presentationml/2006/main">
  <p:cm authorId="0" idx="2">
    <p:pos x="6000" y="0"/>
    <p:text>titulo de la diapositiva
-Maritza Liliana Calderon Benavides</p:text>
  </p:cm>
  <p:cm authorId="0" idx="3">
    <p:pos x="6000" y="100"/>
    <p:text>O presenta todo en ingles o en español ... no mezcle
-Maritza Liliana Calderon Benavides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b="0" i="0" u="none" strike="noStrike" cap="none">
                <a:solidFill>
                  <a:schemeClr val="dk1"/>
                </a:solidFill>
                <a:latin typeface="Calibri"/>
                <a:ea typeface="Calibri"/>
                <a:cs typeface="Calibri"/>
                <a:sym typeface="Calibri"/>
              </a:rPr>
              <a:t>‹Nº›</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944939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0" name="Shape 9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91" name="Shape 91"/>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b="0" i="0" u="none" strike="noStrike" cap="none">
                <a:solidFill>
                  <a:schemeClr val="dk1"/>
                </a:solidFill>
                <a:latin typeface="Calibri"/>
                <a:ea typeface="Calibri"/>
                <a:cs typeface="Calibri"/>
                <a:sym typeface="Calibri"/>
              </a:rPr>
              <a:t>1</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9495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Imagen tomada de: http://www.isaca.org/chapters7/Monterrey/Events/Documents/20080416%20Standard%20ISO38500.pdf</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45" name="Shape 24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10</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1367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4" name="Shape 25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Grafica tomada del libro: Modelo para el gobierno de las TIC basado en las normas ISO, ISBN: 978-84-8143-764-6 Impreso en España - Printed , Pag23, Carlos Manuel Fernández Sánchez y Mario Piattini Velthuis, © AENOR (Asociación Española de Normalización y Certificación), 2012</a:t>
            </a:r>
          </a:p>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Marcos para el gobierno y la gestión de las TSI (adaptado del sitio web Taking Governance Forward)</a:t>
            </a:r>
          </a:p>
        </p:txBody>
      </p:sp>
      <p:sp>
        <p:nvSpPr>
          <p:cNvPr id="255" name="Shape 25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11</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5436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3" name="Shape 263"/>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Imagen Tomada de: Grafica tomada del libro: Modelo para el gobierno de las TIC basado en las normas ISO, ISBN: 978-84-8143-764-6 Impreso en España - Printed , Pag23, Carlos Manuel Fernández Sánchez y Mario Piattini Velthuis, © AENOR (Asociación Española de Normalización y Certificación), 2012.</a:t>
            </a:r>
          </a:p>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Modelo ampliado de AENOR para las TIC</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64" name="Shape 264"/>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12</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9091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2" name="Shape 272"/>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s-CO" sz="1200" b="0" i="0" u="none" strike="noStrike" cap="none">
                <a:solidFill>
                  <a:schemeClr val="dk1"/>
                </a:solidFill>
                <a:latin typeface="Calibri"/>
                <a:ea typeface="Calibri"/>
                <a:cs typeface="Calibri"/>
                <a:sym typeface="Calibri"/>
              </a:rPr>
              <a:t>Para resolver la pregunta planteada se proponen este objetivo general</a:t>
            </a:r>
          </a:p>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que permita reducir el tiempo en procesos </a:t>
            </a:r>
            <a:r>
              <a:rPr lang="es-CO" sz="1200" b="0" i="0" u="none" strike="noStrike" cap="none">
                <a:solidFill>
                  <a:srgbClr val="FF0000"/>
                </a:solidFill>
                <a:latin typeface="Calibri"/>
                <a:ea typeface="Calibri"/>
                <a:cs typeface="Calibri"/>
                <a:sym typeface="Calibri"/>
              </a:rPr>
              <a:t>y</a:t>
            </a:r>
            <a:r>
              <a:rPr lang="es-CO" sz="1200" b="0" i="0" u="none" strike="noStrike" cap="none">
                <a:solidFill>
                  <a:schemeClr val="dk1"/>
                </a:solidFill>
                <a:latin typeface="Calibri"/>
                <a:ea typeface="Calibri"/>
                <a:cs typeface="Calibri"/>
                <a:sym typeface="Calibri"/>
              </a:rPr>
              <a:t> por ende costos </a:t>
            </a:r>
            <a:r>
              <a:rPr lang="es-CO" sz="1200" b="0" i="0" u="none" strike="noStrike" cap="none">
                <a:solidFill>
                  <a:srgbClr val="FF0000"/>
                </a:solidFill>
                <a:latin typeface="Calibri"/>
                <a:ea typeface="Calibri"/>
                <a:cs typeface="Calibri"/>
                <a:sym typeface="Calibri"/>
              </a:rPr>
              <a:t>y</a:t>
            </a:r>
            <a:r>
              <a:rPr lang="es-CO" sz="1200" b="0" i="0" u="none" strike="noStrike" cap="none">
                <a:solidFill>
                  <a:schemeClr val="dk1"/>
                </a:solidFill>
                <a:latin typeface="Calibri"/>
                <a:ea typeface="Calibri"/>
                <a:cs typeface="Calibri"/>
                <a:sym typeface="Calibri"/>
              </a:rPr>
              <a:t> a la vez incremente la productividad </a:t>
            </a:r>
            <a:r>
              <a:rPr lang="es-CO" sz="1200" b="0" i="0" u="none" strike="noStrike" cap="none">
                <a:solidFill>
                  <a:srgbClr val="FF0000"/>
                </a:solidFill>
                <a:latin typeface="Calibri"/>
                <a:ea typeface="Calibri"/>
                <a:cs typeface="Calibri"/>
                <a:sym typeface="Calibri"/>
              </a:rPr>
              <a:t>y</a:t>
            </a:r>
            <a:r>
              <a:rPr lang="es-CO" sz="1200" b="0" i="0" u="none" strike="noStrike" cap="none">
                <a:solidFill>
                  <a:schemeClr val="dk1"/>
                </a:solidFill>
                <a:latin typeface="Calibri"/>
                <a:ea typeface="Calibri"/>
                <a:cs typeface="Calibri"/>
                <a:sym typeface="Calibri"/>
              </a:rPr>
              <a:t> permita a los gerentes de las pymes tomar decisiones con conocimiento en cuanto a la compra e implantación de tecnología.</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73" name="Shape 273"/>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13</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7751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1" name="Shape 281"/>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Y los siguientes objetivos específicos</a:t>
            </a:r>
          </a:p>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s-CO" sz="1200" b="0" i="0" u="none" strike="sngStrike" cap="none">
                <a:solidFill>
                  <a:schemeClr val="dk1"/>
                </a:solidFill>
                <a:latin typeface="Calibri"/>
                <a:ea typeface="Calibri"/>
                <a:cs typeface="Calibri"/>
                <a:sym typeface="Calibri"/>
              </a:rPr>
              <a:t>; Entendida como la capacidad de uso efectivo de la misma, identificando los niveles asociados desde la dimensión gerencial, administrativa y técnica-operativa</a:t>
            </a:r>
            <a:r>
              <a:rPr lang="es-CO" sz="1200" b="0" i="0" u="none" strike="noStrike" cap="none">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 que permita identificar el nivel de usabilidad, desde la dimensión del usuario, y el nivel de rendimiento, desde la dimensión del proceso.</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La madurez tecnológica esta asociada a la capacidad de la organización para usar la misma de manera efectiva es decir la forma en como se resuelven los problemas al interior de la organización usando la tecnología que disponen es un indicador del nivel de mandurez en sus procesos y esto se puede asociar directamente al uso efectivo de la tecnologia. También es importante mencionar que el nivel de madurez se asocia con la capacidad de la organización para alinear sus procesos con el uso efectivo de la tecnología</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Importante no confundir el nivel de madurez con el nivel de innovación tecnológica en las organizaciones, porque aunque son conceptos relacionados en este caso específicamente no se asocian directamente. Pues la innovación se refiere a la capacidad de incorporar tecnología nueva en sus procesos creando instancias disruptivas, pero para este caso específicamente se trata de determinar el nivel de uso e incorporación tecnológica en los procesos existentes.</a:t>
            </a:r>
          </a:p>
        </p:txBody>
      </p:sp>
      <p:sp>
        <p:nvSpPr>
          <p:cNvPr id="282" name="Shape 282"/>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14</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129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0" name="Shape 29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 </a:t>
            </a:r>
            <a:r>
              <a:rPr lang="es-CO" sz="1200" b="0" i="0" u="none" strike="noStrike" cap="none">
                <a:solidFill>
                  <a:srgbClr val="FF0000"/>
                </a:solidFill>
                <a:latin typeface="Calibri"/>
                <a:ea typeface="Calibri"/>
                <a:cs typeface="Calibri"/>
                <a:sym typeface="Calibri"/>
              </a:rPr>
              <a:t>que permita </a:t>
            </a:r>
            <a:r>
              <a:rPr lang="es-CO" sz="1200" b="0" i="0" u="none" strike="noStrike" cap="none">
                <a:solidFill>
                  <a:schemeClr val="dk1"/>
                </a:solidFill>
                <a:latin typeface="Calibri"/>
                <a:ea typeface="Calibri"/>
                <a:cs typeface="Calibri"/>
                <a:sym typeface="Calibri"/>
              </a:rPr>
              <a:t>llegar a niveles de “bajo riesgo” a la hora de comprar e implantar tecnología en una organización tipo pyme.</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 que incluya mediciones del índice de riesgo, nivel de tolerancia, nivel de madurez y recomendaciones de implantación tecnológica.</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91" name="Shape 291"/>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15</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0530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99" name="Shape 299"/>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5053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23" name="Shape 32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0463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51" name="Shape 35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31318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1" name="Shape 371"/>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72" name="Shape 372"/>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19</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4657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8" name="Shape 9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99" name="Shape 9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b="0" i="0" u="none" strike="noStrike" cap="none">
                <a:solidFill>
                  <a:schemeClr val="dk1"/>
                </a:solidFill>
                <a:latin typeface="Calibri"/>
                <a:ea typeface="Calibri"/>
                <a:cs typeface="Calibri"/>
                <a:sym typeface="Calibri"/>
              </a:rPr>
              <a:t>2</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8025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92" name="Shape 392"/>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5634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400" name="Shape 400"/>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7262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Shape 40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408" name="Shape 408"/>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5484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416" name="Shape 41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2698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7" name="Shape 107"/>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08" name="Shape 10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b="0" i="0" u="none" strike="noStrike" cap="none">
                <a:solidFill>
                  <a:schemeClr val="dk1"/>
                </a:solidFill>
                <a:latin typeface="Calibri"/>
                <a:ea typeface="Calibri"/>
                <a:cs typeface="Calibri"/>
                <a:sym typeface="Calibri"/>
              </a:rPr>
              <a:t>3</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4198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4</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2827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5" name="Shape 155"/>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Luego de hacer una revisión de la literatura sobre XXX encuentro que diferentes autores han abordado este problema de la siguiente manera:</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[8] En este articulo se propone un modelo de como utilizar los factores críticos de exito y las necesidades críticas tecnológicas de empresas pequeñas y medianas, durante el proceso de análisis de sus metas, fortalezas y debilidades, oprtunidades y amenazas.</a:t>
            </a:r>
          </a:p>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Bryant, A., Grogan, J. Process Maturity-Growing older and wiser? Using Process Advisor for Process 2013[9]→ este modelo es solo para software</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6" name="Shape 156"/>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5</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6569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6</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721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7" name="Shape 197"/>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s-CO" sz="1200" b="0" i="0" u="none" strike="noStrike" cap="none">
                <a:solidFill>
                  <a:schemeClr val="dk1"/>
                </a:solidFill>
                <a:latin typeface="Calibri"/>
                <a:ea typeface="Calibri"/>
                <a:cs typeface="Calibri"/>
                <a:sym typeface="Calibri"/>
              </a:rPr>
              <a:t>[3] Gerber, Petro. Achieving It Governance Of Social Media At Strategic And Operational Levels 2016</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98" name="Shape 19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7</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3235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6" name="Shape 22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Imagen Tomada de  http://www.isaca.org/chapters7/Monterrey/Events/Documents/20080416%20Standard%20ISO38500.pdf</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27" name="Shape 22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8</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3878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5" name="Shape 235"/>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Como vimos anteriormente, no se ha planteado un trabajo que involucre XXX o que haga YYYY, por esto para orientar el  desarrollo de este trabajo se ha planteado la siguiente la pregunta de investigación añdfjañldfjañldjñaldfjñaldfjañdlfjañdfladlfañdfl</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Como construir un modelo de validación y que permita cerrar la brecha</a:t>
            </a:r>
          </a:p>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Como a travez de un modelo de xxxx es posible ayudar a cerrar la brecha..</a:t>
            </a:r>
          </a:p>
          <a:p>
            <a:pPr marL="0" marR="0" lvl="0" indent="0" algn="l" rtl="0">
              <a:spcBef>
                <a:spcPts val="0"/>
              </a:spcBef>
              <a:buSzPct val="25000"/>
              <a:buNone/>
            </a:pPr>
            <a:r>
              <a:rPr lang="es-CO" sz="1200" b="0" i="0" u="none" strike="noStrike" cap="none">
                <a:solidFill>
                  <a:schemeClr val="dk1"/>
                </a:solidFill>
                <a:latin typeface="Calibri"/>
                <a:ea typeface="Calibri"/>
                <a:cs typeface="Calibri"/>
                <a:sym typeface="Calibri"/>
              </a:rPr>
              <a:t>Como elaborar un modelo para xxxx que pueda cerrar ayudar a la brecha….</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36" name="Shape 236"/>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CO" sz="1200">
                <a:solidFill>
                  <a:schemeClr val="dk1"/>
                </a:solidFill>
                <a:latin typeface="Calibri"/>
                <a:ea typeface="Calibri"/>
                <a:cs typeface="Calibri"/>
                <a:sym typeface="Calibri"/>
              </a:rPr>
              <a:t>9</a:t>
            </a:fld>
            <a:endParaRPr lang="es-CO"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1508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Shape 18"/>
        <p:cNvGrpSpPr/>
        <p:nvPr/>
      </p:nvGrpSpPr>
      <p:grpSpPr>
        <a:xfrm>
          <a:off x="0" y="0"/>
          <a:ext cx="0" cy="0"/>
          <a:chOff x="0" y="0"/>
          <a:chExt cx="0" cy="0"/>
        </a:xfrm>
      </p:grpSpPr>
      <p:sp>
        <p:nvSpPr>
          <p:cNvPr id="19" name="Shape 19"/>
          <p:cNvSpPr txBox="1">
            <a:spLocks noGrp="1"/>
          </p:cNvSpPr>
          <p:nvPr>
            <p:ph type="ctrTitle"/>
          </p:nvPr>
        </p:nvSpPr>
        <p:spPr>
          <a:xfrm>
            <a:off x="1524000" y="1094226"/>
            <a:ext cx="9144000" cy="2387600"/>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1524000" y="3720442"/>
            <a:ext cx="9144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b="0" i="0" u="none" strike="noStrike" cap="none">
                <a:solidFill>
                  <a:srgbClr val="888888"/>
                </a:solidFill>
                <a:latin typeface="Calibri"/>
                <a:ea typeface="Calibri"/>
                <a:cs typeface="Calibri"/>
                <a:sym typeface="Calibri"/>
              </a:rPr>
              <a:t>‹Nº›</a:t>
            </a:fld>
            <a:endParaRPr lang="es-CO" sz="1200" b="0" i="0" u="none" strike="noStrike" cap="none">
              <a:solidFill>
                <a:srgbClr val="888888"/>
              </a:solidFill>
              <a:latin typeface="Calibri"/>
              <a:ea typeface="Calibri"/>
              <a:cs typeface="Calibri"/>
              <a:sym typeface="Calibri"/>
            </a:endParaRPr>
          </a:p>
        </p:txBody>
      </p:sp>
      <p:cxnSp>
        <p:nvCxnSpPr>
          <p:cNvPr id="24" name="Shape 24"/>
          <p:cNvCxnSpPr/>
          <p:nvPr/>
        </p:nvCxnSpPr>
        <p:spPr>
          <a:xfrm>
            <a:off x="0" y="3611562"/>
            <a:ext cx="12192000" cy="0"/>
          </a:xfrm>
          <a:prstGeom prst="straightConnector1">
            <a:avLst/>
          </a:prstGeom>
          <a:noFill/>
          <a:ln w="38100" cap="flat" cmpd="sng">
            <a:solidFill>
              <a:srgbClr val="00B050"/>
            </a:solidFill>
            <a:prstDash val="solid"/>
            <a:miter/>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ítulo y texto vertical">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1091420" y="363537"/>
            <a:ext cx="10036125"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8" name="Shape 78"/>
          <p:cNvSpPr txBox="1">
            <a:spLocks noGrp="1"/>
          </p:cNvSpPr>
          <p:nvPr>
            <p:ph type="body" idx="1"/>
          </p:nvPr>
        </p:nvSpPr>
        <p:spPr>
          <a:xfrm rot="5400000">
            <a:off x="3920331" y="-1256505"/>
            <a:ext cx="4351338" cy="105155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Título vertical y texto">
    <p:spTree>
      <p:nvGrpSpPr>
        <p:cNvPr id="1" name="Shape 82"/>
        <p:cNvGrpSpPr/>
        <p:nvPr/>
      </p:nvGrpSpPr>
      <p:grpSpPr>
        <a:xfrm>
          <a:off x="0" y="0"/>
          <a:ext cx="0" cy="0"/>
          <a:chOff x="0" y="0"/>
          <a:chExt cx="0" cy="0"/>
        </a:xfrm>
      </p:grpSpPr>
      <p:sp>
        <p:nvSpPr>
          <p:cNvPr id="83" name="Shape 83"/>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4" name="Shape 84"/>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1091420" y="363537"/>
            <a:ext cx="10036125"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7" name="Shape 27"/>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Shape 28"/>
          <p:cNvSpPr txBox="1">
            <a:spLocks noGrp="1"/>
          </p:cNvSpPr>
          <p:nvPr>
            <p:ph type="dt" idx="10"/>
          </p:nvPr>
        </p:nvSpPr>
        <p:spPr>
          <a:xfrm>
            <a:off x="5410200" y="6349292"/>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ftr" idx="11"/>
          </p:nvPr>
        </p:nvSpPr>
        <p:spPr>
          <a:xfrm>
            <a:off x="838200" y="6356350"/>
            <a:ext cx="4114800" cy="365125"/>
          </a:xfrm>
          <a:prstGeom prst="rect">
            <a:avLst/>
          </a:prstGeom>
          <a:noFill/>
          <a:ln>
            <a:noFill/>
          </a:ln>
        </p:spPr>
        <p:txBody>
          <a:bodyPr lIns="91425" tIns="91425" rIns="91425" bIns="91425" anchor="ctr" anchorCtr="0"/>
          <a:lstStyle>
            <a:lvl1pPr marL="0" marR="0" lvl="0" indent="0" algn="l" rtl="0">
              <a:spcBef>
                <a:spcPts val="0"/>
              </a:spcBef>
              <a:buNone/>
              <a:defRPr sz="1400" b="1"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b="0" i="0" u="none" strike="noStrike" cap="none">
                <a:solidFill>
                  <a:srgbClr val="888888"/>
                </a:solidFill>
                <a:latin typeface="Calibri"/>
                <a:ea typeface="Calibri"/>
                <a:cs typeface="Calibri"/>
                <a:sym typeface="Calibri"/>
              </a:rPr>
              <a:t>‹Nº›</a:t>
            </a:fld>
            <a:endParaRPr lang="es-CO"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Shape 31"/>
        <p:cNvGrpSpPr/>
        <p:nvPr/>
      </p:nvGrpSpPr>
      <p:grpSpPr>
        <a:xfrm>
          <a:off x="0" y="0"/>
          <a:ext cx="0" cy="0"/>
          <a:chOff x="0" y="0"/>
          <a:chExt cx="0" cy="0"/>
        </a:xfrm>
      </p:grpSpPr>
      <p:sp>
        <p:nvSpPr>
          <p:cNvPr id="32" name="Shape 32"/>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b="0" i="0" u="none" strike="noStrike" cap="none">
                <a:solidFill>
                  <a:srgbClr val="888888"/>
                </a:solidFill>
                <a:latin typeface="Calibri"/>
                <a:ea typeface="Calibri"/>
                <a:cs typeface="Calibri"/>
                <a:sym typeface="Calibri"/>
              </a:rPr>
              <a:t>‹Nº›</a:t>
            </a:fld>
            <a:endParaRPr lang="es-CO"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1091420" y="363537"/>
            <a:ext cx="10036125"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7" name="Shape 37"/>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marR="0" lvl="0" indent="0" algn="l" rtl="0">
              <a:lnSpc>
                <a:spcPct val="90000"/>
              </a:lnSpc>
              <a:spcBef>
                <a:spcPts val="1000"/>
              </a:spcBef>
              <a:buClr>
                <a:srgbClr val="888888"/>
              </a:buClr>
              <a:buFont typeface="Arial"/>
              <a:buNone/>
              <a:defRPr sz="2400" b="0" i="0" u="none" strike="noStrike" cap="none">
                <a:solidFill>
                  <a:srgbClr val="888888"/>
                </a:solidFill>
                <a:latin typeface="Calibri"/>
                <a:ea typeface="Calibri"/>
                <a:cs typeface="Calibri"/>
                <a:sym typeface="Calibri"/>
              </a:defRPr>
            </a:lvl1pPr>
            <a:lvl2pPr marL="457200" marR="0" lvl="1" indent="0" algn="l" rtl="0">
              <a:lnSpc>
                <a:spcPct val="90000"/>
              </a:lnSpc>
              <a:spcBef>
                <a:spcPts val="500"/>
              </a:spcBef>
              <a:buClr>
                <a:srgbClr val="888888"/>
              </a:buClr>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3" name="Shape 43"/>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1091420" y="363537"/>
            <a:ext cx="10036125"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8" name="Shape 48"/>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ido con título">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Imagen con título">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1" name="Shape 71"/>
          <p:cNvSpPr>
            <a:spLocks noGrp="1"/>
          </p:cNvSpPr>
          <p:nvPr>
            <p:ph type="pic" idx="2"/>
          </p:nvPr>
        </p:nvSpPr>
        <p:spPr>
          <a:xfrm>
            <a:off x="5183187" y="987425"/>
            <a:ext cx="6172199" cy="4873624"/>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‹Nº›</a:t>
            </a:fld>
            <a:endParaRPr lang="es-CO"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p:cNvPicPr preferRelativeResize="0"/>
          <p:nvPr/>
        </p:nvPicPr>
        <p:blipFill rotWithShape="1">
          <a:blip r:embed="rId13">
            <a:alphaModFix/>
          </a:blip>
          <a:srcRect/>
          <a:stretch/>
        </p:blipFill>
        <p:spPr>
          <a:xfrm>
            <a:off x="11239500" y="-15875"/>
            <a:ext cx="952499" cy="923924"/>
          </a:xfrm>
          <a:prstGeom prst="rect">
            <a:avLst/>
          </a:prstGeom>
          <a:noFill/>
          <a:ln>
            <a:noFill/>
          </a:ln>
        </p:spPr>
      </p:pic>
      <p:pic>
        <p:nvPicPr>
          <p:cNvPr id="11" name="Shape 11"/>
          <p:cNvPicPr preferRelativeResize="0"/>
          <p:nvPr/>
        </p:nvPicPr>
        <p:blipFill rotWithShape="1">
          <a:blip r:embed="rId14">
            <a:alphaModFix/>
          </a:blip>
          <a:srcRect/>
          <a:stretch/>
        </p:blipFill>
        <p:spPr>
          <a:xfrm>
            <a:off x="0" y="0"/>
            <a:ext cx="933450" cy="914400"/>
          </a:xfrm>
          <a:prstGeom prst="rect">
            <a:avLst/>
          </a:prstGeom>
          <a:noFill/>
          <a:ln>
            <a:noFill/>
          </a:ln>
        </p:spPr>
      </p:pic>
      <p:sp>
        <p:nvSpPr>
          <p:cNvPr id="12" name="Shape 12"/>
          <p:cNvSpPr/>
          <p:nvPr/>
        </p:nvSpPr>
        <p:spPr>
          <a:xfrm>
            <a:off x="0" y="6721475"/>
            <a:ext cx="12192000" cy="136524"/>
          </a:xfrm>
          <a:prstGeom prst="roundRect">
            <a:avLst>
              <a:gd name="adj" fmla="val 16667"/>
            </a:avLst>
          </a:prstGeom>
          <a:solidFill>
            <a:srgbClr val="00B050"/>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3" name="Shape 13"/>
          <p:cNvSpPr txBox="1">
            <a:spLocks noGrp="1"/>
          </p:cNvSpPr>
          <p:nvPr>
            <p:ph type="title"/>
          </p:nvPr>
        </p:nvSpPr>
        <p:spPr>
          <a:xfrm>
            <a:off x="1091420" y="363537"/>
            <a:ext cx="10036125"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4" name="Shape 14"/>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Shape 15"/>
          <p:cNvSpPr txBox="1">
            <a:spLocks noGrp="1"/>
          </p:cNvSpPr>
          <p:nvPr>
            <p:ph type="dt" idx="10"/>
          </p:nvPr>
        </p:nvSpPr>
        <p:spPr>
          <a:xfrm>
            <a:off x="4851008"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ftr" idx="11"/>
          </p:nvPr>
        </p:nvSpPr>
        <p:spPr>
          <a:xfrm>
            <a:off x="838200" y="6390480"/>
            <a:ext cx="2481775" cy="365125"/>
          </a:xfrm>
          <a:prstGeom prst="rect">
            <a:avLst/>
          </a:prstGeom>
          <a:noFill/>
          <a:ln>
            <a:noFill/>
          </a:ln>
        </p:spPr>
        <p:txBody>
          <a:bodyPr lIns="91425" tIns="91425" rIns="91425" bIns="91425" anchor="ctr" anchorCtr="0"/>
          <a:lstStyle>
            <a:lvl1pPr marL="0" marR="0" lvl="0" indent="0" algn="l" rtl="0">
              <a:spcBef>
                <a:spcPts val="0"/>
              </a:spcBef>
              <a:buNone/>
              <a:defRPr sz="1400" b="1"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b="0" i="0" u="none" strike="noStrike" cap="none">
                <a:solidFill>
                  <a:srgbClr val="888888"/>
                </a:solidFill>
                <a:latin typeface="Calibri"/>
                <a:ea typeface="Calibri"/>
                <a:cs typeface="Calibri"/>
                <a:sym typeface="Calibri"/>
              </a:rPr>
              <a:t>‹Nº›</a:t>
            </a:fld>
            <a:endParaRPr lang="es-CO"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comments" Target="../comments/commen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ctrTitle"/>
          </p:nvPr>
        </p:nvSpPr>
        <p:spPr>
          <a:xfrm>
            <a:off x="1540638" y="1074346"/>
            <a:ext cx="9144000" cy="2051031"/>
          </a:xfrm>
          <a:prstGeom prst="rect">
            <a:avLst/>
          </a:prstGeom>
          <a:noFill/>
          <a:ln>
            <a:noFill/>
          </a:ln>
        </p:spPr>
        <p:txBody>
          <a:bodyPr lIns="91425" tIns="45700" rIns="91425" bIns="45700" anchor="b" anchorCtr="0">
            <a:noAutofit/>
          </a:bodyPr>
          <a:lstStyle/>
          <a:p>
            <a:pPr marL="0" marR="0" lvl="0" indent="0" algn="just" rtl="0">
              <a:lnSpc>
                <a:spcPct val="90000"/>
              </a:lnSpc>
              <a:spcBef>
                <a:spcPts val="0"/>
              </a:spcBef>
              <a:buClr>
                <a:schemeClr val="dk1"/>
              </a:buClr>
              <a:buSzPct val="25000"/>
              <a:buFont typeface="Calibri"/>
              <a:buNone/>
            </a:pPr>
            <a:r>
              <a:rPr lang="es-CO" sz="3600" b="0" i="0" u="none" strike="noStrike" cap="none">
                <a:solidFill>
                  <a:schemeClr val="dk1"/>
                </a:solidFill>
                <a:latin typeface="Calibri"/>
                <a:ea typeface="Calibri"/>
                <a:cs typeface="Calibri"/>
                <a:sym typeface="Calibri"/>
              </a:rPr>
              <a:t>Modelo para la Evaluación de la Madurez, Usabilidad e Implantación de Tecnología Informática en las PYMES, Referencia Gobierno TIC.</a:t>
            </a:r>
          </a:p>
        </p:txBody>
      </p:sp>
      <p:sp>
        <p:nvSpPr>
          <p:cNvPr id="94" name="Shape 94"/>
          <p:cNvSpPr txBox="1">
            <a:spLocks noGrp="1"/>
          </p:cNvSpPr>
          <p:nvPr>
            <p:ph type="subTitle" idx="1"/>
          </p:nvPr>
        </p:nvSpPr>
        <p:spPr>
          <a:xfrm>
            <a:off x="1540638" y="4519750"/>
            <a:ext cx="9897108" cy="1509091"/>
          </a:xfrm>
          <a:prstGeom prst="rect">
            <a:avLst/>
          </a:prstGeom>
          <a:noFill/>
          <a:ln>
            <a:noFill/>
          </a:ln>
        </p:spPr>
        <p:txBody>
          <a:bodyPr lIns="91425" tIns="45700" rIns="91425" bIns="45700" anchor="t" anchorCtr="0">
            <a:noAutofit/>
          </a:bodyPr>
          <a:lstStyle/>
          <a:p>
            <a:pPr marL="0" marR="0" lvl="0" indent="0" algn="l" rtl="0">
              <a:lnSpc>
                <a:spcPct val="70000"/>
              </a:lnSpc>
              <a:spcBef>
                <a:spcPts val="0"/>
              </a:spcBef>
              <a:spcAft>
                <a:spcPts val="0"/>
              </a:spcAft>
              <a:buClr>
                <a:schemeClr val="dk1"/>
              </a:buClr>
              <a:buSzPct val="25000"/>
              <a:buFont typeface="Arial"/>
              <a:buNone/>
            </a:pPr>
            <a:r>
              <a:rPr lang="es-CO" sz="2220" b="0" i="0" u="none" strike="noStrike" cap="none" dirty="0">
                <a:solidFill>
                  <a:schemeClr val="dk1"/>
                </a:solidFill>
                <a:latin typeface="Calibri"/>
                <a:ea typeface="Calibri"/>
                <a:cs typeface="Calibri"/>
                <a:sym typeface="Calibri"/>
              </a:rPr>
              <a:t>Hugo Vecino Pico</a:t>
            </a:r>
          </a:p>
          <a:p>
            <a:pPr marL="0" marR="0" lvl="0" indent="0" algn="l" rtl="0">
              <a:lnSpc>
                <a:spcPct val="70000"/>
              </a:lnSpc>
              <a:spcBef>
                <a:spcPts val="1000"/>
              </a:spcBef>
              <a:spcAft>
                <a:spcPts val="0"/>
              </a:spcAft>
              <a:buClr>
                <a:schemeClr val="dk1"/>
              </a:buClr>
              <a:buSzPct val="25000"/>
              <a:buFont typeface="Arial"/>
              <a:buNone/>
            </a:pPr>
            <a:r>
              <a:rPr lang="es-CO" sz="2220" b="0" i="0" u="none" strike="noStrike" cap="none" dirty="0">
                <a:solidFill>
                  <a:schemeClr val="dk1"/>
                </a:solidFill>
                <a:latin typeface="Calibri"/>
                <a:ea typeface="Calibri"/>
                <a:cs typeface="Calibri"/>
                <a:sym typeface="Calibri"/>
              </a:rPr>
              <a:t>Doctor (c) en Ingeniería de Sistemas y Control</a:t>
            </a:r>
          </a:p>
          <a:p>
            <a:pPr marL="0" marR="0" lvl="0" indent="0" algn="l" rtl="0">
              <a:lnSpc>
                <a:spcPct val="70000"/>
              </a:lnSpc>
              <a:spcBef>
                <a:spcPts val="1000"/>
              </a:spcBef>
              <a:spcAft>
                <a:spcPts val="0"/>
              </a:spcAft>
              <a:buClr>
                <a:schemeClr val="dk1"/>
              </a:buClr>
              <a:buSzPct val="25000"/>
              <a:buFont typeface="Arial"/>
              <a:buNone/>
            </a:pPr>
            <a:r>
              <a:rPr lang="es-CO" sz="2220" b="0" i="0" u="none" strike="noStrike" cap="none" dirty="0">
                <a:solidFill>
                  <a:schemeClr val="dk1"/>
                </a:solidFill>
                <a:latin typeface="Calibri"/>
                <a:ea typeface="Calibri"/>
                <a:cs typeface="Calibri"/>
                <a:sym typeface="Calibri"/>
              </a:rPr>
              <a:t>Línea de Investigación: Ingeniería del Software y Sistemas</a:t>
            </a:r>
          </a:p>
          <a:p>
            <a:pPr marL="0" marR="0" lvl="0" indent="0" algn="l" rtl="0">
              <a:lnSpc>
                <a:spcPct val="70000"/>
              </a:lnSpc>
              <a:spcBef>
                <a:spcPts val="1000"/>
              </a:spcBef>
              <a:spcAft>
                <a:spcPts val="0"/>
              </a:spcAft>
              <a:buClr>
                <a:schemeClr val="dk1"/>
              </a:buClr>
              <a:buSzPct val="25000"/>
              <a:buFont typeface="Arial"/>
              <a:buNone/>
            </a:pPr>
            <a:r>
              <a:rPr lang="es-CO" sz="2220" b="0" i="0" u="none" strike="noStrike" cap="none" dirty="0">
                <a:solidFill>
                  <a:schemeClr val="dk1"/>
                </a:solidFill>
                <a:latin typeface="Calibri"/>
                <a:ea typeface="Calibri"/>
                <a:cs typeface="Calibri"/>
                <a:sym typeface="Calibri"/>
              </a:rPr>
              <a:t>Universidad Nacional de Educación a Distancia-</a:t>
            </a:r>
            <a:r>
              <a:rPr lang="es-CO" sz="2220" b="0" i="0" u="none" strike="noStrike" cap="none" dirty="0" err="1">
                <a:solidFill>
                  <a:schemeClr val="dk1"/>
                </a:solidFill>
                <a:latin typeface="Calibri"/>
                <a:ea typeface="Calibri"/>
                <a:cs typeface="Calibri"/>
                <a:sym typeface="Calibri"/>
              </a:rPr>
              <a:t>UNED</a:t>
            </a:r>
            <a:endParaRPr lang="es-CO" sz="2220" b="0" i="0" u="none" strike="noStrike" cap="none" dirty="0">
              <a:solidFill>
                <a:schemeClr val="dk1"/>
              </a:solidFill>
              <a:latin typeface="Calibri"/>
              <a:ea typeface="Calibri"/>
              <a:cs typeface="Calibri"/>
              <a:sym typeface="Calibri"/>
            </a:endParaRPr>
          </a:p>
          <a:p>
            <a:pPr marL="0" marR="0" lvl="0" indent="0" algn="l" rtl="0">
              <a:lnSpc>
                <a:spcPct val="70000"/>
              </a:lnSpc>
              <a:spcBef>
                <a:spcPts val="1000"/>
              </a:spcBef>
              <a:buClr>
                <a:schemeClr val="dk1"/>
              </a:buClr>
              <a:buSzPct val="25000"/>
              <a:buFont typeface="Arial"/>
              <a:buNone/>
            </a:pPr>
            <a:endParaRPr sz="2220" b="0" i="0" u="none" strike="noStrike" cap="none" dirty="0">
              <a:solidFill>
                <a:schemeClr val="dk1"/>
              </a:solidFill>
              <a:latin typeface="Calibri"/>
              <a:ea typeface="Calibri"/>
              <a:cs typeface="Calibri"/>
              <a:sym typeface="Calibri"/>
            </a:endParaRPr>
          </a:p>
        </p:txBody>
      </p:sp>
      <p:pic>
        <p:nvPicPr>
          <p:cNvPr id="95" name="Shape 95" descr="logo"/>
          <p:cNvPicPr preferRelativeResize="0"/>
          <p:nvPr/>
        </p:nvPicPr>
        <p:blipFill rotWithShape="1">
          <a:blip r:embed="rId3">
            <a:alphaModFix/>
          </a:blip>
          <a:srcRect/>
          <a:stretch/>
        </p:blipFill>
        <p:spPr>
          <a:xfrm>
            <a:off x="10199077" y="14067"/>
            <a:ext cx="1978854" cy="88979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Marcos de Control</a:t>
            </a:r>
          </a:p>
        </p:txBody>
      </p:sp>
      <p:sp>
        <p:nvSpPr>
          <p:cNvPr id="248" name="Shape 248"/>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sp>
        <p:nvSpPr>
          <p:cNvPr id="249" name="Shape 249"/>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50" name="Shape 25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10</a:t>
            </a:fld>
            <a:endParaRPr lang="es-CO" sz="1200">
              <a:solidFill>
                <a:srgbClr val="888888"/>
              </a:solidFill>
              <a:latin typeface="Calibri"/>
              <a:ea typeface="Calibri"/>
              <a:cs typeface="Calibri"/>
              <a:sym typeface="Calibri"/>
            </a:endParaRPr>
          </a:p>
        </p:txBody>
      </p:sp>
      <p:pic>
        <p:nvPicPr>
          <p:cNvPr id="251" name="Shape 251"/>
          <p:cNvPicPr preferRelativeResize="0"/>
          <p:nvPr/>
        </p:nvPicPr>
        <p:blipFill rotWithShape="1">
          <a:blip r:embed="rId3">
            <a:alphaModFix/>
          </a:blip>
          <a:srcRect/>
          <a:stretch/>
        </p:blipFill>
        <p:spPr>
          <a:xfrm>
            <a:off x="1510145" y="1495424"/>
            <a:ext cx="9178635" cy="494234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Shape 257"/>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58" name="Shape 25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11</a:t>
            </a:fld>
            <a:endParaRPr lang="es-CO" sz="1200">
              <a:solidFill>
                <a:srgbClr val="888888"/>
              </a:solidFill>
              <a:latin typeface="Calibri"/>
              <a:ea typeface="Calibri"/>
              <a:cs typeface="Calibri"/>
              <a:sym typeface="Calibri"/>
            </a:endParaRPr>
          </a:p>
        </p:txBody>
      </p:sp>
      <p:pic>
        <p:nvPicPr>
          <p:cNvPr id="259" name="Shape 259"/>
          <p:cNvPicPr preferRelativeResize="0"/>
          <p:nvPr/>
        </p:nvPicPr>
        <p:blipFill rotWithShape="1">
          <a:blip r:embed="rId3">
            <a:alphaModFix/>
          </a:blip>
          <a:srcRect/>
          <a:stretch/>
        </p:blipFill>
        <p:spPr>
          <a:xfrm>
            <a:off x="3323160" y="848462"/>
            <a:ext cx="6388260" cy="5813425"/>
          </a:xfrm>
          <a:prstGeom prst="rect">
            <a:avLst/>
          </a:prstGeom>
          <a:noFill/>
          <a:ln>
            <a:noFill/>
          </a:ln>
        </p:spPr>
      </p:pic>
      <p:sp>
        <p:nvSpPr>
          <p:cNvPr id="260" name="Shape 260"/>
          <p:cNvSpPr txBox="1"/>
          <p:nvPr/>
        </p:nvSpPr>
        <p:spPr>
          <a:xfrm>
            <a:off x="1091420" y="0"/>
            <a:ext cx="10036125" cy="1066799"/>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a:solidFill>
                  <a:schemeClr val="dk1"/>
                </a:solidFill>
                <a:latin typeface="Calibri"/>
                <a:ea typeface="Calibri"/>
                <a:cs typeface="Calibri"/>
                <a:sym typeface="Calibri"/>
              </a:rPr>
              <a:t>Marcos de Control (II)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1105275" y="0"/>
            <a:ext cx="10036125" cy="88337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Marcos de Gobierno</a:t>
            </a:r>
          </a:p>
        </p:txBody>
      </p:sp>
      <p:sp>
        <p:nvSpPr>
          <p:cNvPr id="267" name="Shape 267"/>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68" name="Shape 26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12</a:t>
            </a:fld>
            <a:endParaRPr lang="es-CO" sz="1200">
              <a:solidFill>
                <a:srgbClr val="888888"/>
              </a:solidFill>
              <a:latin typeface="Calibri"/>
              <a:ea typeface="Calibri"/>
              <a:cs typeface="Calibri"/>
              <a:sym typeface="Calibri"/>
            </a:endParaRPr>
          </a:p>
        </p:txBody>
      </p:sp>
      <p:pic>
        <p:nvPicPr>
          <p:cNvPr id="269" name="Shape 269"/>
          <p:cNvPicPr preferRelativeResize="0"/>
          <p:nvPr/>
        </p:nvPicPr>
        <p:blipFill rotWithShape="1">
          <a:blip r:embed="rId3">
            <a:alphaModFix/>
          </a:blip>
          <a:srcRect/>
          <a:stretch/>
        </p:blipFill>
        <p:spPr>
          <a:xfrm>
            <a:off x="3267075" y="796968"/>
            <a:ext cx="7317797" cy="58205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Objetivo General</a:t>
            </a:r>
          </a:p>
        </p:txBody>
      </p:sp>
      <p:sp>
        <p:nvSpPr>
          <p:cNvPr id="276" name="Shape 276"/>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just" rtl="0">
              <a:lnSpc>
                <a:spcPct val="90000"/>
              </a:lnSpc>
              <a:spcBef>
                <a:spcPts val="0"/>
              </a:spcBef>
              <a:spcAft>
                <a:spcPts val="0"/>
              </a:spcAft>
              <a:buClr>
                <a:schemeClr val="dk1"/>
              </a:buClr>
              <a:buSzPct val="100000"/>
              <a:buFont typeface="Arial"/>
              <a:buChar char="•"/>
            </a:pPr>
            <a:r>
              <a:rPr lang="es-CO" sz="3200" b="0" i="0" u="none" strike="noStrike" cap="none">
                <a:solidFill>
                  <a:schemeClr val="dk1"/>
                </a:solidFill>
                <a:latin typeface="Calibri"/>
                <a:ea typeface="Calibri"/>
                <a:cs typeface="Calibri"/>
                <a:sym typeface="Calibri"/>
              </a:rPr>
              <a:t>Desarrollar un modelo para la evaluación de la madurez, usabilidad e implantación de tecnología informática en las PYMES, teniendo como referencia la gobernanza de las TIC.</a:t>
            </a:r>
          </a:p>
          <a:p>
            <a:pPr marL="228600" marR="0" lvl="0" indent="-228600" algn="just" rtl="0">
              <a:lnSpc>
                <a:spcPct val="90000"/>
              </a:lnSpc>
              <a:spcBef>
                <a:spcPts val="1000"/>
              </a:spcBef>
              <a:buClr>
                <a:schemeClr val="dk1"/>
              </a:buClr>
              <a:buSzPct val="100000"/>
              <a:buFont typeface="Arial"/>
              <a:buNone/>
            </a:pPr>
            <a:endParaRPr sz="3200" b="0" i="0" u="none" strike="noStrike" cap="none">
              <a:solidFill>
                <a:schemeClr val="dk1"/>
              </a:solidFill>
              <a:latin typeface="Calibri"/>
              <a:ea typeface="Calibri"/>
              <a:cs typeface="Calibri"/>
              <a:sym typeface="Calibri"/>
            </a:endParaRPr>
          </a:p>
        </p:txBody>
      </p:sp>
      <p:sp>
        <p:nvSpPr>
          <p:cNvPr id="277" name="Shape 277"/>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78" name="Shape 27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13</a:t>
            </a:fld>
            <a:endParaRPr lang="es-CO" sz="1200">
              <a:solidFill>
                <a:srgbClr val="888888"/>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Objetivos Específicos</a:t>
            </a:r>
          </a:p>
        </p:txBody>
      </p:sp>
      <p:sp>
        <p:nvSpPr>
          <p:cNvPr id="285" name="Shape 285"/>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457200" marR="0" lvl="0" indent="-457200" algn="just" rtl="0">
              <a:lnSpc>
                <a:spcPct val="90000"/>
              </a:lnSpc>
              <a:spcBef>
                <a:spcPts val="0"/>
              </a:spcBef>
              <a:spcAft>
                <a:spcPts val="0"/>
              </a:spcAft>
              <a:buClr>
                <a:schemeClr val="dk1"/>
              </a:buClr>
              <a:buSzPct val="100000"/>
              <a:buFont typeface="Calibri"/>
              <a:buAutoNum type="arabicPeriod"/>
            </a:pPr>
            <a:r>
              <a:rPr lang="es-CO" sz="2400" b="0" i="0" u="none" strike="noStrike" cap="none">
                <a:solidFill>
                  <a:schemeClr val="dk1"/>
                </a:solidFill>
                <a:latin typeface="Calibri"/>
                <a:ea typeface="Calibri"/>
                <a:cs typeface="Calibri"/>
                <a:sym typeface="Calibri"/>
              </a:rPr>
              <a:t>Proponer una arquitectura corporativa que identifique las variables de decisión, así como las restricciones y exprese las relaciones básicas para el modelamiento de los principales métricas en las PYMES a la hora de comprar, implantar y usar tecnología</a:t>
            </a:r>
          </a:p>
          <a:p>
            <a:pPr marL="457200" marR="0" lvl="0" indent="-457200" algn="just" rtl="0">
              <a:lnSpc>
                <a:spcPct val="90000"/>
              </a:lnSpc>
              <a:spcBef>
                <a:spcPts val="1000"/>
              </a:spcBef>
              <a:buClr>
                <a:schemeClr val="dk1"/>
              </a:buClr>
              <a:buSzPct val="100000"/>
              <a:buFont typeface="Calibri"/>
              <a:buAutoNum type="arabicPeriod"/>
            </a:pPr>
            <a:r>
              <a:rPr lang="es-CO" sz="2400" b="0" i="0" u="none" strike="noStrike" cap="none">
                <a:solidFill>
                  <a:schemeClr val="dk1"/>
                </a:solidFill>
                <a:latin typeface="Calibri"/>
                <a:ea typeface="Calibri"/>
                <a:cs typeface="Calibri"/>
                <a:sym typeface="Calibri"/>
              </a:rPr>
              <a:t>Desarrollar un instrumento software que permita una manera ágil para simular la arquitectura propuesta y así determinar el nivel de madurez, usabilidad e implantación tecnológica de una organización tipo pyme.</a:t>
            </a:r>
          </a:p>
        </p:txBody>
      </p:sp>
      <p:sp>
        <p:nvSpPr>
          <p:cNvPr id="286" name="Shape 286"/>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87" name="Shape 28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14</a:t>
            </a:fld>
            <a:endParaRPr lang="es-CO" sz="1200">
              <a:solidFill>
                <a:srgbClr val="888888"/>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Objetivos Específicos</a:t>
            </a:r>
          </a:p>
        </p:txBody>
      </p:sp>
      <p:sp>
        <p:nvSpPr>
          <p:cNvPr id="294" name="Shape 294"/>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457200" marR="0" lvl="0" indent="-457200" algn="just" rtl="0">
              <a:lnSpc>
                <a:spcPct val="90000"/>
              </a:lnSpc>
              <a:spcBef>
                <a:spcPts val="0"/>
              </a:spcBef>
              <a:spcAft>
                <a:spcPts val="0"/>
              </a:spcAft>
              <a:buClr>
                <a:schemeClr val="dk1"/>
              </a:buClr>
              <a:buSzPct val="100000"/>
              <a:buFont typeface="Calibri"/>
              <a:buAutoNum type="arabicPeriod" startAt="3"/>
            </a:pPr>
            <a:r>
              <a:rPr lang="es-CO" sz="2400" b="0" i="0" u="none" strike="noStrike" cap="none">
                <a:solidFill>
                  <a:schemeClr val="dk1"/>
                </a:solidFill>
                <a:latin typeface="Calibri"/>
                <a:ea typeface="Calibri"/>
                <a:cs typeface="Calibri"/>
                <a:sym typeface="Calibri"/>
              </a:rPr>
              <a:t>Desarrollar un método que permita determinar las perturbaciones e incertidumbres encontradas del modelamiento, en aquellos casos en que los parámetros del modelo no se puedan medir con precisión. </a:t>
            </a:r>
          </a:p>
          <a:p>
            <a:pPr marL="457200" marR="0" lvl="0" indent="-457200" algn="just" rtl="0">
              <a:lnSpc>
                <a:spcPct val="90000"/>
              </a:lnSpc>
              <a:spcBef>
                <a:spcPts val="1000"/>
              </a:spcBef>
              <a:buClr>
                <a:schemeClr val="dk1"/>
              </a:buClr>
              <a:buSzPct val="100000"/>
              <a:buFont typeface="Calibri"/>
              <a:buAutoNum type="arabicPeriod" startAt="3"/>
            </a:pPr>
            <a:r>
              <a:rPr lang="es-CO" sz="2400" b="0" i="0" u="none" strike="noStrike" cap="none">
                <a:solidFill>
                  <a:schemeClr val="dk1"/>
                </a:solidFill>
                <a:latin typeface="Calibri"/>
                <a:ea typeface="Calibri"/>
                <a:cs typeface="Calibri"/>
                <a:sym typeface="Calibri"/>
              </a:rPr>
              <a:t>Desarrollar un instrumento de medición del grado de alineación de la tecnología con los intereses misionales de una organización tipo PYMES, en el marco del concepto de gobernanza TIC.</a:t>
            </a:r>
          </a:p>
        </p:txBody>
      </p:sp>
      <p:sp>
        <p:nvSpPr>
          <p:cNvPr id="295" name="Shape 295"/>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96" name="Shape 29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15</a:t>
            </a:fld>
            <a:endParaRPr lang="es-CO" sz="1200">
              <a:solidFill>
                <a:srgbClr val="88888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Ventajas Respecto de Propuestas Existentes</a:t>
            </a:r>
          </a:p>
        </p:txBody>
      </p:sp>
      <p:grpSp>
        <p:nvGrpSpPr>
          <p:cNvPr id="302" name="Shape 302"/>
          <p:cNvGrpSpPr/>
          <p:nvPr/>
        </p:nvGrpSpPr>
        <p:grpSpPr>
          <a:xfrm>
            <a:off x="2316929" y="1332854"/>
            <a:ext cx="7750574" cy="4844109"/>
            <a:chOff x="1478730" y="0"/>
            <a:chExt cx="7750574" cy="4844109"/>
          </a:xfrm>
        </p:grpSpPr>
        <p:sp>
          <p:nvSpPr>
            <p:cNvPr id="303" name="Shape 303"/>
            <p:cNvSpPr/>
            <p:nvPr/>
          </p:nvSpPr>
          <p:spPr>
            <a:xfrm>
              <a:off x="1478730" y="0"/>
              <a:ext cx="7750574" cy="4844109"/>
            </a:xfrm>
            <a:custGeom>
              <a:avLst/>
              <a:gdLst/>
              <a:ahLst/>
              <a:cxnLst/>
              <a:rect l="0" t="0" r="0" b="0"/>
              <a:pathLst>
                <a:path w="120000" h="120000" extrusionOk="0">
                  <a:moveTo>
                    <a:pt x="0" y="120000"/>
                  </a:moveTo>
                  <a:quadBezTo>
                    <a:pt x="20000" y="40000"/>
                    <a:pt x="101249" y="15000"/>
                  </a:quadBezTo>
                  <a:lnTo>
                    <a:pt x="100193" y="0"/>
                  </a:lnTo>
                  <a:lnTo>
                    <a:pt x="120000" y="24000"/>
                  </a:lnTo>
                  <a:lnTo>
                    <a:pt x="104418" y="60000"/>
                  </a:lnTo>
                  <a:lnTo>
                    <a:pt x="103362" y="45000"/>
                  </a:lnTo>
                  <a:quadBezTo>
                    <a:pt x="30000" y="55000"/>
                    <a:pt x="0" y="120000"/>
                  </a:quadBezTo>
                  <a:close/>
                </a:path>
              </a:pathLst>
            </a:custGeom>
            <a:solidFill>
              <a:srgbClr val="CFDEEF"/>
            </a:solidFill>
            <a:ln>
              <a:noFill/>
            </a:ln>
          </p:spPr>
          <p:txBody>
            <a:bodyPr lIns="91425" tIns="91425" rIns="91425" bIns="91425" anchor="ctr" anchorCtr="0">
              <a:noAutofit/>
            </a:bodyPr>
            <a:lstStyle/>
            <a:p>
              <a:pPr lvl="0">
                <a:spcBef>
                  <a:spcPts val="0"/>
                </a:spcBef>
                <a:buNone/>
              </a:pPr>
              <a:endParaRPr/>
            </a:p>
          </p:txBody>
        </p:sp>
        <p:sp>
          <p:nvSpPr>
            <p:cNvPr id="304" name="Shape 304"/>
            <p:cNvSpPr/>
            <p:nvPr/>
          </p:nvSpPr>
          <p:spPr>
            <a:xfrm>
              <a:off x="2242161" y="3602078"/>
              <a:ext cx="178262" cy="178262"/>
            </a:xfrm>
            <a:prstGeom prst="ellipse">
              <a:avLst/>
            </a:prstGeom>
            <a:solidFill>
              <a:srgbClr val="599BD5"/>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5" name="Shape 305"/>
            <p:cNvSpPr/>
            <p:nvPr/>
          </p:nvSpPr>
          <p:spPr>
            <a:xfrm>
              <a:off x="2331293" y="3691210"/>
              <a:ext cx="1015325" cy="1152897"/>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06" name="Shape 306"/>
            <p:cNvSpPr txBox="1"/>
            <p:nvPr/>
          </p:nvSpPr>
          <p:spPr>
            <a:xfrm>
              <a:off x="2331293" y="3691210"/>
              <a:ext cx="1015325" cy="1152897"/>
            </a:xfrm>
            <a:prstGeom prst="rect">
              <a:avLst/>
            </a:prstGeom>
            <a:noFill/>
            <a:ln>
              <a:noFill/>
            </a:ln>
          </p:spPr>
          <p:txBody>
            <a:bodyPr lIns="94450" tIns="0" rIns="0" bIns="0" anchor="t" anchorCtr="0">
              <a:noAutofit/>
            </a:bodyPr>
            <a:lstStyle/>
            <a:p>
              <a:pPr marL="0" marR="0" lvl="0" indent="0" algn="l" rtl="0">
                <a:lnSpc>
                  <a:spcPct val="90000"/>
                </a:lnSpc>
                <a:spcBef>
                  <a:spcPts val="0"/>
                </a:spcBef>
                <a:spcAft>
                  <a:spcPts val="0"/>
                </a:spcAft>
                <a:buSzPct val="25000"/>
                <a:buNone/>
              </a:pPr>
              <a:r>
                <a:rPr lang="es-CO" sz="1300">
                  <a:solidFill>
                    <a:schemeClr val="dk1"/>
                  </a:solidFill>
                  <a:latin typeface="Calibri"/>
                  <a:ea typeface="Calibri"/>
                  <a:cs typeface="Calibri"/>
                  <a:sym typeface="Calibri"/>
                </a:rPr>
                <a:t>Oportunidad en Micro-Empresas y PYMES</a:t>
              </a:r>
            </a:p>
          </p:txBody>
        </p:sp>
        <p:sp>
          <p:nvSpPr>
            <p:cNvPr id="307" name="Shape 307"/>
            <p:cNvSpPr/>
            <p:nvPr/>
          </p:nvSpPr>
          <p:spPr>
            <a:xfrm>
              <a:off x="3207108" y="2674916"/>
              <a:ext cx="279019" cy="279019"/>
            </a:xfrm>
            <a:prstGeom prst="ellipse">
              <a:avLst/>
            </a:prstGeom>
            <a:solidFill>
              <a:srgbClr val="599BD5"/>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8" name="Shape 308"/>
            <p:cNvSpPr/>
            <p:nvPr/>
          </p:nvSpPr>
          <p:spPr>
            <a:xfrm>
              <a:off x="3346619" y="2814426"/>
              <a:ext cx="1286594" cy="2029681"/>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09" name="Shape 309"/>
            <p:cNvSpPr txBox="1"/>
            <p:nvPr/>
          </p:nvSpPr>
          <p:spPr>
            <a:xfrm>
              <a:off x="3346619" y="2814426"/>
              <a:ext cx="1286594" cy="2029681"/>
            </a:xfrm>
            <a:prstGeom prst="rect">
              <a:avLst/>
            </a:prstGeom>
            <a:noFill/>
            <a:ln>
              <a:noFill/>
            </a:ln>
          </p:spPr>
          <p:txBody>
            <a:bodyPr lIns="147825" tIns="0" rIns="0" bIns="0" anchor="t" anchorCtr="0">
              <a:noAutofit/>
            </a:bodyPr>
            <a:lstStyle/>
            <a:p>
              <a:pPr marL="0" marR="0" lvl="0" indent="0" algn="l" rtl="0">
                <a:lnSpc>
                  <a:spcPct val="90000"/>
                </a:lnSpc>
                <a:spcBef>
                  <a:spcPts val="0"/>
                </a:spcBef>
                <a:spcAft>
                  <a:spcPts val="0"/>
                </a:spcAft>
                <a:buSzPct val="25000"/>
                <a:buNone/>
              </a:pPr>
              <a:r>
                <a:rPr lang="es-CO" sz="1300">
                  <a:solidFill>
                    <a:schemeClr val="dk1"/>
                  </a:solidFill>
                  <a:latin typeface="Calibri"/>
                  <a:ea typeface="Calibri"/>
                  <a:cs typeface="Calibri"/>
                  <a:sym typeface="Calibri"/>
                </a:rPr>
                <a:t>Metodología Ágil</a:t>
              </a:r>
            </a:p>
          </p:txBody>
        </p:sp>
        <p:sp>
          <p:nvSpPr>
            <p:cNvPr id="310" name="Shape 310"/>
            <p:cNvSpPr/>
            <p:nvPr/>
          </p:nvSpPr>
          <p:spPr>
            <a:xfrm>
              <a:off x="4447201" y="1935705"/>
              <a:ext cx="372026" cy="372026"/>
            </a:xfrm>
            <a:prstGeom prst="ellipse">
              <a:avLst/>
            </a:prstGeom>
            <a:solidFill>
              <a:srgbClr val="599BD5"/>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1" name="Shape 311"/>
            <p:cNvSpPr/>
            <p:nvPr/>
          </p:nvSpPr>
          <p:spPr>
            <a:xfrm>
              <a:off x="4633214" y="2121718"/>
              <a:ext cx="1495860" cy="2722389"/>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12" name="Shape 312"/>
            <p:cNvSpPr txBox="1"/>
            <p:nvPr/>
          </p:nvSpPr>
          <p:spPr>
            <a:xfrm>
              <a:off x="4633214" y="2121718"/>
              <a:ext cx="1495860" cy="2722389"/>
            </a:xfrm>
            <a:prstGeom prst="rect">
              <a:avLst/>
            </a:prstGeom>
            <a:noFill/>
            <a:ln>
              <a:noFill/>
            </a:ln>
          </p:spPr>
          <p:txBody>
            <a:bodyPr lIns="197125" tIns="0" rIns="0" bIns="0" anchor="t" anchorCtr="0">
              <a:noAutofit/>
            </a:bodyPr>
            <a:lstStyle/>
            <a:p>
              <a:pPr marL="0" marR="0" lvl="0" indent="0" algn="l" rtl="0">
                <a:lnSpc>
                  <a:spcPct val="90000"/>
                </a:lnSpc>
                <a:spcBef>
                  <a:spcPts val="0"/>
                </a:spcBef>
                <a:spcAft>
                  <a:spcPts val="0"/>
                </a:spcAft>
                <a:buSzPct val="25000"/>
                <a:buNone/>
              </a:pPr>
              <a:r>
                <a:rPr lang="es-CO" sz="1300">
                  <a:solidFill>
                    <a:schemeClr val="dk1"/>
                  </a:solidFill>
                  <a:latin typeface="Calibri"/>
                  <a:ea typeface="Calibri"/>
                  <a:cs typeface="Calibri"/>
                  <a:sym typeface="Calibri"/>
                </a:rPr>
                <a:t>Trabajo Colaborativo</a:t>
              </a:r>
            </a:p>
          </p:txBody>
        </p:sp>
        <p:sp>
          <p:nvSpPr>
            <p:cNvPr id="313" name="Shape 313"/>
            <p:cNvSpPr/>
            <p:nvPr/>
          </p:nvSpPr>
          <p:spPr>
            <a:xfrm>
              <a:off x="5888807" y="1358287"/>
              <a:ext cx="480535" cy="480535"/>
            </a:xfrm>
            <a:prstGeom prst="ellipse">
              <a:avLst/>
            </a:prstGeom>
            <a:solidFill>
              <a:srgbClr val="599BD5"/>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4" name="Shape 314"/>
            <p:cNvSpPr/>
            <p:nvPr/>
          </p:nvSpPr>
          <p:spPr>
            <a:xfrm>
              <a:off x="6129075" y="1598554"/>
              <a:ext cx="1550114" cy="324555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15" name="Shape 315"/>
            <p:cNvSpPr txBox="1"/>
            <p:nvPr/>
          </p:nvSpPr>
          <p:spPr>
            <a:xfrm>
              <a:off x="6129075" y="1598554"/>
              <a:ext cx="1550114" cy="3245553"/>
            </a:xfrm>
            <a:prstGeom prst="rect">
              <a:avLst/>
            </a:prstGeom>
            <a:noFill/>
            <a:ln>
              <a:noFill/>
            </a:ln>
          </p:spPr>
          <p:txBody>
            <a:bodyPr lIns="254625" tIns="0" rIns="0" bIns="0" anchor="t" anchorCtr="0">
              <a:noAutofit/>
            </a:bodyPr>
            <a:lstStyle/>
            <a:p>
              <a:pPr marL="0" marR="0" lvl="0" indent="0" algn="l" rtl="0">
                <a:lnSpc>
                  <a:spcPct val="90000"/>
                </a:lnSpc>
                <a:spcBef>
                  <a:spcPts val="0"/>
                </a:spcBef>
                <a:spcAft>
                  <a:spcPts val="0"/>
                </a:spcAft>
                <a:buSzPct val="25000"/>
                <a:buNone/>
              </a:pPr>
              <a:r>
                <a:rPr lang="es-CO" sz="1300">
                  <a:solidFill>
                    <a:schemeClr val="dk1"/>
                  </a:solidFill>
                  <a:latin typeface="Calibri"/>
                  <a:ea typeface="Calibri"/>
                  <a:cs typeface="Calibri"/>
                  <a:sym typeface="Calibri"/>
                </a:rPr>
                <a:t>Asignación de Responsabilidades</a:t>
              </a:r>
            </a:p>
          </p:txBody>
        </p:sp>
        <p:sp>
          <p:nvSpPr>
            <p:cNvPr id="316" name="Shape 316"/>
            <p:cNvSpPr/>
            <p:nvPr/>
          </p:nvSpPr>
          <p:spPr>
            <a:xfrm>
              <a:off x="7373042" y="972696"/>
              <a:ext cx="612294" cy="612294"/>
            </a:xfrm>
            <a:prstGeom prst="ellipse">
              <a:avLst/>
            </a:prstGeom>
            <a:solidFill>
              <a:srgbClr val="599BD5"/>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7" name="Shape 317"/>
            <p:cNvSpPr/>
            <p:nvPr/>
          </p:nvSpPr>
          <p:spPr>
            <a:xfrm>
              <a:off x="7679189" y="1278844"/>
              <a:ext cx="1550114" cy="356526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18" name="Shape 318"/>
            <p:cNvSpPr txBox="1"/>
            <p:nvPr/>
          </p:nvSpPr>
          <p:spPr>
            <a:xfrm>
              <a:off x="7679189" y="1278844"/>
              <a:ext cx="1550114" cy="3565264"/>
            </a:xfrm>
            <a:prstGeom prst="rect">
              <a:avLst/>
            </a:prstGeom>
            <a:noFill/>
            <a:ln>
              <a:noFill/>
            </a:ln>
          </p:spPr>
          <p:txBody>
            <a:bodyPr lIns="324425" tIns="0" rIns="0" bIns="0" anchor="t" anchorCtr="0">
              <a:noAutofit/>
            </a:bodyPr>
            <a:lstStyle/>
            <a:p>
              <a:pPr marL="0" marR="0" lvl="0" indent="0" algn="l" rtl="0">
                <a:lnSpc>
                  <a:spcPct val="90000"/>
                </a:lnSpc>
                <a:spcBef>
                  <a:spcPts val="0"/>
                </a:spcBef>
                <a:spcAft>
                  <a:spcPts val="0"/>
                </a:spcAft>
                <a:buSzPct val="25000"/>
                <a:buNone/>
              </a:pPr>
              <a:r>
                <a:rPr lang="es-CO" sz="1300">
                  <a:solidFill>
                    <a:schemeClr val="dk1"/>
                  </a:solidFill>
                  <a:latin typeface="Calibri"/>
                  <a:ea typeface="Calibri"/>
                  <a:cs typeface="Calibri"/>
                  <a:sym typeface="Calibri"/>
                </a:rPr>
                <a:t>Inversión Efectiva en TIC</a:t>
              </a:r>
            </a:p>
          </p:txBody>
        </p:sp>
      </p:grpSp>
      <p:sp>
        <p:nvSpPr>
          <p:cNvPr id="319" name="Shape 319"/>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320" name="Shape 32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16</a:t>
            </a:fld>
            <a:endParaRPr lang="es-CO" sz="1200">
              <a:solidFill>
                <a:srgbClr val="888888"/>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Desventajas respecto de Propuestas Existentes</a:t>
            </a:r>
          </a:p>
        </p:txBody>
      </p:sp>
      <p:grpSp>
        <p:nvGrpSpPr>
          <p:cNvPr id="326" name="Shape 326"/>
          <p:cNvGrpSpPr/>
          <p:nvPr/>
        </p:nvGrpSpPr>
        <p:grpSpPr>
          <a:xfrm>
            <a:off x="3604000" y="1549829"/>
            <a:ext cx="5455402" cy="4959456"/>
            <a:chOff x="2765801" y="0"/>
            <a:chExt cx="5455402" cy="4959456"/>
          </a:xfrm>
        </p:grpSpPr>
        <p:sp>
          <p:nvSpPr>
            <p:cNvPr id="327" name="Shape 327"/>
            <p:cNvSpPr/>
            <p:nvPr/>
          </p:nvSpPr>
          <p:spPr>
            <a:xfrm rot="4396374">
              <a:off x="3052807" y="986891"/>
              <a:ext cx="4281296" cy="2985671"/>
            </a:xfrm>
            <a:custGeom>
              <a:avLst/>
              <a:gdLst/>
              <a:ahLst/>
              <a:cxnLst/>
              <a:rect l="0" t="0" r="0" b="0"/>
              <a:pathLst>
                <a:path w="120000" h="120000" extrusionOk="0">
                  <a:moveTo>
                    <a:pt x="0" y="120000"/>
                  </a:moveTo>
                  <a:quadBezTo>
                    <a:pt x="20000" y="40000"/>
                    <a:pt x="93748" y="15000"/>
                  </a:quadBezTo>
                  <a:lnTo>
                    <a:pt x="92569" y="0"/>
                  </a:lnTo>
                  <a:lnTo>
                    <a:pt x="120000" y="18786"/>
                  </a:lnTo>
                  <a:lnTo>
                    <a:pt x="96464" y="49572"/>
                  </a:lnTo>
                  <a:lnTo>
                    <a:pt x="95285" y="34572"/>
                  </a:lnTo>
                  <a:quadBezTo>
                    <a:pt x="30000" y="44572"/>
                    <a:pt x="0" y="120000"/>
                  </a:quadBezTo>
                  <a:close/>
                </a:path>
              </a:pathLst>
            </a:custGeom>
            <a:solidFill>
              <a:srgbClr val="599BD5"/>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8" name="Shape 328"/>
            <p:cNvSpPr/>
            <p:nvPr/>
          </p:nvSpPr>
          <p:spPr>
            <a:xfrm>
              <a:off x="4512026" y="1281523"/>
              <a:ext cx="108116" cy="108116"/>
            </a:xfrm>
            <a:prstGeom prst="ellipse">
              <a:avLst/>
            </a:prstGeom>
            <a:solidFill>
              <a:srgbClr val="B3CAE7"/>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9" name="Shape 329"/>
            <p:cNvSpPr/>
            <p:nvPr/>
          </p:nvSpPr>
          <p:spPr>
            <a:xfrm>
              <a:off x="5030289" y="1644058"/>
              <a:ext cx="108116" cy="108116"/>
            </a:xfrm>
            <a:prstGeom prst="ellipse">
              <a:avLst/>
            </a:prstGeom>
            <a:solidFill>
              <a:srgbClr val="B3CAE7"/>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0" name="Shape 330"/>
            <p:cNvSpPr/>
            <p:nvPr/>
          </p:nvSpPr>
          <p:spPr>
            <a:xfrm>
              <a:off x="5466721" y="2066605"/>
              <a:ext cx="108116" cy="108116"/>
            </a:xfrm>
            <a:prstGeom prst="ellipse">
              <a:avLst/>
            </a:prstGeom>
            <a:solidFill>
              <a:srgbClr val="B3CAE7"/>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1" name="Shape 331"/>
            <p:cNvSpPr/>
            <p:nvPr/>
          </p:nvSpPr>
          <p:spPr>
            <a:xfrm>
              <a:off x="2765801" y="0"/>
              <a:ext cx="2018498" cy="79351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32" name="Shape 332"/>
            <p:cNvSpPr txBox="1"/>
            <p:nvPr/>
          </p:nvSpPr>
          <p:spPr>
            <a:xfrm>
              <a:off x="2765801" y="0"/>
              <a:ext cx="2018498" cy="793513"/>
            </a:xfrm>
            <a:prstGeom prst="rect">
              <a:avLst/>
            </a:prstGeom>
            <a:noFill/>
            <a:ln>
              <a:noFill/>
            </a:ln>
          </p:spPr>
          <p:txBody>
            <a:bodyPr lIns="25400" tIns="25400" rIns="25400" bIns="25400" anchor="b" anchorCtr="0">
              <a:noAutofit/>
            </a:bodyPr>
            <a:lstStyle/>
            <a:p>
              <a:pPr marL="0" marR="0" lvl="0" indent="0" algn="ctr" rtl="0">
                <a:lnSpc>
                  <a:spcPct val="90000"/>
                </a:lnSpc>
                <a:spcBef>
                  <a:spcPts val="0"/>
                </a:spcBef>
                <a:spcAft>
                  <a:spcPts val="0"/>
                </a:spcAft>
                <a:buSzPct val="25000"/>
                <a:buNone/>
              </a:pPr>
              <a:r>
                <a:rPr lang="es-CO" sz="2000">
                  <a:solidFill>
                    <a:schemeClr val="dk1"/>
                  </a:solidFill>
                  <a:latin typeface="Calibri"/>
                  <a:ea typeface="Calibri"/>
                  <a:cs typeface="Calibri"/>
                  <a:sym typeface="Calibri"/>
                </a:rPr>
                <a:t>Los Estándares son muy conocidos</a:t>
              </a:r>
            </a:p>
          </p:txBody>
        </p:sp>
        <p:sp>
          <p:nvSpPr>
            <p:cNvPr id="333" name="Shape 333"/>
            <p:cNvSpPr/>
            <p:nvPr/>
          </p:nvSpPr>
          <p:spPr>
            <a:xfrm>
              <a:off x="5166178" y="938825"/>
              <a:ext cx="3055024" cy="79351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34" name="Shape 334"/>
            <p:cNvSpPr txBox="1"/>
            <p:nvPr/>
          </p:nvSpPr>
          <p:spPr>
            <a:xfrm>
              <a:off x="5166178" y="938825"/>
              <a:ext cx="3055024" cy="793513"/>
            </a:xfrm>
            <a:prstGeom prst="rect">
              <a:avLst/>
            </a:prstGeom>
            <a:noFill/>
            <a:ln>
              <a:noFill/>
            </a:ln>
          </p:spPr>
          <p:txBody>
            <a:bodyPr lIns="25400" tIns="25400" rIns="25400" bIns="25400" anchor="ctr" anchorCtr="0">
              <a:noAutofit/>
            </a:bodyPr>
            <a:lstStyle/>
            <a:p>
              <a:pPr marL="0" marR="0" lvl="0" indent="0" algn="l" rtl="0">
                <a:lnSpc>
                  <a:spcPct val="90000"/>
                </a:lnSpc>
                <a:spcBef>
                  <a:spcPts val="0"/>
                </a:spcBef>
                <a:spcAft>
                  <a:spcPts val="0"/>
                </a:spcAft>
                <a:buSzPct val="25000"/>
                <a:buNone/>
              </a:pPr>
              <a:r>
                <a:rPr lang="es-CO" sz="2000">
                  <a:solidFill>
                    <a:schemeClr val="dk1"/>
                  </a:solidFill>
                  <a:latin typeface="Calibri"/>
                  <a:ea typeface="Calibri"/>
                  <a:cs typeface="Calibri"/>
                  <a:sym typeface="Calibri"/>
                </a:rPr>
                <a:t>Incertidumbre por lo nuevo</a:t>
              </a:r>
            </a:p>
          </p:txBody>
        </p:sp>
        <p:sp>
          <p:nvSpPr>
            <p:cNvPr id="335" name="Shape 335"/>
            <p:cNvSpPr/>
            <p:nvPr/>
          </p:nvSpPr>
          <p:spPr>
            <a:xfrm>
              <a:off x="2765801" y="1301361"/>
              <a:ext cx="1800282" cy="79351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36" name="Shape 336"/>
            <p:cNvSpPr txBox="1"/>
            <p:nvPr/>
          </p:nvSpPr>
          <p:spPr>
            <a:xfrm>
              <a:off x="2765801" y="1301361"/>
              <a:ext cx="1800282" cy="793513"/>
            </a:xfrm>
            <a:prstGeom prst="rect">
              <a:avLst/>
            </a:prstGeom>
            <a:noFill/>
            <a:ln>
              <a:noFill/>
            </a:ln>
          </p:spPr>
          <p:txBody>
            <a:bodyPr lIns="25400" tIns="25400" rIns="25400" bIns="25400" anchor="ctr" anchorCtr="0">
              <a:noAutofit/>
            </a:bodyPr>
            <a:lstStyle/>
            <a:p>
              <a:pPr marL="0" marR="0" lvl="0" indent="0" algn="r" rtl="0">
                <a:lnSpc>
                  <a:spcPct val="90000"/>
                </a:lnSpc>
                <a:spcBef>
                  <a:spcPts val="0"/>
                </a:spcBef>
                <a:spcAft>
                  <a:spcPts val="0"/>
                </a:spcAft>
                <a:buSzPct val="25000"/>
                <a:buNone/>
              </a:pPr>
              <a:r>
                <a:rPr lang="es-CO" sz="2000">
                  <a:solidFill>
                    <a:schemeClr val="dk1"/>
                  </a:solidFill>
                  <a:latin typeface="Calibri"/>
                  <a:ea typeface="Calibri"/>
                  <a:cs typeface="Calibri"/>
                  <a:sym typeface="Calibri"/>
                </a:rPr>
                <a:t>Resistencia al Cambio</a:t>
              </a:r>
            </a:p>
          </p:txBody>
        </p:sp>
        <p:sp>
          <p:nvSpPr>
            <p:cNvPr id="337" name="Shape 337"/>
            <p:cNvSpPr/>
            <p:nvPr/>
          </p:nvSpPr>
          <p:spPr>
            <a:xfrm>
              <a:off x="5844235" y="2533785"/>
              <a:ext cx="108116" cy="108116"/>
            </a:xfrm>
            <a:prstGeom prst="ellipse">
              <a:avLst/>
            </a:prstGeom>
            <a:solidFill>
              <a:srgbClr val="B3CAE7"/>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8" name="Shape 338"/>
            <p:cNvSpPr/>
            <p:nvPr/>
          </p:nvSpPr>
          <p:spPr>
            <a:xfrm>
              <a:off x="6093596" y="1723907"/>
              <a:ext cx="2127607" cy="79351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39" name="Shape 339"/>
            <p:cNvSpPr txBox="1"/>
            <p:nvPr/>
          </p:nvSpPr>
          <p:spPr>
            <a:xfrm>
              <a:off x="6093596" y="1723907"/>
              <a:ext cx="2127607" cy="793513"/>
            </a:xfrm>
            <a:prstGeom prst="rect">
              <a:avLst/>
            </a:prstGeom>
            <a:noFill/>
            <a:ln>
              <a:noFill/>
            </a:ln>
          </p:spPr>
          <p:txBody>
            <a:bodyPr lIns="25400" tIns="25400" rIns="25400" bIns="25400" anchor="ctr" anchorCtr="0">
              <a:noAutofit/>
            </a:bodyPr>
            <a:lstStyle/>
            <a:p>
              <a:pPr marL="0" marR="0" lvl="0" indent="0" algn="l" rtl="0">
                <a:lnSpc>
                  <a:spcPct val="90000"/>
                </a:lnSpc>
                <a:spcBef>
                  <a:spcPts val="0"/>
                </a:spcBef>
                <a:spcAft>
                  <a:spcPts val="0"/>
                </a:spcAft>
                <a:buSzPct val="25000"/>
                <a:buNone/>
              </a:pPr>
              <a:r>
                <a:rPr lang="es-CO" sz="2000">
                  <a:solidFill>
                    <a:schemeClr val="dk1"/>
                  </a:solidFill>
                  <a:latin typeface="Calibri"/>
                  <a:ea typeface="Calibri"/>
                  <a:cs typeface="Calibri"/>
                  <a:sym typeface="Calibri"/>
                </a:rPr>
                <a:t>Inercia Estructural</a:t>
              </a:r>
            </a:p>
          </p:txBody>
        </p:sp>
        <p:sp>
          <p:nvSpPr>
            <p:cNvPr id="340" name="Shape 340"/>
            <p:cNvSpPr/>
            <p:nvPr/>
          </p:nvSpPr>
          <p:spPr>
            <a:xfrm>
              <a:off x="2765801" y="2191088"/>
              <a:ext cx="2727701" cy="79351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41" name="Shape 341"/>
            <p:cNvSpPr txBox="1"/>
            <p:nvPr/>
          </p:nvSpPr>
          <p:spPr>
            <a:xfrm>
              <a:off x="2765801" y="2191088"/>
              <a:ext cx="2727701" cy="793513"/>
            </a:xfrm>
            <a:prstGeom prst="rect">
              <a:avLst/>
            </a:prstGeom>
            <a:noFill/>
            <a:ln>
              <a:noFill/>
            </a:ln>
          </p:spPr>
          <p:txBody>
            <a:bodyPr lIns="25400" tIns="25400" rIns="25400" bIns="25400" anchor="ctr" anchorCtr="0">
              <a:noAutofit/>
            </a:bodyPr>
            <a:lstStyle/>
            <a:p>
              <a:pPr marL="0" marR="0" lvl="0" indent="0" algn="r" rtl="0">
                <a:lnSpc>
                  <a:spcPct val="90000"/>
                </a:lnSpc>
                <a:spcBef>
                  <a:spcPts val="0"/>
                </a:spcBef>
                <a:spcAft>
                  <a:spcPts val="0"/>
                </a:spcAft>
                <a:buSzPct val="25000"/>
                <a:buNone/>
              </a:pPr>
              <a:r>
                <a:rPr lang="es-CO" sz="2000">
                  <a:solidFill>
                    <a:schemeClr val="dk1"/>
                  </a:solidFill>
                  <a:latin typeface="Calibri"/>
                  <a:ea typeface="Calibri"/>
                  <a:cs typeface="Calibri"/>
                  <a:sym typeface="Calibri"/>
                </a:rPr>
                <a:t>Procesamiento Selectivo de Inf</a:t>
              </a:r>
            </a:p>
          </p:txBody>
        </p:sp>
        <p:sp>
          <p:nvSpPr>
            <p:cNvPr id="342" name="Shape 342"/>
            <p:cNvSpPr/>
            <p:nvPr/>
          </p:nvSpPr>
          <p:spPr>
            <a:xfrm>
              <a:off x="6148646" y="3010390"/>
              <a:ext cx="108116" cy="108116"/>
            </a:xfrm>
            <a:prstGeom prst="ellipse">
              <a:avLst/>
            </a:prstGeom>
            <a:solidFill>
              <a:srgbClr val="B3CAE7"/>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3" name="Shape 343"/>
            <p:cNvSpPr/>
            <p:nvPr/>
          </p:nvSpPr>
          <p:spPr>
            <a:xfrm>
              <a:off x="6639138" y="2667691"/>
              <a:ext cx="1582065" cy="79351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44" name="Shape 344"/>
            <p:cNvSpPr txBox="1"/>
            <p:nvPr/>
          </p:nvSpPr>
          <p:spPr>
            <a:xfrm>
              <a:off x="6639138" y="2667691"/>
              <a:ext cx="1582065" cy="793513"/>
            </a:xfrm>
            <a:prstGeom prst="rect">
              <a:avLst/>
            </a:prstGeom>
            <a:noFill/>
            <a:ln>
              <a:noFill/>
            </a:ln>
          </p:spPr>
          <p:txBody>
            <a:bodyPr lIns="25400" tIns="25400" rIns="25400" bIns="25400" anchor="ctr" anchorCtr="0">
              <a:noAutofit/>
            </a:bodyPr>
            <a:lstStyle/>
            <a:p>
              <a:pPr marL="0" marR="0" lvl="0" indent="0" algn="l" rtl="0">
                <a:lnSpc>
                  <a:spcPct val="90000"/>
                </a:lnSpc>
                <a:spcBef>
                  <a:spcPts val="0"/>
                </a:spcBef>
                <a:spcAft>
                  <a:spcPts val="0"/>
                </a:spcAft>
                <a:buSzPct val="25000"/>
                <a:buNone/>
              </a:pPr>
              <a:r>
                <a:rPr lang="es-CO" sz="2000">
                  <a:solidFill>
                    <a:schemeClr val="dk1"/>
                  </a:solidFill>
                  <a:latin typeface="Calibri"/>
                  <a:ea typeface="Calibri"/>
                  <a:cs typeface="Calibri"/>
                  <a:sym typeface="Calibri"/>
                </a:rPr>
                <a:t>Cultura Organizacional</a:t>
              </a:r>
            </a:p>
          </p:txBody>
        </p:sp>
        <p:sp>
          <p:nvSpPr>
            <p:cNvPr id="345" name="Shape 345"/>
            <p:cNvSpPr/>
            <p:nvPr/>
          </p:nvSpPr>
          <p:spPr>
            <a:xfrm>
              <a:off x="5493503" y="4165942"/>
              <a:ext cx="2727701" cy="793513"/>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46" name="Shape 346"/>
            <p:cNvSpPr txBox="1"/>
            <p:nvPr/>
          </p:nvSpPr>
          <p:spPr>
            <a:xfrm>
              <a:off x="5493503" y="4165942"/>
              <a:ext cx="2727701" cy="793513"/>
            </a:xfrm>
            <a:prstGeom prst="rect">
              <a:avLst/>
            </a:prstGeom>
            <a:noFill/>
            <a:ln>
              <a:noFill/>
            </a:ln>
          </p:spPr>
          <p:txBody>
            <a:bodyPr lIns="25400" tIns="25400" rIns="25400" bIns="25400" anchor="t" anchorCtr="0">
              <a:noAutofit/>
            </a:bodyPr>
            <a:lstStyle/>
            <a:p>
              <a:pPr marL="0" marR="0" lvl="0" indent="0" algn="ctr" rtl="0">
                <a:lnSpc>
                  <a:spcPct val="90000"/>
                </a:lnSpc>
                <a:spcBef>
                  <a:spcPts val="0"/>
                </a:spcBef>
                <a:spcAft>
                  <a:spcPts val="0"/>
                </a:spcAft>
                <a:buSzPct val="25000"/>
                <a:buNone/>
              </a:pPr>
              <a:r>
                <a:rPr lang="es-CO" sz="2000">
                  <a:solidFill>
                    <a:schemeClr val="dk1"/>
                  </a:solidFill>
                  <a:latin typeface="Calibri"/>
                  <a:ea typeface="Calibri"/>
                  <a:cs typeface="Calibri"/>
                  <a:sym typeface="Calibri"/>
                </a:rPr>
                <a:t>No Querer</a:t>
              </a:r>
            </a:p>
          </p:txBody>
        </p:sp>
      </p:grpSp>
      <p:sp>
        <p:nvSpPr>
          <p:cNvPr id="347" name="Shape 347"/>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348" name="Shape 34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17</a:t>
            </a:fld>
            <a:endParaRPr lang="es-CO" sz="1200">
              <a:solidFill>
                <a:srgbClr val="888888"/>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Plan Piloto en Empresas Seleccionadas</a:t>
            </a:r>
          </a:p>
        </p:txBody>
      </p:sp>
      <p:sp>
        <p:nvSpPr>
          <p:cNvPr id="354" name="Shape 354"/>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355" name="Shape 355"/>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18</a:t>
            </a:fld>
            <a:endParaRPr lang="es-CO" sz="1200">
              <a:solidFill>
                <a:srgbClr val="888888"/>
              </a:solidFill>
              <a:latin typeface="Calibri"/>
              <a:ea typeface="Calibri"/>
              <a:cs typeface="Calibri"/>
              <a:sym typeface="Calibri"/>
            </a:endParaRPr>
          </a:p>
        </p:txBody>
      </p:sp>
      <p:grpSp>
        <p:nvGrpSpPr>
          <p:cNvPr id="356" name="Shape 356"/>
          <p:cNvGrpSpPr/>
          <p:nvPr/>
        </p:nvGrpSpPr>
        <p:grpSpPr>
          <a:xfrm>
            <a:off x="1600977" y="2896620"/>
            <a:ext cx="9521913" cy="2147961"/>
            <a:chOff x="4652" y="1813416"/>
            <a:chExt cx="9521913" cy="2147961"/>
          </a:xfrm>
        </p:grpSpPr>
        <p:sp>
          <p:nvSpPr>
            <p:cNvPr id="357" name="Shape 357"/>
            <p:cNvSpPr/>
            <p:nvPr/>
          </p:nvSpPr>
          <p:spPr>
            <a:xfrm>
              <a:off x="618970" y="1813416"/>
              <a:ext cx="2457266" cy="2147961"/>
            </a:xfrm>
            <a:prstGeom prst="rightArrow">
              <a:avLst>
                <a:gd name="adj1" fmla="val 70000"/>
                <a:gd name="adj2" fmla="val 50000"/>
              </a:avLst>
            </a:prstGeom>
            <a:solidFill>
              <a:srgbClr val="FFE8CA">
                <a:alpha val="89803"/>
              </a:srgbClr>
            </a:solidFill>
            <a:ln w="12700" cap="flat" cmpd="sng">
              <a:solidFill>
                <a:srgbClr val="FFE8CA">
                  <a:alpha val="89803"/>
                </a:srgbClr>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8" name="Shape 358"/>
            <p:cNvSpPr txBox="1"/>
            <p:nvPr/>
          </p:nvSpPr>
          <p:spPr>
            <a:xfrm>
              <a:off x="1233287" y="2135610"/>
              <a:ext cx="1197917" cy="1503573"/>
            </a:xfrm>
            <a:prstGeom prst="rect">
              <a:avLst/>
            </a:prstGeom>
            <a:noFill/>
            <a:ln>
              <a:noFill/>
            </a:ln>
          </p:spPr>
          <p:txBody>
            <a:bodyPr lIns="33000" tIns="8250" rIns="16500" bIns="8250" anchor="ctr" anchorCtr="0">
              <a:noAutofit/>
            </a:bodyPr>
            <a:lstStyle/>
            <a:p>
              <a:pPr marL="114300" marR="0" lvl="1" indent="-114300" algn="l" rtl="0">
                <a:lnSpc>
                  <a:spcPct val="90000"/>
                </a:lnSpc>
                <a:spcBef>
                  <a:spcPts val="0"/>
                </a:spcBef>
                <a:spcAft>
                  <a:spcPts val="0"/>
                </a:spcAft>
                <a:buClr>
                  <a:schemeClr val="dk1"/>
                </a:buClr>
                <a:buSzPct val="100000"/>
                <a:buFont typeface="Calibri"/>
                <a:buChar char="•"/>
              </a:pPr>
              <a:r>
                <a:rPr lang="es-CO" sz="1300" b="0" i="0" u="none" strike="noStrike" cap="none">
                  <a:solidFill>
                    <a:schemeClr val="dk1"/>
                  </a:solidFill>
                  <a:latin typeface="Calibri"/>
                  <a:ea typeface="Calibri"/>
                  <a:cs typeface="Calibri"/>
                  <a:sym typeface="Calibri"/>
                </a:rPr>
                <a:t>Universo</a:t>
              </a:r>
            </a:p>
            <a:p>
              <a:pPr marL="114300" marR="0" lvl="1" indent="-114300" algn="l" rtl="0">
                <a:lnSpc>
                  <a:spcPct val="90000"/>
                </a:lnSpc>
                <a:spcBef>
                  <a:spcPts val="195"/>
                </a:spcBef>
                <a:spcAft>
                  <a:spcPts val="0"/>
                </a:spcAft>
                <a:buClr>
                  <a:schemeClr val="dk1"/>
                </a:buClr>
                <a:buSzPct val="100000"/>
                <a:buFont typeface="Calibri"/>
                <a:buChar char="•"/>
              </a:pPr>
              <a:r>
                <a:rPr lang="es-CO" sz="1300" b="0" i="0" u="none" strike="noStrike" cap="none">
                  <a:solidFill>
                    <a:schemeClr val="dk1"/>
                  </a:solidFill>
                  <a:latin typeface="Calibri"/>
                  <a:ea typeface="Calibri"/>
                  <a:cs typeface="Calibri"/>
                  <a:sym typeface="Calibri"/>
                </a:rPr>
                <a:t>Muestra</a:t>
              </a:r>
            </a:p>
          </p:txBody>
        </p:sp>
        <p:sp>
          <p:nvSpPr>
            <p:cNvPr id="359" name="Shape 359"/>
            <p:cNvSpPr/>
            <p:nvPr/>
          </p:nvSpPr>
          <p:spPr>
            <a:xfrm>
              <a:off x="4652" y="2273081"/>
              <a:ext cx="1228632" cy="1228632"/>
            </a:xfrm>
            <a:prstGeom prst="ellipse">
              <a:avLst/>
            </a:prstGeom>
            <a:solidFill>
              <a:schemeClr val="accent4"/>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0" name="Shape 360"/>
            <p:cNvSpPr txBox="1"/>
            <p:nvPr/>
          </p:nvSpPr>
          <p:spPr>
            <a:xfrm>
              <a:off x="184581" y="2453009"/>
              <a:ext cx="868775" cy="868775"/>
            </a:xfrm>
            <a:prstGeom prst="rect">
              <a:avLst/>
            </a:prstGeom>
            <a:noFill/>
            <a:ln>
              <a:noFill/>
            </a:ln>
          </p:spPr>
          <p:txBody>
            <a:bodyPr lIns="10150" tIns="10150" rIns="10150" bIns="10150" anchor="ctr" anchorCtr="0">
              <a:noAutofit/>
            </a:bodyPr>
            <a:lstStyle/>
            <a:p>
              <a:pPr marL="0" marR="0" lvl="0" indent="0" algn="ctr"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Empresas</a:t>
              </a:r>
            </a:p>
          </p:txBody>
        </p:sp>
        <p:sp>
          <p:nvSpPr>
            <p:cNvPr id="361" name="Shape 361"/>
            <p:cNvSpPr/>
            <p:nvPr/>
          </p:nvSpPr>
          <p:spPr>
            <a:xfrm>
              <a:off x="3844135" y="1813416"/>
              <a:ext cx="2457266" cy="2147961"/>
            </a:xfrm>
            <a:prstGeom prst="rightArrow">
              <a:avLst>
                <a:gd name="adj1" fmla="val 70000"/>
                <a:gd name="adj2" fmla="val 50000"/>
              </a:avLst>
            </a:prstGeom>
            <a:solidFill>
              <a:srgbClr val="CAF4D0">
                <a:alpha val="89803"/>
              </a:srgbClr>
            </a:solidFill>
            <a:ln w="12700" cap="flat" cmpd="sng">
              <a:solidFill>
                <a:srgbClr val="CAF4D0">
                  <a:alpha val="89803"/>
                </a:srgbClr>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2" name="Shape 362"/>
            <p:cNvSpPr txBox="1"/>
            <p:nvPr/>
          </p:nvSpPr>
          <p:spPr>
            <a:xfrm>
              <a:off x="4458451" y="2135610"/>
              <a:ext cx="1197917" cy="1503573"/>
            </a:xfrm>
            <a:prstGeom prst="rect">
              <a:avLst/>
            </a:prstGeom>
            <a:noFill/>
            <a:ln>
              <a:noFill/>
            </a:ln>
          </p:spPr>
          <p:txBody>
            <a:bodyPr lIns="33000" tIns="8250" rIns="16500" bIns="8250" anchor="ctr" anchorCtr="0">
              <a:noAutofit/>
            </a:bodyPr>
            <a:lstStyle/>
            <a:p>
              <a:pPr marL="114300" marR="0" lvl="1" indent="-114300" algn="l" rtl="0">
                <a:lnSpc>
                  <a:spcPct val="90000"/>
                </a:lnSpc>
                <a:spcBef>
                  <a:spcPts val="0"/>
                </a:spcBef>
                <a:spcAft>
                  <a:spcPts val="0"/>
                </a:spcAft>
                <a:buClr>
                  <a:schemeClr val="dk1"/>
                </a:buClr>
                <a:buSzPct val="100000"/>
                <a:buFont typeface="Calibri"/>
                <a:buChar char="•"/>
              </a:pPr>
              <a:r>
                <a:rPr lang="es-CO" sz="1300" b="0" i="0" u="none" strike="noStrike" cap="none">
                  <a:solidFill>
                    <a:schemeClr val="dk1"/>
                  </a:solidFill>
                  <a:latin typeface="Calibri"/>
                  <a:ea typeface="Calibri"/>
                  <a:cs typeface="Calibri"/>
                  <a:sym typeface="Calibri"/>
                </a:rPr>
                <a:t>Misión Critica</a:t>
              </a:r>
            </a:p>
            <a:p>
              <a:pPr marL="114300" marR="0" lvl="1" indent="-114300" algn="l" rtl="0">
                <a:lnSpc>
                  <a:spcPct val="90000"/>
                </a:lnSpc>
                <a:spcBef>
                  <a:spcPts val="195"/>
                </a:spcBef>
                <a:spcAft>
                  <a:spcPts val="0"/>
                </a:spcAft>
                <a:buClr>
                  <a:schemeClr val="dk1"/>
                </a:buClr>
                <a:buSzPct val="100000"/>
                <a:buFont typeface="Calibri"/>
                <a:buChar char="•"/>
              </a:pPr>
              <a:r>
                <a:rPr lang="es-CO" sz="1300" b="0" i="0" u="none" strike="noStrike" cap="none">
                  <a:solidFill>
                    <a:schemeClr val="dk1"/>
                  </a:solidFill>
                  <a:latin typeface="Calibri"/>
                  <a:ea typeface="Calibri"/>
                  <a:cs typeface="Calibri"/>
                  <a:sym typeface="Calibri"/>
                </a:rPr>
                <a:t>Transversales</a:t>
              </a:r>
            </a:p>
          </p:txBody>
        </p:sp>
        <p:sp>
          <p:nvSpPr>
            <p:cNvPr id="363" name="Shape 363"/>
            <p:cNvSpPr/>
            <p:nvPr/>
          </p:nvSpPr>
          <p:spPr>
            <a:xfrm>
              <a:off x="3229817" y="2273081"/>
              <a:ext cx="1228632" cy="1228632"/>
            </a:xfrm>
            <a:prstGeom prst="ellipse">
              <a:avLst/>
            </a:prstGeom>
            <a:solidFill>
              <a:srgbClr val="21E146"/>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4" name="Shape 364"/>
            <p:cNvSpPr txBox="1"/>
            <p:nvPr/>
          </p:nvSpPr>
          <p:spPr>
            <a:xfrm>
              <a:off x="3409746" y="2453009"/>
              <a:ext cx="868775" cy="868775"/>
            </a:xfrm>
            <a:prstGeom prst="rect">
              <a:avLst/>
            </a:prstGeom>
            <a:noFill/>
            <a:ln>
              <a:noFill/>
            </a:ln>
          </p:spPr>
          <p:txBody>
            <a:bodyPr lIns="10150" tIns="10150" rIns="10150" bIns="10150" anchor="ctr" anchorCtr="0">
              <a:noAutofit/>
            </a:bodyPr>
            <a:lstStyle/>
            <a:p>
              <a:pPr marL="0" marR="0" lvl="0" indent="0" algn="ctr"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Procesos</a:t>
              </a:r>
            </a:p>
          </p:txBody>
        </p:sp>
        <p:sp>
          <p:nvSpPr>
            <p:cNvPr id="365" name="Shape 365"/>
            <p:cNvSpPr/>
            <p:nvPr/>
          </p:nvSpPr>
          <p:spPr>
            <a:xfrm>
              <a:off x="7069299" y="1813416"/>
              <a:ext cx="2457266" cy="2147961"/>
            </a:xfrm>
            <a:prstGeom prst="rightArrow">
              <a:avLst>
                <a:gd name="adj1" fmla="val 70000"/>
                <a:gd name="adj2" fmla="val 50000"/>
              </a:avLst>
            </a:prstGeom>
            <a:solidFill>
              <a:srgbClr val="CDD3E8">
                <a:alpha val="89803"/>
              </a:srgbClr>
            </a:solidFill>
            <a:ln w="12700" cap="flat" cmpd="sng">
              <a:solidFill>
                <a:srgbClr val="CDD3E8">
                  <a:alpha val="89803"/>
                </a:srgbClr>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6" name="Shape 366"/>
            <p:cNvSpPr txBox="1"/>
            <p:nvPr/>
          </p:nvSpPr>
          <p:spPr>
            <a:xfrm>
              <a:off x="7683615" y="2135610"/>
              <a:ext cx="1197917" cy="1503573"/>
            </a:xfrm>
            <a:prstGeom prst="rect">
              <a:avLst/>
            </a:prstGeom>
            <a:noFill/>
            <a:ln>
              <a:noFill/>
            </a:ln>
          </p:spPr>
          <p:txBody>
            <a:bodyPr lIns="33000" tIns="8250" rIns="16500" bIns="8250" anchor="ctr" anchorCtr="0">
              <a:noAutofit/>
            </a:bodyPr>
            <a:lstStyle/>
            <a:p>
              <a:pPr marL="114300" marR="0" lvl="1" indent="-114300" algn="l" rtl="0">
                <a:lnSpc>
                  <a:spcPct val="90000"/>
                </a:lnSpc>
                <a:spcBef>
                  <a:spcPts val="0"/>
                </a:spcBef>
                <a:spcAft>
                  <a:spcPts val="0"/>
                </a:spcAft>
                <a:buClr>
                  <a:schemeClr val="dk1"/>
                </a:buClr>
                <a:buSzPct val="100000"/>
                <a:buFont typeface="Calibri"/>
                <a:buChar char="•"/>
              </a:pPr>
              <a:r>
                <a:rPr lang="es-CO" sz="1300" b="0" i="0" u="none" strike="noStrike" cap="none">
                  <a:solidFill>
                    <a:schemeClr val="dk1"/>
                  </a:solidFill>
                  <a:latin typeface="Calibri"/>
                  <a:ea typeface="Calibri"/>
                  <a:cs typeface="Calibri"/>
                  <a:sym typeface="Calibri"/>
                </a:rPr>
                <a:t>Tecnología</a:t>
              </a:r>
            </a:p>
            <a:p>
              <a:pPr marL="114300" marR="0" lvl="1" indent="-114300" algn="l" rtl="0">
                <a:lnSpc>
                  <a:spcPct val="90000"/>
                </a:lnSpc>
                <a:spcBef>
                  <a:spcPts val="195"/>
                </a:spcBef>
                <a:spcAft>
                  <a:spcPts val="0"/>
                </a:spcAft>
                <a:buClr>
                  <a:schemeClr val="dk1"/>
                </a:buClr>
                <a:buSzPct val="100000"/>
                <a:buFont typeface="Calibri"/>
                <a:buChar char="•"/>
              </a:pPr>
              <a:r>
                <a:rPr lang="es-CO" sz="1300" b="0" i="0" u="none" strike="noStrike" cap="none">
                  <a:solidFill>
                    <a:schemeClr val="dk1"/>
                  </a:solidFill>
                  <a:latin typeface="Calibri"/>
                  <a:ea typeface="Calibri"/>
                  <a:cs typeface="Calibri"/>
                  <a:sym typeface="Calibri"/>
                </a:rPr>
                <a:t>Modernización</a:t>
              </a:r>
            </a:p>
          </p:txBody>
        </p:sp>
        <p:sp>
          <p:nvSpPr>
            <p:cNvPr id="367" name="Shape 367"/>
            <p:cNvSpPr/>
            <p:nvPr/>
          </p:nvSpPr>
          <p:spPr>
            <a:xfrm>
              <a:off x="6454982" y="2273081"/>
              <a:ext cx="1228632" cy="1228632"/>
            </a:xfrm>
            <a:prstGeom prst="ellipse">
              <a:avLst/>
            </a:prstGeom>
            <a:solidFill>
              <a:srgbClr val="4371C3"/>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8" name="Shape 368"/>
            <p:cNvSpPr txBox="1"/>
            <p:nvPr/>
          </p:nvSpPr>
          <p:spPr>
            <a:xfrm>
              <a:off x="6634910" y="2453009"/>
              <a:ext cx="868775" cy="868775"/>
            </a:xfrm>
            <a:prstGeom prst="rect">
              <a:avLst/>
            </a:prstGeom>
            <a:noFill/>
            <a:ln>
              <a:noFill/>
            </a:ln>
          </p:spPr>
          <p:txBody>
            <a:bodyPr lIns="10150" tIns="10150" rIns="10150" bIns="10150" anchor="ctr" anchorCtr="0">
              <a:noAutofit/>
            </a:bodyPr>
            <a:lstStyle/>
            <a:p>
              <a:pPr marL="0" marR="0" lvl="0" indent="0" algn="ctr"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Proyectos</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1153412" y="0"/>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Contribución</a:t>
            </a:r>
          </a:p>
        </p:txBody>
      </p:sp>
      <p:sp>
        <p:nvSpPr>
          <p:cNvPr id="375" name="Shape 375"/>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376" name="Shape 37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19</a:t>
            </a:fld>
            <a:endParaRPr lang="es-CO" sz="1200">
              <a:solidFill>
                <a:srgbClr val="888888"/>
              </a:solidFill>
              <a:latin typeface="Calibri"/>
              <a:ea typeface="Calibri"/>
              <a:cs typeface="Calibri"/>
              <a:sym typeface="Calibri"/>
            </a:endParaRPr>
          </a:p>
        </p:txBody>
      </p:sp>
      <p:grpSp>
        <p:nvGrpSpPr>
          <p:cNvPr id="377" name="Shape 377"/>
          <p:cNvGrpSpPr/>
          <p:nvPr/>
        </p:nvGrpSpPr>
        <p:grpSpPr>
          <a:xfrm>
            <a:off x="2032000" y="1580579"/>
            <a:ext cx="8128000" cy="3696840"/>
            <a:chOff x="0" y="860912"/>
            <a:chExt cx="8128000" cy="3696840"/>
          </a:xfrm>
        </p:grpSpPr>
        <p:sp>
          <p:nvSpPr>
            <p:cNvPr id="378" name="Shape 378"/>
            <p:cNvSpPr/>
            <p:nvPr/>
          </p:nvSpPr>
          <p:spPr>
            <a:xfrm>
              <a:off x="0" y="1170873"/>
              <a:ext cx="8128000" cy="529200"/>
            </a:xfrm>
            <a:prstGeom prst="rect">
              <a:avLst/>
            </a:prstGeom>
            <a:solidFill>
              <a:schemeClr val="lt1">
                <a:alpha val="89803"/>
              </a:schemeClr>
            </a:solidFill>
            <a:ln w="12700" cap="flat" cmpd="sng">
              <a:solidFill>
                <a:schemeClr val="accent4"/>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9" name="Shape 379"/>
            <p:cNvSpPr/>
            <p:nvPr/>
          </p:nvSpPr>
          <p:spPr>
            <a:xfrm>
              <a:off x="406400" y="860912"/>
              <a:ext cx="5689600" cy="619920"/>
            </a:xfrm>
            <a:prstGeom prst="roundRect">
              <a:avLst>
                <a:gd name="adj" fmla="val 16667"/>
              </a:avLst>
            </a:prstGeom>
            <a:solidFill>
              <a:schemeClr val="accent4"/>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0" name="Shape 380"/>
            <p:cNvSpPr txBox="1"/>
            <p:nvPr/>
          </p:nvSpPr>
          <p:spPr>
            <a:xfrm>
              <a:off x="436662" y="891175"/>
              <a:ext cx="5629075" cy="559396"/>
            </a:xfrm>
            <a:prstGeom prst="rect">
              <a:avLst/>
            </a:prstGeom>
            <a:noFill/>
            <a:ln>
              <a:noFill/>
            </a:ln>
          </p:spPr>
          <p:txBody>
            <a:bodyPr lIns="215050" tIns="0" rIns="215050" bIns="0" anchor="ctr" anchorCtr="0">
              <a:noAutofit/>
            </a:bodyPr>
            <a:lstStyle/>
            <a:p>
              <a:pPr marL="0" marR="0" lvl="0" indent="0" algn="l" rtl="0">
                <a:lnSpc>
                  <a:spcPct val="90000"/>
                </a:lnSpc>
                <a:spcBef>
                  <a:spcPts val="0"/>
                </a:spcBef>
                <a:spcAft>
                  <a:spcPts val="0"/>
                </a:spcAft>
                <a:buSzPct val="25000"/>
                <a:buNone/>
              </a:pPr>
              <a:r>
                <a:rPr lang="es-CO" sz="2100">
                  <a:solidFill>
                    <a:schemeClr val="lt1"/>
                  </a:solidFill>
                  <a:latin typeface="Calibri"/>
                  <a:ea typeface="Calibri"/>
                  <a:cs typeface="Calibri"/>
                  <a:sym typeface="Calibri"/>
                </a:rPr>
                <a:t>Arquitectura Corporativa</a:t>
              </a:r>
            </a:p>
          </p:txBody>
        </p:sp>
        <p:sp>
          <p:nvSpPr>
            <p:cNvPr id="381" name="Shape 381"/>
            <p:cNvSpPr/>
            <p:nvPr/>
          </p:nvSpPr>
          <p:spPr>
            <a:xfrm>
              <a:off x="0" y="2123433"/>
              <a:ext cx="8128000" cy="529200"/>
            </a:xfrm>
            <a:prstGeom prst="rect">
              <a:avLst/>
            </a:prstGeom>
            <a:solidFill>
              <a:schemeClr val="lt1">
                <a:alpha val="89803"/>
              </a:schemeClr>
            </a:solidFill>
            <a:ln w="12700" cap="flat" cmpd="sng">
              <a:solidFill>
                <a:srgbClr val="51EB1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2" name="Shape 382"/>
            <p:cNvSpPr/>
            <p:nvPr/>
          </p:nvSpPr>
          <p:spPr>
            <a:xfrm>
              <a:off x="406400" y="1813473"/>
              <a:ext cx="5689600" cy="619920"/>
            </a:xfrm>
            <a:prstGeom prst="roundRect">
              <a:avLst>
                <a:gd name="adj" fmla="val 16667"/>
              </a:avLst>
            </a:prstGeom>
            <a:solidFill>
              <a:srgbClr val="51EB15"/>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3" name="Shape 383"/>
            <p:cNvSpPr txBox="1"/>
            <p:nvPr/>
          </p:nvSpPr>
          <p:spPr>
            <a:xfrm>
              <a:off x="436662" y="1843734"/>
              <a:ext cx="5629075" cy="559396"/>
            </a:xfrm>
            <a:prstGeom prst="rect">
              <a:avLst/>
            </a:prstGeom>
            <a:noFill/>
            <a:ln>
              <a:noFill/>
            </a:ln>
          </p:spPr>
          <p:txBody>
            <a:bodyPr lIns="215050" tIns="0" rIns="215050" bIns="0" anchor="ctr" anchorCtr="0">
              <a:noAutofit/>
            </a:bodyPr>
            <a:lstStyle/>
            <a:p>
              <a:pPr marL="0" marR="0" lvl="0" indent="0" algn="l" rtl="0">
                <a:lnSpc>
                  <a:spcPct val="90000"/>
                </a:lnSpc>
                <a:spcBef>
                  <a:spcPts val="0"/>
                </a:spcBef>
                <a:spcAft>
                  <a:spcPts val="0"/>
                </a:spcAft>
                <a:buSzPct val="25000"/>
                <a:buNone/>
              </a:pPr>
              <a:r>
                <a:rPr lang="es-CO" sz="2100">
                  <a:solidFill>
                    <a:schemeClr val="lt1"/>
                  </a:solidFill>
                  <a:latin typeface="Calibri"/>
                  <a:ea typeface="Calibri"/>
                  <a:cs typeface="Calibri"/>
                  <a:sym typeface="Calibri"/>
                </a:rPr>
                <a:t>Instrumento Software  de Simulación</a:t>
              </a:r>
            </a:p>
          </p:txBody>
        </p:sp>
        <p:sp>
          <p:nvSpPr>
            <p:cNvPr id="384" name="Shape 384"/>
            <p:cNvSpPr/>
            <p:nvPr/>
          </p:nvSpPr>
          <p:spPr>
            <a:xfrm>
              <a:off x="0" y="3075992"/>
              <a:ext cx="8128000" cy="529200"/>
            </a:xfrm>
            <a:prstGeom prst="rect">
              <a:avLst/>
            </a:prstGeom>
            <a:solidFill>
              <a:schemeClr val="lt1">
                <a:alpha val="89803"/>
              </a:schemeClr>
            </a:solidFill>
            <a:ln w="12700" cap="flat" cmpd="sng">
              <a:solidFill>
                <a:srgbClr val="2CD79F"/>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5" name="Shape 385"/>
            <p:cNvSpPr/>
            <p:nvPr/>
          </p:nvSpPr>
          <p:spPr>
            <a:xfrm>
              <a:off x="406400" y="2766033"/>
              <a:ext cx="5689600" cy="619920"/>
            </a:xfrm>
            <a:prstGeom prst="roundRect">
              <a:avLst>
                <a:gd name="adj" fmla="val 16667"/>
              </a:avLst>
            </a:prstGeom>
            <a:solidFill>
              <a:srgbClr val="2CD79F"/>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6" name="Shape 386"/>
            <p:cNvSpPr txBox="1"/>
            <p:nvPr/>
          </p:nvSpPr>
          <p:spPr>
            <a:xfrm>
              <a:off x="436662" y="2796294"/>
              <a:ext cx="5629075" cy="559396"/>
            </a:xfrm>
            <a:prstGeom prst="rect">
              <a:avLst/>
            </a:prstGeom>
            <a:noFill/>
            <a:ln>
              <a:noFill/>
            </a:ln>
          </p:spPr>
          <p:txBody>
            <a:bodyPr lIns="215050" tIns="0" rIns="215050" bIns="0" anchor="ctr" anchorCtr="0">
              <a:noAutofit/>
            </a:bodyPr>
            <a:lstStyle/>
            <a:p>
              <a:pPr marL="0" marR="0" lvl="0" indent="0" algn="l" rtl="0">
                <a:lnSpc>
                  <a:spcPct val="90000"/>
                </a:lnSpc>
                <a:spcBef>
                  <a:spcPts val="0"/>
                </a:spcBef>
                <a:spcAft>
                  <a:spcPts val="0"/>
                </a:spcAft>
                <a:buSzPct val="25000"/>
                <a:buNone/>
              </a:pPr>
              <a:r>
                <a:rPr lang="es-CO" sz="2100">
                  <a:solidFill>
                    <a:schemeClr val="lt1"/>
                  </a:solidFill>
                  <a:latin typeface="Calibri"/>
                  <a:ea typeface="Calibri"/>
                  <a:cs typeface="Calibri"/>
                  <a:sym typeface="Calibri"/>
                </a:rPr>
                <a:t>Método para determinar perturbaciones</a:t>
              </a:r>
            </a:p>
          </p:txBody>
        </p:sp>
        <p:sp>
          <p:nvSpPr>
            <p:cNvPr id="387" name="Shape 387"/>
            <p:cNvSpPr/>
            <p:nvPr/>
          </p:nvSpPr>
          <p:spPr>
            <a:xfrm>
              <a:off x="0" y="4028553"/>
              <a:ext cx="8128000" cy="529200"/>
            </a:xfrm>
            <a:prstGeom prst="rect">
              <a:avLst/>
            </a:prstGeom>
            <a:solidFill>
              <a:schemeClr val="lt1">
                <a:alpha val="89803"/>
              </a:schemeClr>
            </a:solidFill>
            <a:ln w="12700" cap="flat" cmpd="sng">
              <a:solidFill>
                <a:srgbClr val="4371C3"/>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8" name="Shape 388"/>
            <p:cNvSpPr/>
            <p:nvPr/>
          </p:nvSpPr>
          <p:spPr>
            <a:xfrm>
              <a:off x="406400" y="3718592"/>
              <a:ext cx="5689600" cy="619920"/>
            </a:xfrm>
            <a:prstGeom prst="roundRect">
              <a:avLst>
                <a:gd name="adj" fmla="val 16667"/>
              </a:avLst>
            </a:prstGeom>
            <a:solidFill>
              <a:srgbClr val="4371C3"/>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9" name="Shape 389"/>
            <p:cNvSpPr txBox="1"/>
            <p:nvPr/>
          </p:nvSpPr>
          <p:spPr>
            <a:xfrm>
              <a:off x="436662" y="3748855"/>
              <a:ext cx="5629075" cy="559396"/>
            </a:xfrm>
            <a:prstGeom prst="rect">
              <a:avLst/>
            </a:prstGeom>
            <a:noFill/>
            <a:ln>
              <a:noFill/>
            </a:ln>
          </p:spPr>
          <p:txBody>
            <a:bodyPr lIns="215050" tIns="0" rIns="215050" bIns="0" anchor="ctr" anchorCtr="0">
              <a:noAutofit/>
            </a:bodyPr>
            <a:lstStyle/>
            <a:p>
              <a:pPr marL="0" marR="0" lvl="0" indent="0" algn="l" rtl="0">
                <a:lnSpc>
                  <a:spcPct val="90000"/>
                </a:lnSpc>
                <a:spcBef>
                  <a:spcPts val="0"/>
                </a:spcBef>
                <a:spcAft>
                  <a:spcPts val="0"/>
                </a:spcAft>
                <a:buSzPct val="25000"/>
                <a:buNone/>
              </a:pPr>
              <a:r>
                <a:rPr lang="es-CO" sz="2100">
                  <a:solidFill>
                    <a:schemeClr val="lt1"/>
                  </a:solidFill>
                  <a:latin typeface="Calibri"/>
                  <a:ea typeface="Calibri"/>
                  <a:cs typeface="Calibri"/>
                  <a:sym typeface="Calibri"/>
                </a:rPr>
                <a:t>Instrumento para medir el grado de alineación</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Agenda</a:t>
            </a:r>
          </a:p>
        </p:txBody>
      </p:sp>
      <p:sp>
        <p:nvSpPr>
          <p:cNvPr id="102" name="Shape 102"/>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Noto Sans Symbols"/>
              <a:buNone/>
            </a:pPr>
            <a:endParaRPr sz="28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ct val="100000"/>
              <a:buFont typeface="Noto Sans Symbols"/>
              <a:buChar char="❖"/>
            </a:pPr>
            <a:r>
              <a:rPr lang="es-CO" sz="2800" b="0" i="0" u="none" strike="noStrike" cap="none">
                <a:solidFill>
                  <a:schemeClr val="dk1"/>
                </a:solidFill>
                <a:latin typeface="Calibri"/>
                <a:ea typeface="Calibri"/>
                <a:cs typeface="Calibri"/>
                <a:sym typeface="Calibri"/>
              </a:rPr>
              <a:t>   Definición del Problema</a:t>
            </a:r>
          </a:p>
          <a:p>
            <a:pPr marL="228600" marR="0" lvl="0" indent="-228600" algn="l" rtl="0">
              <a:lnSpc>
                <a:spcPct val="90000"/>
              </a:lnSpc>
              <a:spcBef>
                <a:spcPts val="1000"/>
              </a:spcBef>
              <a:spcAft>
                <a:spcPts val="0"/>
              </a:spcAft>
              <a:buClr>
                <a:schemeClr val="dk1"/>
              </a:buClr>
              <a:buSzPct val="100000"/>
              <a:buFont typeface="Noto Sans Symbols"/>
              <a:buChar char="❖"/>
            </a:pPr>
            <a:r>
              <a:rPr lang="es-CO" sz="2800" b="0" i="0" u="none" strike="noStrike" cap="none">
                <a:solidFill>
                  <a:schemeClr val="dk1"/>
                </a:solidFill>
                <a:latin typeface="Calibri"/>
                <a:ea typeface="Calibri"/>
                <a:cs typeface="Calibri"/>
                <a:sym typeface="Calibri"/>
              </a:rPr>
              <a:t>   Pregunta de Investigación</a:t>
            </a:r>
          </a:p>
          <a:p>
            <a:pPr marL="228600" marR="0" lvl="0" indent="-228600" algn="l" rtl="0">
              <a:lnSpc>
                <a:spcPct val="90000"/>
              </a:lnSpc>
              <a:spcBef>
                <a:spcPts val="1000"/>
              </a:spcBef>
              <a:spcAft>
                <a:spcPts val="0"/>
              </a:spcAft>
              <a:buClr>
                <a:schemeClr val="dk1"/>
              </a:buClr>
              <a:buSzPct val="100000"/>
              <a:buFont typeface="Noto Sans Symbols"/>
              <a:buChar char="❖"/>
            </a:pPr>
            <a:r>
              <a:rPr lang="es-CO" sz="2800" b="0" i="0" u="none" strike="noStrike" cap="none">
                <a:solidFill>
                  <a:schemeClr val="dk1"/>
                </a:solidFill>
                <a:latin typeface="Calibri"/>
                <a:ea typeface="Calibri"/>
                <a:cs typeface="Calibri"/>
                <a:sym typeface="Calibri"/>
              </a:rPr>
              <a:t>   Objetivos</a:t>
            </a:r>
          </a:p>
          <a:p>
            <a:pPr marL="228600" marR="0" lvl="0" indent="-228600" algn="l" rtl="0">
              <a:lnSpc>
                <a:spcPct val="90000"/>
              </a:lnSpc>
              <a:spcBef>
                <a:spcPts val="1000"/>
              </a:spcBef>
              <a:spcAft>
                <a:spcPts val="0"/>
              </a:spcAft>
              <a:buClr>
                <a:schemeClr val="dk1"/>
              </a:buClr>
              <a:buSzPct val="100000"/>
              <a:buFont typeface="Noto Sans Symbols"/>
              <a:buChar char="❖"/>
            </a:pPr>
            <a:r>
              <a:rPr lang="es-CO" sz="2800" b="0" i="0" u="none" strike="noStrike" cap="none">
                <a:solidFill>
                  <a:schemeClr val="dk1"/>
                </a:solidFill>
                <a:latin typeface="Calibri"/>
                <a:ea typeface="Calibri"/>
                <a:cs typeface="Calibri"/>
                <a:sym typeface="Calibri"/>
              </a:rPr>
              <a:t>   Ventajas y Desventajas Frente a soluciones existentes</a:t>
            </a:r>
          </a:p>
          <a:p>
            <a:pPr marL="228600" marR="0" lvl="0" indent="-228600" algn="l" rtl="0">
              <a:lnSpc>
                <a:spcPct val="90000"/>
              </a:lnSpc>
              <a:spcBef>
                <a:spcPts val="1000"/>
              </a:spcBef>
              <a:spcAft>
                <a:spcPts val="0"/>
              </a:spcAft>
              <a:buClr>
                <a:schemeClr val="dk1"/>
              </a:buClr>
              <a:buSzPct val="100000"/>
              <a:buFont typeface="Noto Sans Symbols"/>
              <a:buChar char="❖"/>
            </a:pPr>
            <a:r>
              <a:rPr lang="es-CO" sz="2800" b="0" i="0" u="none" strike="noStrike" cap="none">
                <a:solidFill>
                  <a:schemeClr val="dk1"/>
                </a:solidFill>
                <a:latin typeface="Calibri"/>
                <a:ea typeface="Calibri"/>
                <a:cs typeface="Calibri"/>
                <a:sym typeface="Calibri"/>
              </a:rPr>
              <a:t>   Contribución</a:t>
            </a:r>
          </a:p>
          <a:p>
            <a:pPr marL="228600" marR="0" lvl="0" indent="-228600" algn="l" rtl="0">
              <a:lnSpc>
                <a:spcPct val="90000"/>
              </a:lnSpc>
              <a:spcBef>
                <a:spcPts val="1000"/>
              </a:spcBef>
              <a:spcAft>
                <a:spcPts val="0"/>
              </a:spcAft>
              <a:buClr>
                <a:schemeClr val="dk1"/>
              </a:buClr>
              <a:buSzPct val="100000"/>
              <a:buFont typeface="Noto Sans Symbols"/>
              <a:buChar char="❖"/>
            </a:pPr>
            <a:r>
              <a:rPr lang="es-CO" sz="2800" b="0" i="0" u="none" strike="noStrike" cap="none">
                <a:solidFill>
                  <a:schemeClr val="dk1"/>
                </a:solidFill>
                <a:latin typeface="Calibri"/>
                <a:ea typeface="Calibri"/>
                <a:cs typeface="Calibri"/>
                <a:sym typeface="Calibri"/>
              </a:rPr>
              <a:t>   Cronograma</a:t>
            </a:r>
          </a:p>
          <a:p>
            <a:pPr marL="228600" marR="0" lvl="0" indent="-228600" algn="l" rtl="0">
              <a:lnSpc>
                <a:spcPct val="90000"/>
              </a:lnSpc>
              <a:spcBef>
                <a:spcPts val="1000"/>
              </a:spcBef>
              <a:spcAft>
                <a:spcPts val="0"/>
              </a:spcAft>
              <a:buClr>
                <a:schemeClr val="dk1"/>
              </a:buClr>
              <a:buSzPct val="100000"/>
              <a:buFont typeface="Noto Sans Symbols"/>
              <a:buChar char="❖"/>
            </a:pPr>
            <a:r>
              <a:rPr lang="es-CO" sz="2800" b="0" i="0" u="none" strike="noStrike" cap="none">
                <a:solidFill>
                  <a:schemeClr val="dk1"/>
                </a:solidFill>
                <a:latin typeface="Calibri"/>
                <a:ea typeface="Calibri"/>
                <a:cs typeface="Calibri"/>
                <a:sym typeface="Calibri"/>
              </a:rPr>
              <a:t>   Referencias</a:t>
            </a:r>
          </a:p>
          <a:p>
            <a:pPr marL="228600" marR="0" lvl="0" indent="-228600" algn="l" rtl="0">
              <a:lnSpc>
                <a:spcPct val="90000"/>
              </a:lnSpc>
              <a:spcBef>
                <a:spcPts val="1000"/>
              </a:spcBef>
              <a:spcAft>
                <a:spcPts val="0"/>
              </a:spcAft>
              <a:buClr>
                <a:schemeClr val="dk1"/>
              </a:buClr>
              <a:buSzPct val="100000"/>
              <a:buFont typeface="Noto Sans Symbols"/>
              <a:buNone/>
            </a:pPr>
            <a:endParaRPr sz="28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buClr>
                <a:schemeClr val="dk1"/>
              </a:buClr>
              <a:buSzPct val="100000"/>
              <a:buFont typeface="Noto Sans Symbols"/>
              <a:buNone/>
            </a:pPr>
            <a:endParaRPr sz="2800" b="0" i="0" u="none" strike="noStrike" cap="none">
              <a:solidFill>
                <a:schemeClr val="dk1"/>
              </a:solidFill>
              <a:latin typeface="Calibri"/>
              <a:ea typeface="Calibri"/>
              <a:cs typeface="Calibri"/>
              <a:sym typeface="Calibri"/>
            </a:endParaRPr>
          </a:p>
        </p:txBody>
      </p:sp>
      <p:sp>
        <p:nvSpPr>
          <p:cNvPr id="103" name="Shape 103"/>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i="0" u="none" strike="noStrike" cap="none">
                <a:solidFill>
                  <a:srgbClr val="888888"/>
                </a:solidFill>
                <a:latin typeface="Calibri"/>
                <a:ea typeface="Calibri"/>
                <a:cs typeface="Calibri"/>
                <a:sym typeface="Calibri"/>
              </a:rPr>
              <a:t>Doctorando: Hugo Vecino Pico</a:t>
            </a:r>
          </a:p>
        </p:txBody>
      </p:sp>
      <p:sp>
        <p:nvSpPr>
          <p:cNvPr id="104" name="Shape 10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b="0" i="0" u="none" strike="noStrike" cap="none">
                <a:solidFill>
                  <a:srgbClr val="888888"/>
                </a:solidFill>
                <a:latin typeface="Calibri"/>
                <a:ea typeface="Calibri"/>
                <a:cs typeface="Calibri"/>
                <a:sym typeface="Calibri"/>
              </a:rPr>
              <a:t>2</a:t>
            </a:fld>
            <a:endParaRPr lang="es-CO"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Shape 394"/>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Cronograma de Actividades</a:t>
            </a:r>
          </a:p>
        </p:txBody>
      </p:sp>
      <p:sp>
        <p:nvSpPr>
          <p:cNvPr id="395" name="Shape 395"/>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Revisión Bibliográfica.</a:t>
            </a:r>
          </a:p>
          <a:p>
            <a:pPr marL="228600" marR="0" lvl="0" indent="-228600" algn="l" rtl="0">
              <a:lnSpc>
                <a:spcPct val="90000"/>
              </a:lnSpc>
              <a:spcBef>
                <a:spcPts val="1000"/>
              </a:spcBef>
              <a:spcAft>
                <a:spcPts val="0"/>
              </a:spcAft>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Definición de Empresas que participarán del piloto.</a:t>
            </a:r>
          </a:p>
          <a:p>
            <a:pPr marL="228600" marR="0" lvl="0" indent="-228600" algn="l" rtl="0">
              <a:lnSpc>
                <a:spcPct val="90000"/>
              </a:lnSpc>
              <a:spcBef>
                <a:spcPts val="1000"/>
              </a:spcBef>
              <a:spcAft>
                <a:spcPts val="0"/>
              </a:spcAft>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Desarrollo de Propuesta de Arquitectura Corporativa.</a:t>
            </a:r>
          </a:p>
          <a:p>
            <a:pPr marL="228600" marR="0" lvl="0" indent="-228600" algn="l" rtl="0">
              <a:lnSpc>
                <a:spcPct val="90000"/>
              </a:lnSpc>
              <a:spcBef>
                <a:spcPts val="1000"/>
              </a:spcBef>
              <a:spcAft>
                <a:spcPts val="0"/>
              </a:spcAft>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Desarrollo de Instrumento Software.</a:t>
            </a:r>
          </a:p>
          <a:p>
            <a:pPr marL="228600" marR="0" lvl="0" indent="-228600" algn="l" rtl="0">
              <a:lnSpc>
                <a:spcPct val="90000"/>
              </a:lnSpc>
              <a:spcBef>
                <a:spcPts val="1000"/>
              </a:spcBef>
              <a:spcAft>
                <a:spcPts val="0"/>
              </a:spcAft>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Desarrollo del Método para determinar perturbaciones.</a:t>
            </a:r>
          </a:p>
          <a:p>
            <a:pPr marL="228600" marR="0" lvl="0" indent="-228600" algn="l" rtl="0">
              <a:lnSpc>
                <a:spcPct val="90000"/>
              </a:lnSpc>
              <a:spcBef>
                <a:spcPts val="1000"/>
              </a:spcBef>
              <a:spcAft>
                <a:spcPts val="0"/>
              </a:spcAft>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Desarrollo del Instrumento de medición del grado de alineación.</a:t>
            </a:r>
          </a:p>
          <a:p>
            <a:pPr marL="228600" marR="0" lvl="0" indent="-228600" algn="l" rtl="0">
              <a:lnSpc>
                <a:spcPct val="90000"/>
              </a:lnSpc>
              <a:spcBef>
                <a:spcPts val="1000"/>
              </a:spcBef>
              <a:spcAft>
                <a:spcPts val="0"/>
              </a:spcAft>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Presentación de Resultados.</a:t>
            </a:r>
          </a:p>
          <a:p>
            <a:pPr marL="228600" marR="0" lvl="0" indent="-228600" algn="l" rtl="0">
              <a:lnSpc>
                <a:spcPct val="90000"/>
              </a:lnSpc>
              <a:spcBef>
                <a:spcPts val="1000"/>
              </a:spcBef>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sp>
        <p:nvSpPr>
          <p:cNvPr id="396" name="Shape 396"/>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397" name="Shape 39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20</a:t>
            </a:fld>
            <a:endParaRPr lang="es-CO" sz="1200">
              <a:solidFill>
                <a:srgbClr val="888888"/>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Shape 402"/>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Referencias</a:t>
            </a:r>
          </a:p>
        </p:txBody>
      </p:sp>
      <p:sp>
        <p:nvSpPr>
          <p:cNvPr id="403" name="Shape 403"/>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70000"/>
              </a:lnSpc>
              <a:spcBef>
                <a:spcPts val="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[1] Iqbal, Amirul, Mustika, I. W. COBIT 5 domain delivery, service and support mapping for business continuity plan 2016.</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[2] Alghamdi, Bader, Potter, Leigh E. IDENTIFYING BEST PRACTICES IN ORGANISATIONAL SOA GOVERNANCE ADOPTION: CASE STUDY OF SAUDI ARABIA’S E-GOVERNMENT PROGRAMME</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[3] Gerber, Petro. Achieving It Governance Of Social Media At Strategic And Operational Levels 2016</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[4] Barbero, José L., Sánchez, Sánchez H. Pymes en España 2007.</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[5] Sánchez, John J., Osorio, Jaime and Baena, Ernesto. Algunas aproximaciones al problema de financiamiento de las Pymes en Colombia 2007</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[6] Losada Iglesias, Daniel, Karrera Juarros, Inaki and Correa Gorospe, José M. Políticas sobre la integración de las TIC en la escuela de la Comunidad Autónoma del País Vasco 2011.</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[7] Ortiz, Florángel. Gestión de innovación tecnológica en PYMES manufactureras 2006.</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[8] Pedroza, Alvaro. Modelo para la gestión estratégica de la tecnología (GET) 2012</a:t>
            </a:r>
          </a:p>
          <a:p>
            <a:pPr marL="228600" marR="0" lvl="0" indent="-228600" algn="l" rtl="0">
              <a:lnSpc>
                <a:spcPct val="70000"/>
              </a:lnSpc>
              <a:spcBef>
                <a:spcPts val="1000"/>
              </a:spcBef>
              <a:spcAft>
                <a:spcPts val="0"/>
              </a:spcAft>
              <a:buClr>
                <a:schemeClr val="dk1"/>
              </a:buClr>
              <a:buSzPct val="98000"/>
              <a:buFont typeface="Arial"/>
              <a:buChar char="•"/>
            </a:pPr>
            <a:r>
              <a:rPr lang="es-CO" sz="1960" b="0" i="0" u="none" strike="noStrike" cap="none">
                <a:solidFill>
                  <a:schemeClr val="dk1"/>
                </a:solidFill>
                <a:latin typeface="Calibri"/>
                <a:ea typeface="Calibri"/>
                <a:cs typeface="Calibri"/>
                <a:sym typeface="Calibri"/>
              </a:rPr>
              <a:t>[9] Bryant, A., Grogan, J. Process Maturity-Growing older and wiser? Using Process Advisor for Process 2013</a:t>
            </a:r>
          </a:p>
          <a:p>
            <a:pPr marL="228600" marR="0" lvl="0" indent="-228600" algn="l" rtl="0">
              <a:lnSpc>
                <a:spcPct val="70000"/>
              </a:lnSpc>
              <a:spcBef>
                <a:spcPts val="1000"/>
              </a:spcBef>
              <a:spcAft>
                <a:spcPts val="0"/>
              </a:spcAft>
              <a:buClr>
                <a:schemeClr val="dk1"/>
              </a:buClr>
              <a:buSzPct val="98000"/>
              <a:buFont typeface="Arial"/>
              <a:buNone/>
            </a:pPr>
            <a:endParaRPr sz="1960" b="0" i="0" u="none" strike="noStrike" cap="none">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ct val="98000"/>
              <a:buFont typeface="Arial"/>
              <a:buNone/>
            </a:pPr>
            <a:endParaRPr sz="1960" b="0" i="0" u="none" strike="noStrike" cap="none">
              <a:solidFill>
                <a:schemeClr val="dk1"/>
              </a:solidFill>
              <a:latin typeface="Calibri"/>
              <a:ea typeface="Calibri"/>
              <a:cs typeface="Calibri"/>
              <a:sym typeface="Calibri"/>
            </a:endParaRPr>
          </a:p>
          <a:p>
            <a:pPr marL="228600" marR="0" lvl="0" indent="-228600" algn="l" rtl="0">
              <a:lnSpc>
                <a:spcPct val="70000"/>
              </a:lnSpc>
              <a:spcBef>
                <a:spcPts val="1000"/>
              </a:spcBef>
              <a:buClr>
                <a:schemeClr val="dk1"/>
              </a:buClr>
              <a:buSzPct val="98000"/>
              <a:buFont typeface="Arial"/>
              <a:buNone/>
            </a:pPr>
            <a:endParaRPr sz="1960" b="0" i="0" u="none" strike="noStrike" cap="none">
              <a:solidFill>
                <a:schemeClr val="dk1"/>
              </a:solidFill>
              <a:latin typeface="Calibri"/>
              <a:ea typeface="Calibri"/>
              <a:cs typeface="Calibri"/>
              <a:sym typeface="Calibri"/>
            </a:endParaRPr>
          </a:p>
        </p:txBody>
      </p:sp>
      <p:sp>
        <p:nvSpPr>
          <p:cNvPr id="404" name="Shape 404"/>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405" name="Shape 405"/>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21</a:t>
            </a:fld>
            <a:endParaRPr lang="es-CO" sz="1200">
              <a:solidFill>
                <a:srgbClr val="888888"/>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Shape 410"/>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Referencias</a:t>
            </a:r>
          </a:p>
        </p:txBody>
      </p:sp>
      <p:sp>
        <p:nvSpPr>
          <p:cNvPr id="411" name="Shape 411"/>
          <p:cNvSpPr txBox="1">
            <a:spLocks noGrp="1"/>
          </p:cNvSpPr>
          <p:nvPr>
            <p:ph type="body" idx="1"/>
          </p:nvPr>
        </p:nvSpPr>
        <p:spPr>
          <a:xfrm>
            <a:off x="838200" y="1487837"/>
            <a:ext cx="10515599" cy="4689126"/>
          </a:xfrm>
          <a:prstGeom prst="rect">
            <a:avLst/>
          </a:prstGeom>
          <a:noFill/>
          <a:ln>
            <a:noFill/>
          </a:ln>
        </p:spPr>
        <p:txBody>
          <a:bodyPr lIns="91425" tIns="45700" rIns="91425" bIns="45700" anchor="t" anchorCtr="0">
            <a:noAutofit/>
          </a:bodyPr>
          <a:lstStyle/>
          <a:p>
            <a:pPr marL="228600" marR="0" lvl="0" indent="-228600" algn="l" rtl="0">
              <a:lnSpc>
                <a:spcPct val="70000"/>
              </a:lnSpc>
              <a:spcBef>
                <a:spcPts val="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[10] Мандра, Андрей В. The model of technological maturity for evaluation of the informa-tion resource of shipbuilding enterprise 2012 </a:t>
            </a:r>
          </a:p>
          <a:p>
            <a:pPr marL="228600" marR="0" lvl="0" indent="-228600" algn="l" rtl="0">
              <a:lnSpc>
                <a:spcPct val="70000"/>
              </a:lnSpc>
              <a:spcBef>
                <a:spcPts val="100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[11] Pham, Quoc T. Measuring the ICT maturity of SMEs 2010</a:t>
            </a:r>
          </a:p>
          <a:p>
            <a:pPr marL="228600" marR="0" lvl="0" indent="-228600" algn="l" rtl="0">
              <a:lnSpc>
                <a:spcPct val="70000"/>
              </a:lnSpc>
              <a:spcBef>
                <a:spcPts val="100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[12] Alreemy, Zyad, Chang, Victor, Walters, Robert and Wills, Gary. Critical success factors (CSFs) for information technology governance (ITG) 2016</a:t>
            </a:r>
          </a:p>
          <a:p>
            <a:pPr marL="228600" marR="0" lvl="0" indent="-228600" algn="l" rtl="0">
              <a:lnSpc>
                <a:spcPct val="70000"/>
              </a:lnSpc>
              <a:spcBef>
                <a:spcPts val="100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[13] Neirotti, Paolo, Raguseo, Elisabetta. On the contingent value of IT-based capabilities for the competitive advantage of SMEs: Mechanisms and empirical evidence</a:t>
            </a:r>
          </a:p>
          <a:p>
            <a:pPr marL="228600" marR="0" lvl="0" indent="-228600" algn="l" rtl="0">
              <a:lnSpc>
                <a:spcPct val="70000"/>
              </a:lnSpc>
              <a:spcBef>
                <a:spcPts val="100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[14] Limaj, Everist, Bernroider, Edward W. N. and Choudrie, Jyoti. The impact of social information system governance, utilization, and capabilities on absorptive capacity and innovation: A case of Austrian SMEs 2016</a:t>
            </a:r>
          </a:p>
          <a:p>
            <a:pPr marL="228600" marR="0" lvl="0" indent="-228600" algn="l" rtl="0">
              <a:lnSpc>
                <a:spcPct val="70000"/>
              </a:lnSpc>
              <a:spcBef>
                <a:spcPts val="100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[15] Uzunboylu, Huseyin, Consoli, Domenico. World Conference on Business, Economics and Management (BEM-2012), May 4–6 2012, Antalya, Turkey Literature Analysis on Determinant Factors and the Impact of ICT in SMEs 2012</a:t>
            </a:r>
          </a:p>
          <a:p>
            <a:pPr marL="228600" marR="0" lvl="0" indent="-228600" algn="l" rtl="0">
              <a:lnSpc>
                <a:spcPct val="70000"/>
              </a:lnSpc>
              <a:spcBef>
                <a:spcPts val="100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[16] Meidutė-Kavaliauskienė, Ieva, Stankevičienė, Jelena, Tarutė, Asta and Gatautis, Rimantas. The 2-dn International Scientific conference „Contemporary Issues in Business, Management and Education 2013“ ICT Impact on SMEs Performance 2014</a:t>
            </a:r>
          </a:p>
          <a:p>
            <a:pPr marL="228600" marR="0" lvl="0" indent="-228600" algn="l" rtl="0">
              <a:lnSpc>
                <a:spcPct val="70000"/>
              </a:lnSpc>
              <a:spcBef>
                <a:spcPts val="1000"/>
              </a:spcBef>
              <a:spcAft>
                <a:spcPts val="0"/>
              </a:spcAft>
              <a:buClr>
                <a:schemeClr val="dk1"/>
              </a:buClr>
              <a:buSzPct val="97222"/>
              <a:buFont typeface="Arial"/>
              <a:buChar char="•"/>
            </a:pPr>
            <a:r>
              <a:rPr lang="es-CO" sz="1750" b="0" i="0" u="none" strike="noStrike" cap="none">
                <a:solidFill>
                  <a:schemeClr val="dk1"/>
                </a:solidFill>
                <a:latin typeface="Calibri"/>
                <a:ea typeface="Calibri"/>
                <a:cs typeface="Calibri"/>
                <a:sym typeface="Calibri"/>
              </a:rPr>
              <a:t>[17] Qumer, A., Henderson-Sellers, B. A framework to support the evaluation, adoption and improvement of agile methods in practice 2008</a:t>
            </a:r>
          </a:p>
          <a:p>
            <a:pPr marL="228600" marR="0" lvl="0" indent="-228600" algn="l" rtl="0">
              <a:lnSpc>
                <a:spcPct val="70000"/>
              </a:lnSpc>
              <a:spcBef>
                <a:spcPts val="1000"/>
              </a:spcBef>
              <a:buClr>
                <a:schemeClr val="dk1"/>
              </a:buClr>
              <a:buSzPct val="97222"/>
              <a:buFont typeface="Arial"/>
              <a:buNone/>
            </a:pPr>
            <a:endParaRPr sz="1750" b="0" i="0" u="none" strike="noStrike" cap="none">
              <a:solidFill>
                <a:schemeClr val="dk1"/>
              </a:solidFill>
              <a:latin typeface="Calibri"/>
              <a:ea typeface="Calibri"/>
              <a:cs typeface="Calibri"/>
              <a:sym typeface="Calibri"/>
            </a:endParaRPr>
          </a:p>
        </p:txBody>
      </p:sp>
      <p:sp>
        <p:nvSpPr>
          <p:cNvPr id="412" name="Shape 412"/>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413" name="Shape 41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22</a:t>
            </a:fld>
            <a:endParaRPr lang="es-CO" sz="1200">
              <a:solidFill>
                <a:srgbClr val="888888"/>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ctrTitle"/>
          </p:nvPr>
        </p:nvSpPr>
        <p:spPr>
          <a:xfrm>
            <a:off x="1524000" y="1094226"/>
            <a:ext cx="9144000"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s-CO" sz="5400" b="0" i="0" u="none" strike="noStrike" cap="none">
                <a:solidFill>
                  <a:schemeClr val="dk1"/>
                </a:solidFill>
                <a:latin typeface="Calibri"/>
                <a:ea typeface="Calibri"/>
                <a:cs typeface="Calibri"/>
                <a:sym typeface="Calibri"/>
              </a:rPr>
              <a:t>Gracias</a:t>
            </a:r>
            <a:br>
              <a:rPr lang="es-CO" sz="5400" b="0" i="0" u="none" strike="noStrike" cap="none">
                <a:solidFill>
                  <a:schemeClr val="dk1"/>
                </a:solidFill>
                <a:latin typeface="Calibri"/>
                <a:ea typeface="Calibri"/>
                <a:cs typeface="Calibri"/>
                <a:sym typeface="Calibri"/>
              </a:rPr>
            </a:br>
            <a:r>
              <a:rPr lang="es-CO" sz="5400" b="0" i="0" u="none" strike="noStrike" cap="none">
                <a:solidFill>
                  <a:schemeClr val="dk1"/>
                </a:solidFill>
                <a:latin typeface="Calibri"/>
                <a:ea typeface="Calibri"/>
                <a:cs typeface="Calibri"/>
                <a:sym typeface="Calibri"/>
              </a:rPr>
              <a:t/>
            </a:r>
            <a:br>
              <a:rPr lang="es-CO" sz="5400" b="0" i="0" u="none" strike="noStrike" cap="none">
                <a:solidFill>
                  <a:schemeClr val="dk1"/>
                </a:solidFill>
                <a:latin typeface="Calibri"/>
                <a:ea typeface="Calibri"/>
                <a:cs typeface="Calibri"/>
                <a:sym typeface="Calibri"/>
              </a:rPr>
            </a:br>
            <a:r>
              <a:rPr lang="es-CO" sz="5400" b="0" i="0" u="none" strike="noStrike" cap="none">
                <a:solidFill>
                  <a:schemeClr val="dk1"/>
                </a:solidFill>
                <a:latin typeface="Calibri"/>
                <a:ea typeface="Calibri"/>
                <a:cs typeface="Calibri"/>
                <a:sym typeface="Calibri"/>
              </a:rPr>
              <a:t>¿Preguntas?</a:t>
            </a:r>
          </a:p>
        </p:txBody>
      </p:sp>
      <p:sp>
        <p:nvSpPr>
          <p:cNvPr id="419" name="Shape 419"/>
          <p:cNvSpPr txBox="1">
            <a:spLocks noGrp="1"/>
          </p:cNvSpPr>
          <p:nvPr>
            <p:ph type="subTitle" idx="1"/>
          </p:nvPr>
        </p:nvSpPr>
        <p:spPr>
          <a:xfrm>
            <a:off x="1524000" y="3720442"/>
            <a:ext cx="9144000" cy="1655761"/>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buClr>
                <a:schemeClr val="dk1"/>
              </a:buClr>
              <a:buSzPct val="25000"/>
              <a:buFont typeface="Arial"/>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ctrTitle"/>
          </p:nvPr>
        </p:nvSpPr>
        <p:spPr>
          <a:xfrm>
            <a:off x="1524000" y="1094226"/>
            <a:ext cx="9144000"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s-CO" sz="6000" b="0" i="0" u="none" strike="noStrike" cap="none">
                <a:solidFill>
                  <a:schemeClr val="dk1"/>
                </a:solidFill>
                <a:latin typeface="Calibri"/>
                <a:ea typeface="Calibri"/>
                <a:cs typeface="Calibri"/>
                <a:sym typeface="Calibri"/>
              </a:rPr>
              <a:t>Problema</a:t>
            </a:r>
          </a:p>
        </p:txBody>
      </p:sp>
      <p:sp>
        <p:nvSpPr>
          <p:cNvPr id="111" name="Shape 111"/>
          <p:cNvSpPr txBox="1">
            <a:spLocks noGrp="1"/>
          </p:cNvSpPr>
          <p:nvPr>
            <p:ph type="subTitle" idx="1"/>
          </p:nvPr>
        </p:nvSpPr>
        <p:spPr>
          <a:xfrm>
            <a:off x="1524000" y="3720442"/>
            <a:ext cx="9144000" cy="1655761"/>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buClr>
                <a:schemeClr val="dk1"/>
              </a:buClr>
              <a:buSzPct val="25000"/>
              <a:buFont typeface="Arial"/>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p:nvPr/>
        </p:nvSpPr>
        <p:spPr>
          <a:xfrm>
            <a:off x="1328765" y="3365264"/>
            <a:ext cx="10139981" cy="461664"/>
          </a:xfrm>
          <a:prstGeom prst="rect">
            <a:avLst/>
          </a:prstGeom>
          <a:gradFill>
            <a:gsLst>
              <a:gs pos="0">
                <a:srgbClr val="70A5DA"/>
              </a:gs>
              <a:gs pos="50000">
                <a:srgbClr val="539BDB"/>
              </a:gs>
              <a:gs pos="100000">
                <a:srgbClr val="4288C8"/>
              </a:gs>
            </a:gsLst>
            <a:lin ang="5400000" scaled="0"/>
          </a:gradFill>
          <a:ln w="9525" cap="flat" cmpd="sng">
            <a:solidFill>
              <a:schemeClr val="accent1"/>
            </a:solidFill>
            <a:prstDash val="solid"/>
            <a:miter/>
            <a:headEnd type="none" w="med" len="med"/>
            <a:tailEnd type="none" w="med" len="med"/>
          </a:ln>
        </p:spPr>
        <p:txBody>
          <a:bodyPr lIns="91425" tIns="45700" rIns="91425" bIns="45700" anchor="t" anchorCtr="0">
            <a:noAutofit/>
          </a:bodyPr>
          <a:lstStyle/>
          <a:p>
            <a:pPr marL="0" marR="0" lvl="0" indent="0" algn="ctr" rtl="0">
              <a:spcBef>
                <a:spcPts val="0"/>
              </a:spcBef>
              <a:buSzPct val="25000"/>
              <a:buNone/>
            </a:pPr>
            <a:r>
              <a:rPr lang="es-CO" sz="2400" b="0" i="0" u="none" strike="noStrike" cap="none">
                <a:solidFill>
                  <a:schemeClr val="lt1"/>
                </a:solidFill>
                <a:latin typeface="Calibri"/>
                <a:ea typeface="Calibri"/>
                <a:cs typeface="Calibri"/>
                <a:sym typeface="Calibri"/>
              </a:rPr>
              <a:t>Las TIC no están Alineadas con la Estrategia Corporativa en las PYMES [15][16] </a:t>
            </a:r>
          </a:p>
        </p:txBody>
      </p:sp>
      <p:sp>
        <p:nvSpPr>
          <p:cNvPr id="118" name="Shape 118"/>
          <p:cNvSpPr txBox="1"/>
          <p:nvPr/>
        </p:nvSpPr>
        <p:spPr>
          <a:xfrm>
            <a:off x="99271" y="4588692"/>
            <a:ext cx="2458985" cy="646331"/>
          </a:xfrm>
          <a:prstGeom prst="rect">
            <a:avLst/>
          </a:prstGeom>
          <a:solidFill>
            <a:srgbClr val="0070C0"/>
          </a:solidFill>
          <a:ln>
            <a:noFill/>
          </a:ln>
        </p:spPr>
        <p:txBody>
          <a:bodyPr lIns="91425" tIns="45700" rIns="91425" bIns="45700" anchor="t" anchorCtr="0">
            <a:noAutofit/>
          </a:bodyPr>
          <a:lstStyle/>
          <a:p>
            <a:pPr marL="0" marR="0" lvl="0" indent="0" algn="l" rtl="0">
              <a:spcBef>
                <a:spcPts val="0"/>
              </a:spcBef>
              <a:buSzPct val="25000"/>
              <a:buNone/>
            </a:pPr>
            <a:r>
              <a:rPr lang="es-CO" sz="1800" b="0" i="0" u="none" strike="noStrike" cap="none">
                <a:solidFill>
                  <a:schemeClr val="lt1"/>
                </a:solidFill>
                <a:latin typeface="Calibri"/>
                <a:ea typeface="Calibri"/>
                <a:cs typeface="Calibri"/>
                <a:sym typeface="Calibri"/>
              </a:rPr>
              <a:t>Falta de Conocimiento de Normas y Frames</a:t>
            </a:r>
          </a:p>
        </p:txBody>
      </p:sp>
      <p:sp>
        <p:nvSpPr>
          <p:cNvPr id="119" name="Shape 119"/>
          <p:cNvSpPr txBox="1"/>
          <p:nvPr/>
        </p:nvSpPr>
        <p:spPr>
          <a:xfrm>
            <a:off x="2784846" y="4604494"/>
            <a:ext cx="2463254" cy="646331"/>
          </a:xfrm>
          <a:prstGeom prst="rect">
            <a:avLst/>
          </a:prstGeom>
          <a:solidFill>
            <a:srgbClr val="0070C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Los Frames actuales son solo para expertos</a:t>
            </a:r>
          </a:p>
        </p:txBody>
      </p:sp>
      <p:sp>
        <p:nvSpPr>
          <p:cNvPr id="120" name="Shape 120"/>
          <p:cNvSpPr txBox="1"/>
          <p:nvPr/>
        </p:nvSpPr>
        <p:spPr>
          <a:xfrm>
            <a:off x="5474687" y="4647062"/>
            <a:ext cx="3290143" cy="646331"/>
          </a:xfrm>
          <a:prstGeom prst="rect">
            <a:avLst/>
          </a:prstGeom>
          <a:solidFill>
            <a:srgbClr val="0070C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Se cree que es costosa la aplicación e implementación [16]</a:t>
            </a:r>
          </a:p>
        </p:txBody>
      </p:sp>
      <p:sp>
        <p:nvSpPr>
          <p:cNvPr id="121" name="Shape 121"/>
          <p:cNvSpPr txBox="1"/>
          <p:nvPr/>
        </p:nvSpPr>
        <p:spPr>
          <a:xfrm>
            <a:off x="8877460" y="4646817"/>
            <a:ext cx="3083026" cy="646331"/>
          </a:xfrm>
          <a:prstGeom prst="rect">
            <a:avLst/>
          </a:prstGeom>
          <a:solidFill>
            <a:srgbClr val="0070C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No existe un plan para generar valor usando tecnología [16]</a:t>
            </a:r>
          </a:p>
        </p:txBody>
      </p:sp>
      <p:sp>
        <p:nvSpPr>
          <p:cNvPr id="122" name="Shape 122"/>
          <p:cNvSpPr txBox="1"/>
          <p:nvPr/>
        </p:nvSpPr>
        <p:spPr>
          <a:xfrm>
            <a:off x="99271" y="5700782"/>
            <a:ext cx="2787417" cy="646331"/>
          </a:xfrm>
          <a:prstGeom prst="rect">
            <a:avLst/>
          </a:prstGeom>
          <a:solidFill>
            <a:srgbClr val="00B0F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El tema no se ha estudiado en profundidad [17]</a:t>
            </a:r>
          </a:p>
        </p:txBody>
      </p:sp>
      <p:sp>
        <p:nvSpPr>
          <p:cNvPr id="123" name="Shape 123"/>
          <p:cNvSpPr txBox="1"/>
          <p:nvPr/>
        </p:nvSpPr>
        <p:spPr>
          <a:xfrm>
            <a:off x="2952868" y="5698860"/>
            <a:ext cx="2968290" cy="646331"/>
          </a:xfrm>
          <a:prstGeom prst="rect">
            <a:avLst/>
          </a:prstGeom>
          <a:solidFill>
            <a:srgbClr val="00B0F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No existe un método Práctico de uso de Frames[17]</a:t>
            </a:r>
          </a:p>
        </p:txBody>
      </p:sp>
      <p:sp>
        <p:nvSpPr>
          <p:cNvPr id="124" name="Shape 124"/>
          <p:cNvSpPr txBox="1"/>
          <p:nvPr/>
        </p:nvSpPr>
        <p:spPr>
          <a:xfrm>
            <a:off x="6095532" y="5688873"/>
            <a:ext cx="2874275" cy="923329"/>
          </a:xfrm>
          <a:prstGeom prst="rect">
            <a:avLst/>
          </a:prstGeom>
          <a:solidFill>
            <a:srgbClr val="00B0F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No se mide la apropiación de tecnología en procesos [16]</a:t>
            </a:r>
          </a:p>
        </p:txBody>
      </p:sp>
      <p:sp>
        <p:nvSpPr>
          <p:cNvPr id="125" name="Shape 125"/>
          <p:cNvSpPr txBox="1"/>
          <p:nvPr/>
        </p:nvSpPr>
        <p:spPr>
          <a:xfrm>
            <a:off x="9035989" y="5688873"/>
            <a:ext cx="2938202" cy="923329"/>
          </a:xfrm>
          <a:prstGeom prst="rect">
            <a:avLst/>
          </a:prstGeom>
          <a:solidFill>
            <a:srgbClr val="00B0F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No se entiende la integración de tecnología como prioridad [16]</a:t>
            </a:r>
          </a:p>
        </p:txBody>
      </p:sp>
      <p:sp>
        <p:nvSpPr>
          <p:cNvPr id="126" name="Shape 126"/>
          <p:cNvSpPr txBox="1"/>
          <p:nvPr/>
        </p:nvSpPr>
        <p:spPr>
          <a:xfrm>
            <a:off x="427704" y="2144815"/>
            <a:ext cx="2246666" cy="646331"/>
          </a:xfrm>
          <a:prstGeom prst="rect">
            <a:avLst/>
          </a:prstGeom>
          <a:solidFill>
            <a:srgbClr val="FF0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Gastan mas de lo que deben en T.I. [12] </a:t>
            </a:r>
          </a:p>
        </p:txBody>
      </p:sp>
      <p:sp>
        <p:nvSpPr>
          <p:cNvPr id="127" name="Shape 127"/>
          <p:cNvSpPr txBox="1"/>
          <p:nvPr/>
        </p:nvSpPr>
        <p:spPr>
          <a:xfrm>
            <a:off x="3079950" y="2144815"/>
            <a:ext cx="2715512" cy="646331"/>
          </a:xfrm>
          <a:prstGeom prst="rect">
            <a:avLst/>
          </a:prstGeom>
          <a:solidFill>
            <a:srgbClr val="FF0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Los Servicios de TI no se prestan como deberían[12]</a:t>
            </a:r>
          </a:p>
        </p:txBody>
      </p:sp>
      <p:sp>
        <p:nvSpPr>
          <p:cNvPr id="128" name="Shape 128"/>
          <p:cNvSpPr txBox="1"/>
          <p:nvPr/>
        </p:nvSpPr>
        <p:spPr>
          <a:xfrm>
            <a:off x="6095532" y="2110953"/>
            <a:ext cx="2502163" cy="646331"/>
          </a:xfrm>
          <a:prstGeom prst="rect">
            <a:avLst/>
          </a:prstGeom>
          <a:solidFill>
            <a:srgbClr val="FF0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Aumenta el Riesgo Operativo y Técnico[12]</a:t>
            </a:r>
          </a:p>
        </p:txBody>
      </p:sp>
      <p:sp>
        <p:nvSpPr>
          <p:cNvPr id="129" name="Shape 129"/>
          <p:cNvSpPr txBox="1"/>
          <p:nvPr/>
        </p:nvSpPr>
        <p:spPr>
          <a:xfrm>
            <a:off x="9035989" y="2090001"/>
            <a:ext cx="2849935" cy="646331"/>
          </a:xfrm>
          <a:prstGeom prst="rect">
            <a:avLst/>
          </a:prstGeom>
          <a:solidFill>
            <a:srgbClr val="FF0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No se sabe cuando comprar Tecnología[12]</a:t>
            </a:r>
          </a:p>
        </p:txBody>
      </p:sp>
      <p:sp>
        <p:nvSpPr>
          <p:cNvPr id="130" name="Shape 130"/>
          <p:cNvSpPr txBox="1"/>
          <p:nvPr/>
        </p:nvSpPr>
        <p:spPr>
          <a:xfrm>
            <a:off x="427704" y="1018240"/>
            <a:ext cx="2421473" cy="646331"/>
          </a:xfrm>
          <a:prstGeom prst="rect">
            <a:avLst/>
          </a:prstGeom>
          <a:solidFill>
            <a:srgbClr val="FFC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Toma de Decisiones  Equivocadas en T.I [13]</a:t>
            </a:r>
          </a:p>
        </p:txBody>
      </p:sp>
      <p:sp>
        <p:nvSpPr>
          <p:cNvPr id="131" name="Shape 131"/>
          <p:cNvSpPr txBox="1"/>
          <p:nvPr/>
        </p:nvSpPr>
        <p:spPr>
          <a:xfrm>
            <a:off x="3102075" y="1032987"/>
            <a:ext cx="2020528" cy="646331"/>
          </a:xfrm>
          <a:prstGeom prst="rect">
            <a:avLst/>
          </a:prstGeom>
          <a:solidFill>
            <a:srgbClr val="FFC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Los Servicios de T.I se sub-utilizan [13]</a:t>
            </a:r>
          </a:p>
        </p:txBody>
      </p:sp>
      <p:sp>
        <p:nvSpPr>
          <p:cNvPr id="132" name="Shape 132"/>
          <p:cNvSpPr txBox="1"/>
          <p:nvPr/>
        </p:nvSpPr>
        <p:spPr>
          <a:xfrm>
            <a:off x="5587180" y="1018112"/>
            <a:ext cx="3177650" cy="646331"/>
          </a:xfrm>
          <a:prstGeom prst="rect">
            <a:avLst/>
          </a:prstGeom>
          <a:solidFill>
            <a:srgbClr val="FFC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No se cumplen los objetivos estratégicos asociados a T.I[13]</a:t>
            </a:r>
          </a:p>
        </p:txBody>
      </p:sp>
      <p:sp>
        <p:nvSpPr>
          <p:cNvPr id="133" name="Shape 133"/>
          <p:cNvSpPr txBox="1"/>
          <p:nvPr/>
        </p:nvSpPr>
        <p:spPr>
          <a:xfrm>
            <a:off x="9017728" y="1018112"/>
            <a:ext cx="2908540" cy="646331"/>
          </a:xfrm>
          <a:prstGeom prst="rect">
            <a:avLst/>
          </a:prstGeom>
          <a:solidFill>
            <a:srgbClr val="FFC000"/>
          </a:solid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lt1"/>
                </a:solidFill>
                <a:latin typeface="Calibri"/>
                <a:ea typeface="Calibri"/>
                <a:cs typeface="Calibri"/>
                <a:sym typeface="Calibri"/>
              </a:rPr>
              <a:t>Desorden e Improductividad en Procesos T.I [13]</a:t>
            </a:r>
          </a:p>
        </p:txBody>
      </p:sp>
      <p:sp>
        <p:nvSpPr>
          <p:cNvPr id="134" name="Shape 134"/>
          <p:cNvSpPr/>
          <p:nvPr/>
        </p:nvSpPr>
        <p:spPr>
          <a:xfrm>
            <a:off x="1472071" y="5261100"/>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35" name="Shape 135"/>
          <p:cNvSpPr/>
          <p:nvPr/>
        </p:nvSpPr>
        <p:spPr>
          <a:xfrm>
            <a:off x="838200" y="4112332"/>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36" name="Shape 136"/>
          <p:cNvSpPr/>
          <p:nvPr/>
        </p:nvSpPr>
        <p:spPr>
          <a:xfrm>
            <a:off x="3926648" y="4136803"/>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37" name="Shape 137"/>
          <p:cNvSpPr/>
          <p:nvPr/>
        </p:nvSpPr>
        <p:spPr>
          <a:xfrm>
            <a:off x="6749164" y="4197617"/>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38" name="Shape 138"/>
          <p:cNvSpPr/>
          <p:nvPr/>
        </p:nvSpPr>
        <p:spPr>
          <a:xfrm>
            <a:off x="9524853" y="4207196"/>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39" name="Shape 139"/>
          <p:cNvSpPr/>
          <p:nvPr/>
        </p:nvSpPr>
        <p:spPr>
          <a:xfrm>
            <a:off x="4016473" y="5275835"/>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0" name="Shape 140"/>
          <p:cNvSpPr/>
          <p:nvPr/>
        </p:nvSpPr>
        <p:spPr>
          <a:xfrm>
            <a:off x="6231792" y="5275835"/>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1" name="Shape 141"/>
          <p:cNvSpPr/>
          <p:nvPr/>
        </p:nvSpPr>
        <p:spPr>
          <a:xfrm>
            <a:off x="9397015" y="5287726"/>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2" name="Shape 142"/>
          <p:cNvSpPr/>
          <p:nvPr/>
        </p:nvSpPr>
        <p:spPr>
          <a:xfrm>
            <a:off x="2016850" y="2815493"/>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3" name="Shape 143"/>
          <p:cNvSpPr/>
          <p:nvPr/>
        </p:nvSpPr>
        <p:spPr>
          <a:xfrm>
            <a:off x="3972228" y="2806643"/>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4" name="Shape 144"/>
          <p:cNvSpPr/>
          <p:nvPr/>
        </p:nvSpPr>
        <p:spPr>
          <a:xfrm>
            <a:off x="6191535" y="2808236"/>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5" name="Shape 145"/>
          <p:cNvSpPr/>
          <p:nvPr/>
        </p:nvSpPr>
        <p:spPr>
          <a:xfrm>
            <a:off x="8764831" y="2797019"/>
            <a:ext cx="280219" cy="459657"/>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6" name="Shape 146"/>
          <p:cNvSpPr/>
          <p:nvPr/>
        </p:nvSpPr>
        <p:spPr>
          <a:xfrm>
            <a:off x="1511707" y="1706458"/>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7" name="Shape 147"/>
          <p:cNvSpPr/>
          <p:nvPr/>
        </p:nvSpPr>
        <p:spPr>
          <a:xfrm>
            <a:off x="3972228" y="1692959"/>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8" name="Shape 148"/>
          <p:cNvSpPr/>
          <p:nvPr/>
        </p:nvSpPr>
        <p:spPr>
          <a:xfrm>
            <a:off x="6248389" y="1721232"/>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9" name="Shape 149"/>
          <p:cNvSpPr/>
          <p:nvPr/>
        </p:nvSpPr>
        <p:spPr>
          <a:xfrm>
            <a:off x="9045050" y="1658775"/>
            <a:ext cx="235975" cy="376082"/>
          </a:xfrm>
          <a:prstGeom prst="upArrow">
            <a:avLst>
              <a:gd name="adj1" fmla="val 50000"/>
              <a:gd name="adj2" fmla="val 50000"/>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50" name="Shape 150"/>
          <p:cNvSpPr txBox="1">
            <a:spLocks noGrp="1"/>
          </p:cNvSpPr>
          <p:nvPr>
            <p:ph type="ftr" idx="11"/>
          </p:nvPr>
        </p:nvSpPr>
        <p:spPr>
          <a:xfrm>
            <a:off x="838200" y="6390480"/>
            <a:ext cx="2481775"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151" name="Shape 15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4</a:t>
            </a:fld>
            <a:endParaRPr lang="es-CO" sz="1200">
              <a:solidFill>
                <a:srgbClr val="888888"/>
              </a:solidFill>
              <a:latin typeface="Calibri"/>
              <a:ea typeface="Calibri"/>
              <a:cs typeface="Calibri"/>
              <a:sym typeface="Calibri"/>
            </a:endParaRPr>
          </a:p>
        </p:txBody>
      </p:sp>
      <p:sp>
        <p:nvSpPr>
          <p:cNvPr id="152" name="Shape 152"/>
          <p:cNvSpPr/>
          <p:nvPr/>
        </p:nvSpPr>
        <p:spPr>
          <a:xfrm>
            <a:off x="4357753" y="156508"/>
            <a:ext cx="4473211" cy="76944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4400">
                <a:solidFill>
                  <a:schemeClr val="dk1"/>
                </a:solidFill>
                <a:latin typeface="Calibri"/>
                <a:ea typeface="Calibri"/>
                <a:cs typeface="Calibri"/>
                <a:sym typeface="Calibri"/>
              </a:rPr>
              <a:t>Árbol de Problema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1152378" y="1406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Trabajos Relacionados</a:t>
            </a:r>
          </a:p>
        </p:txBody>
      </p:sp>
      <p:grpSp>
        <p:nvGrpSpPr>
          <p:cNvPr id="159" name="Shape 159"/>
          <p:cNvGrpSpPr/>
          <p:nvPr/>
        </p:nvGrpSpPr>
        <p:grpSpPr>
          <a:xfrm>
            <a:off x="-4768995" y="266517"/>
            <a:ext cx="15855368" cy="6988168"/>
            <a:chOff x="-5866275" y="-898337"/>
            <a:chExt cx="15855368" cy="6988168"/>
          </a:xfrm>
        </p:grpSpPr>
        <p:sp>
          <p:nvSpPr>
            <p:cNvPr id="160" name="Shape 160"/>
            <p:cNvSpPr/>
            <p:nvPr/>
          </p:nvSpPr>
          <p:spPr>
            <a:xfrm>
              <a:off x="-5866275" y="-898337"/>
              <a:ext cx="6988168" cy="6988168"/>
            </a:xfrm>
            <a:prstGeom prst="blockArc">
              <a:avLst>
                <a:gd name="adj1" fmla="val 18900000"/>
                <a:gd name="adj2" fmla="val 2700000"/>
                <a:gd name="adj3" fmla="val 309"/>
              </a:avLst>
            </a:prstGeom>
            <a:noFill/>
            <a:ln w="12700" cap="flat" cmpd="sng">
              <a:solidFill>
                <a:srgbClr val="487AA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1" name="Shape 161"/>
            <p:cNvSpPr/>
            <p:nvPr/>
          </p:nvSpPr>
          <p:spPr>
            <a:xfrm>
              <a:off x="364183" y="236005"/>
              <a:ext cx="9624910" cy="471802"/>
            </a:xfrm>
            <a:prstGeom prst="rect">
              <a:avLst/>
            </a:prstGeom>
            <a:solidFill>
              <a:schemeClr val="lt1"/>
            </a:solidFill>
            <a:ln w="12700" cap="flat" cmpd="sng">
              <a:solidFill>
                <a:srgbClr val="528CBE"/>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2" name="Shape 162"/>
            <p:cNvSpPr txBox="1"/>
            <p:nvPr/>
          </p:nvSpPr>
          <p:spPr>
            <a:xfrm>
              <a:off x="364183" y="236005"/>
              <a:ext cx="9624910" cy="471802"/>
            </a:xfrm>
            <a:prstGeom prst="rect">
              <a:avLst/>
            </a:prstGeom>
            <a:noFill/>
            <a:ln>
              <a:noFill/>
            </a:ln>
          </p:spPr>
          <p:txBody>
            <a:bodyPr lIns="374475" tIns="40625" rIns="40625" bIns="40625" anchor="ctr" anchorCtr="0">
              <a:noAutofit/>
            </a:bodyPr>
            <a:lstStyle/>
            <a:p>
              <a:pPr marL="0" marR="0" lvl="0" indent="0" algn="l"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Modelo de Madurez Tecnológica en Centro Educativo-país vasco 2011 [6]</a:t>
              </a:r>
            </a:p>
          </p:txBody>
        </p:sp>
        <p:sp>
          <p:nvSpPr>
            <p:cNvPr id="163" name="Shape 163"/>
            <p:cNvSpPr/>
            <p:nvPr/>
          </p:nvSpPr>
          <p:spPr>
            <a:xfrm>
              <a:off x="69305" y="177029"/>
              <a:ext cx="589752" cy="589752"/>
            </a:xfrm>
            <a:prstGeom prst="ellipse">
              <a:avLst/>
            </a:prstGeom>
            <a:solidFill>
              <a:schemeClr val="lt1"/>
            </a:solidFill>
            <a:ln w="12700" cap="flat" cmpd="sng">
              <a:solidFill>
                <a:srgbClr val="599BD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4" name="Shape 164"/>
            <p:cNvSpPr/>
            <p:nvPr/>
          </p:nvSpPr>
          <p:spPr>
            <a:xfrm>
              <a:off x="791443" y="944125"/>
              <a:ext cx="9197650" cy="471802"/>
            </a:xfrm>
            <a:prstGeom prst="rect">
              <a:avLst/>
            </a:prstGeom>
            <a:solidFill>
              <a:schemeClr val="lt1"/>
            </a:solidFill>
            <a:ln w="12700" cap="flat" cmpd="sng">
              <a:solidFill>
                <a:srgbClr val="528CBE"/>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5" name="Shape 165"/>
            <p:cNvSpPr txBox="1"/>
            <p:nvPr/>
          </p:nvSpPr>
          <p:spPr>
            <a:xfrm>
              <a:off x="791443" y="944125"/>
              <a:ext cx="9197650" cy="471802"/>
            </a:xfrm>
            <a:prstGeom prst="rect">
              <a:avLst/>
            </a:prstGeom>
            <a:noFill/>
            <a:ln>
              <a:noFill/>
            </a:ln>
          </p:spPr>
          <p:txBody>
            <a:bodyPr lIns="374475" tIns="40625" rIns="40625" bIns="40625" anchor="ctr" anchorCtr="0">
              <a:noAutofit/>
            </a:bodyPr>
            <a:lstStyle/>
            <a:p>
              <a:pPr marL="0" marR="0" lvl="0" indent="0" algn="l"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Gestión de innovación tecnológica en PYMES manufactureras 2006, Ortiz, Florángel. [7]</a:t>
              </a:r>
            </a:p>
          </p:txBody>
        </p:sp>
        <p:sp>
          <p:nvSpPr>
            <p:cNvPr id="166" name="Shape 166"/>
            <p:cNvSpPr/>
            <p:nvPr/>
          </p:nvSpPr>
          <p:spPr>
            <a:xfrm>
              <a:off x="496566" y="885149"/>
              <a:ext cx="589752" cy="589752"/>
            </a:xfrm>
            <a:prstGeom prst="ellipse">
              <a:avLst/>
            </a:prstGeom>
            <a:solidFill>
              <a:schemeClr val="lt1"/>
            </a:solidFill>
            <a:ln w="12700" cap="flat" cmpd="sng">
              <a:solidFill>
                <a:srgbClr val="599BD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7" name="Shape 167"/>
            <p:cNvSpPr/>
            <p:nvPr/>
          </p:nvSpPr>
          <p:spPr>
            <a:xfrm>
              <a:off x="1025579" y="1651725"/>
              <a:ext cx="8963512" cy="471802"/>
            </a:xfrm>
            <a:prstGeom prst="rect">
              <a:avLst/>
            </a:prstGeom>
            <a:solidFill>
              <a:schemeClr val="lt1"/>
            </a:solidFill>
            <a:ln w="12700" cap="flat" cmpd="sng">
              <a:solidFill>
                <a:srgbClr val="528CBE"/>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8" name="Shape 168"/>
            <p:cNvSpPr txBox="1"/>
            <p:nvPr/>
          </p:nvSpPr>
          <p:spPr>
            <a:xfrm>
              <a:off x="1025579" y="1651725"/>
              <a:ext cx="8963512" cy="471802"/>
            </a:xfrm>
            <a:prstGeom prst="rect">
              <a:avLst/>
            </a:prstGeom>
            <a:noFill/>
            <a:ln>
              <a:noFill/>
            </a:ln>
          </p:spPr>
          <p:txBody>
            <a:bodyPr lIns="374475" tIns="40625" rIns="40625" bIns="40625" anchor="ctr" anchorCtr="0">
              <a:noAutofit/>
            </a:bodyPr>
            <a:lstStyle/>
            <a:p>
              <a:pPr marL="0" marR="0" lvl="0" indent="0" algn="l"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Modelo para la gestión estratégica de la tecnología (GET) 2012, Pedroza, Alvaro. [8] </a:t>
              </a:r>
            </a:p>
          </p:txBody>
        </p:sp>
        <p:sp>
          <p:nvSpPr>
            <p:cNvPr id="169" name="Shape 169"/>
            <p:cNvSpPr/>
            <p:nvPr/>
          </p:nvSpPr>
          <p:spPr>
            <a:xfrm>
              <a:off x="730702" y="1592750"/>
              <a:ext cx="589752" cy="589752"/>
            </a:xfrm>
            <a:prstGeom prst="ellipse">
              <a:avLst/>
            </a:prstGeom>
            <a:solidFill>
              <a:schemeClr val="lt1"/>
            </a:solidFill>
            <a:ln w="12700" cap="flat" cmpd="sng">
              <a:solidFill>
                <a:srgbClr val="599BD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0" name="Shape 170"/>
            <p:cNvSpPr/>
            <p:nvPr/>
          </p:nvSpPr>
          <p:spPr>
            <a:xfrm>
              <a:off x="1100337" y="2359844"/>
              <a:ext cx="8888756" cy="471802"/>
            </a:xfrm>
            <a:prstGeom prst="rect">
              <a:avLst/>
            </a:prstGeom>
            <a:solidFill>
              <a:schemeClr val="lt1"/>
            </a:solidFill>
            <a:ln w="12700" cap="flat" cmpd="sng">
              <a:solidFill>
                <a:srgbClr val="528CBE"/>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1" name="Shape 171"/>
            <p:cNvSpPr txBox="1"/>
            <p:nvPr/>
          </p:nvSpPr>
          <p:spPr>
            <a:xfrm>
              <a:off x="1100337" y="2359844"/>
              <a:ext cx="8888756" cy="471802"/>
            </a:xfrm>
            <a:prstGeom prst="rect">
              <a:avLst/>
            </a:prstGeom>
            <a:noFill/>
            <a:ln>
              <a:noFill/>
            </a:ln>
          </p:spPr>
          <p:txBody>
            <a:bodyPr lIns="374475" tIns="40625" rIns="40625" bIns="40625" anchor="ctr" anchorCtr="0">
              <a:noAutofit/>
            </a:bodyPr>
            <a:lstStyle/>
            <a:p>
              <a:pPr marL="0" marR="0" lvl="0" indent="0" algn="l"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Process Maturity-Growing older and wiser? Using Process Advisor for Process 2013, Bryant, A., Grogan, J. [9]</a:t>
              </a:r>
            </a:p>
          </p:txBody>
        </p:sp>
        <p:sp>
          <p:nvSpPr>
            <p:cNvPr id="172" name="Shape 172"/>
            <p:cNvSpPr/>
            <p:nvPr/>
          </p:nvSpPr>
          <p:spPr>
            <a:xfrm>
              <a:off x="805460" y="2300869"/>
              <a:ext cx="589752" cy="589752"/>
            </a:xfrm>
            <a:prstGeom prst="ellipse">
              <a:avLst/>
            </a:prstGeom>
            <a:solidFill>
              <a:schemeClr val="lt1"/>
            </a:solidFill>
            <a:ln w="12700" cap="flat" cmpd="sng">
              <a:solidFill>
                <a:srgbClr val="599BD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3" name="Shape 173"/>
            <p:cNvSpPr/>
            <p:nvPr/>
          </p:nvSpPr>
          <p:spPr>
            <a:xfrm>
              <a:off x="1025579" y="3067965"/>
              <a:ext cx="8963512" cy="471802"/>
            </a:xfrm>
            <a:prstGeom prst="rect">
              <a:avLst/>
            </a:prstGeom>
            <a:solidFill>
              <a:schemeClr val="lt1"/>
            </a:solidFill>
            <a:ln w="12700" cap="flat" cmpd="sng">
              <a:solidFill>
                <a:srgbClr val="528CBE"/>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4" name="Shape 174"/>
            <p:cNvSpPr txBox="1"/>
            <p:nvPr/>
          </p:nvSpPr>
          <p:spPr>
            <a:xfrm>
              <a:off x="1025579" y="3067965"/>
              <a:ext cx="8963512" cy="471802"/>
            </a:xfrm>
            <a:prstGeom prst="rect">
              <a:avLst/>
            </a:prstGeom>
            <a:noFill/>
            <a:ln>
              <a:noFill/>
            </a:ln>
          </p:spPr>
          <p:txBody>
            <a:bodyPr lIns="374475" tIns="40625" rIns="40625" bIns="40625" anchor="ctr" anchorCtr="0">
              <a:noAutofit/>
            </a:bodyPr>
            <a:lstStyle/>
            <a:p>
              <a:pPr marL="0" marR="0" lvl="0" indent="0" algn="l"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The model of technological maturity for evaluation of the information resource of shipbuilding enterprise 2012, Мандра, Андрей В. [10]</a:t>
              </a:r>
            </a:p>
          </p:txBody>
        </p:sp>
        <p:sp>
          <p:nvSpPr>
            <p:cNvPr id="175" name="Shape 175"/>
            <p:cNvSpPr/>
            <p:nvPr/>
          </p:nvSpPr>
          <p:spPr>
            <a:xfrm>
              <a:off x="730702" y="3008990"/>
              <a:ext cx="589752" cy="589752"/>
            </a:xfrm>
            <a:prstGeom prst="ellipse">
              <a:avLst/>
            </a:prstGeom>
            <a:solidFill>
              <a:schemeClr val="lt1"/>
            </a:solidFill>
            <a:ln w="12700" cap="flat" cmpd="sng">
              <a:solidFill>
                <a:srgbClr val="599BD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6" name="Shape 176"/>
            <p:cNvSpPr/>
            <p:nvPr/>
          </p:nvSpPr>
          <p:spPr>
            <a:xfrm>
              <a:off x="791443" y="3775566"/>
              <a:ext cx="9197650" cy="471802"/>
            </a:xfrm>
            <a:prstGeom prst="rect">
              <a:avLst/>
            </a:prstGeom>
            <a:solidFill>
              <a:schemeClr val="lt1"/>
            </a:solidFill>
            <a:ln w="12700" cap="flat" cmpd="sng">
              <a:solidFill>
                <a:srgbClr val="528CBE"/>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7" name="Shape 177"/>
            <p:cNvSpPr txBox="1"/>
            <p:nvPr/>
          </p:nvSpPr>
          <p:spPr>
            <a:xfrm>
              <a:off x="791443" y="3775566"/>
              <a:ext cx="9197650" cy="471802"/>
            </a:xfrm>
            <a:prstGeom prst="rect">
              <a:avLst/>
            </a:prstGeom>
            <a:noFill/>
            <a:ln>
              <a:noFill/>
            </a:ln>
          </p:spPr>
          <p:txBody>
            <a:bodyPr lIns="374475" tIns="40625" rIns="40625" bIns="40625" anchor="ctr" anchorCtr="0">
              <a:noAutofit/>
            </a:bodyPr>
            <a:lstStyle/>
            <a:p>
              <a:pPr marL="0" marR="0" lvl="0" indent="0" algn="l"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Measuring the ICT maturity of SMEs 2010, Pham, Quoc T. [11]</a:t>
              </a:r>
            </a:p>
          </p:txBody>
        </p:sp>
        <p:sp>
          <p:nvSpPr>
            <p:cNvPr id="178" name="Shape 178"/>
            <p:cNvSpPr/>
            <p:nvPr/>
          </p:nvSpPr>
          <p:spPr>
            <a:xfrm>
              <a:off x="496566" y="3716591"/>
              <a:ext cx="589752" cy="589752"/>
            </a:xfrm>
            <a:prstGeom prst="ellipse">
              <a:avLst/>
            </a:prstGeom>
            <a:solidFill>
              <a:schemeClr val="lt1"/>
            </a:solidFill>
            <a:ln w="12700" cap="flat" cmpd="sng">
              <a:solidFill>
                <a:srgbClr val="599BD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9" name="Shape 179"/>
            <p:cNvSpPr/>
            <p:nvPr/>
          </p:nvSpPr>
          <p:spPr>
            <a:xfrm>
              <a:off x="364183" y="4483685"/>
              <a:ext cx="9624910" cy="471802"/>
            </a:xfrm>
            <a:prstGeom prst="rect">
              <a:avLst/>
            </a:prstGeom>
            <a:solidFill>
              <a:schemeClr val="lt1"/>
            </a:solidFill>
            <a:ln w="12700" cap="flat" cmpd="sng">
              <a:solidFill>
                <a:srgbClr val="528CBE"/>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0" name="Shape 180"/>
            <p:cNvSpPr txBox="1"/>
            <p:nvPr/>
          </p:nvSpPr>
          <p:spPr>
            <a:xfrm>
              <a:off x="364183" y="4483685"/>
              <a:ext cx="9624910" cy="471802"/>
            </a:xfrm>
            <a:prstGeom prst="rect">
              <a:avLst/>
            </a:prstGeom>
            <a:noFill/>
            <a:ln>
              <a:noFill/>
            </a:ln>
          </p:spPr>
          <p:txBody>
            <a:bodyPr lIns="374475" tIns="40625" rIns="40625" bIns="40625" anchor="ctr" anchorCtr="0">
              <a:noAutofit/>
            </a:bodyPr>
            <a:lstStyle/>
            <a:p>
              <a:pPr marL="0" marR="0" lvl="0" indent="0" algn="l" rtl="0">
                <a:lnSpc>
                  <a:spcPct val="90000"/>
                </a:lnSpc>
                <a:spcBef>
                  <a:spcPts val="0"/>
                </a:spcBef>
                <a:spcAft>
                  <a:spcPts val="0"/>
                </a:spcAft>
                <a:buSzPct val="25000"/>
                <a:buNone/>
              </a:pPr>
              <a:r>
                <a:rPr lang="es-CO" sz="1600">
                  <a:solidFill>
                    <a:schemeClr val="lt1"/>
                  </a:solidFill>
                  <a:latin typeface="Calibri"/>
                  <a:ea typeface="Calibri"/>
                  <a:cs typeface="Calibri"/>
                  <a:sym typeface="Calibri"/>
                </a:rPr>
                <a:t>The impact of social information system governance, utilization, and capabilities on absorptive capacity and innovation: A case of Austrian SMEs 2016, Limaj, Everist, Bernroider, Edward W. N. and Choudrie, Jyoti.[14]</a:t>
              </a:r>
            </a:p>
          </p:txBody>
        </p:sp>
        <p:sp>
          <p:nvSpPr>
            <p:cNvPr id="181" name="Shape 181"/>
            <p:cNvSpPr/>
            <p:nvPr/>
          </p:nvSpPr>
          <p:spPr>
            <a:xfrm>
              <a:off x="69305" y="4424710"/>
              <a:ext cx="589752" cy="589752"/>
            </a:xfrm>
            <a:prstGeom prst="ellipse">
              <a:avLst/>
            </a:prstGeom>
            <a:solidFill>
              <a:schemeClr val="lt1"/>
            </a:solidFill>
            <a:ln w="12700" cap="flat" cmpd="sng">
              <a:solidFill>
                <a:srgbClr val="599BD5"/>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grpSp>
      <p:pic>
        <p:nvPicPr>
          <p:cNvPr id="182" name="Shape 182" descr="logo"/>
          <p:cNvPicPr preferRelativeResize="0"/>
          <p:nvPr/>
        </p:nvPicPr>
        <p:blipFill rotWithShape="1">
          <a:blip r:embed="rId3">
            <a:alphaModFix/>
          </a:blip>
          <a:srcRect/>
          <a:stretch/>
        </p:blipFill>
        <p:spPr>
          <a:xfrm>
            <a:off x="10199077" y="14067"/>
            <a:ext cx="1978854" cy="889797"/>
          </a:xfrm>
          <a:prstGeom prst="rect">
            <a:avLst/>
          </a:prstGeom>
          <a:noFill/>
          <a:ln>
            <a:noFill/>
          </a:ln>
        </p:spPr>
      </p:pic>
      <p:sp>
        <p:nvSpPr>
          <p:cNvPr id="183" name="Shape 183"/>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184" name="Shape 18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5</a:t>
            </a:fld>
            <a:endParaRPr lang="es-CO" sz="1200">
              <a:solidFill>
                <a:srgbClr val="888888"/>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Shape 190"/>
          <p:cNvPicPr preferRelativeResize="0"/>
          <p:nvPr/>
        </p:nvPicPr>
        <p:blipFill rotWithShape="1">
          <a:blip r:embed="rId3">
            <a:alphaModFix/>
          </a:blip>
          <a:srcRect/>
          <a:stretch/>
        </p:blipFill>
        <p:spPr>
          <a:xfrm>
            <a:off x="2852076" y="915080"/>
            <a:ext cx="5867107" cy="5657961"/>
          </a:xfrm>
          <a:prstGeom prst="rect">
            <a:avLst/>
          </a:prstGeom>
          <a:noFill/>
          <a:ln>
            <a:noFill/>
          </a:ln>
        </p:spPr>
      </p:pic>
      <p:pic>
        <p:nvPicPr>
          <p:cNvPr id="191" name="Shape 191" descr="logo"/>
          <p:cNvPicPr preferRelativeResize="0"/>
          <p:nvPr/>
        </p:nvPicPr>
        <p:blipFill rotWithShape="1">
          <a:blip r:embed="rId4">
            <a:alphaModFix/>
          </a:blip>
          <a:srcRect/>
          <a:stretch/>
        </p:blipFill>
        <p:spPr>
          <a:xfrm>
            <a:off x="10199077" y="14067"/>
            <a:ext cx="1978854" cy="889797"/>
          </a:xfrm>
          <a:prstGeom prst="rect">
            <a:avLst/>
          </a:prstGeom>
          <a:noFill/>
          <a:ln>
            <a:noFill/>
          </a:ln>
        </p:spPr>
      </p:pic>
      <p:sp>
        <p:nvSpPr>
          <p:cNvPr id="192" name="Shape 192"/>
          <p:cNvSpPr txBox="1">
            <a:spLocks noGrp="1"/>
          </p:cNvSpPr>
          <p:nvPr>
            <p:ph type="title"/>
          </p:nvPr>
        </p:nvSpPr>
        <p:spPr>
          <a:xfrm>
            <a:off x="1152378" y="1406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Trabajos Relacionados (2)</a:t>
            </a:r>
          </a:p>
        </p:txBody>
      </p:sp>
      <p:sp>
        <p:nvSpPr>
          <p:cNvPr id="193" name="Shape 193"/>
          <p:cNvSpPr txBox="1">
            <a:spLocks noGrp="1"/>
          </p:cNvSpPr>
          <p:nvPr>
            <p:ph type="ftr" idx="11"/>
          </p:nvPr>
        </p:nvSpPr>
        <p:spPr>
          <a:xfrm>
            <a:off x="838200" y="6390480"/>
            <a:ext cx="2481775"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194" name="Shape 19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6</a:t>
            </a:fld>
            <a:endParaRPr lang="es-CO" sz="1200">
              <a:solidFill>
                <a:srgbClr val="888888"/>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grpSp>
        <p:nvGrpSpPr>
          <p:cNvPr id="200" name="Shape 200"/>
          <p:cNvGrpSpPr/>
          <p:nvPr/>
        </p:nvGrpSpPr>
        <p:grpSpPr>
          <a:xfrm>
            <a:off x="2761128" y="3532094"/>
            <a:ext cx="7386918" cy="2790142"/>
            <a:chOff x="0" y="0"/>
            <a:chExt cx="7386918" cy="2790142"/>
          </a:xfrm>
        </p:grpSpPr>
        <p:sp>
          <p:nvSpPr>
            <p:cNvPr id="201" name="Shape 201"/>
            <p:cNvSpPr/>
            <p:nvPr/>
          </p:nvSpPr>
          <p:spPr>
            <a:xfrm>
              <a:off x="2462305" y="0"/>
              <a:ext cx="2462305" cy="945416"/>
            </a:xfrm>
            <a:prstGeom prst="trapezoid">
              <a:avLst>
                <a:gd name="adj" fmla="val 130223"/>
              </a:avLst>
            </a:prstGeom>
            <a:solidFill>
              <a:srgbClr val="4372C3"/>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2" name="Shape 202"/>
            <p:cNvSpPr txBox="1"/>
            <p:nvPr/>
          </p:nvSpPr>
          <p:spPr>
            <a:xfrm>
              <a:off x="2462305" y="0"/>
              <a:ext cx="2462305" cy="945416"/>
            </a:xfrm>
            <a:prstGeom prst="rect">
              <a:avLst/>
            </a:prstGeom>
            <a:noFill/>
            <a:ln>
              <a:noFill/>
            </a:ln>
          </p:spPr>
          <p:txBody>
            <a:bodyPr lIns="26650" tIns="26650" rIns="26650" bIns="26650" anchor="ctr" anchorCtr="0">
              <a:noAutofit/>
            </a:bodyPr>
            <a:lstStyle/>
            <a:p>
              <a:pPr marL="0" marR="0" lvl="0" indent="0" algn="ctr" rtl="0">
                <a:lnSpc>
                  <a:spcPct val="90000"/>
                </a:lnSpc>
                <a:spcBef>
                  <a:spcPts val="0"/>
                </a:spcBef>
                <a:spcAft>
                  <a:spcPts val="0"/>
                </a:spcAft>
                <a:buSzPct val="25000"/>
                <a:buNone/>
              </a:pPr>
              <a:r>
                <a:rPr lang="es-CO" sz="2100">
                  <a:solidFill>
                    <a:schemeClr val="lt1"/>
                  </a:solidFill>
                  <a:latin typeface="Calibri"/>
                  <a:ea typeface="Calibri"/>
                  <a:cs typeface="Calibri"/>
                  <a:sym typeface="Calibri"/>
                </a:rPr>
                <a:t>Adquirir tecnología</a:t>
              </a:r>
            </a:p>
          </p:txBody>
        </p:sp>
        <p:sp>
          <p:nvSpPr>
            <p:cNvPr id="203" name="Shape 203"/>
            <p:cNvSpPr/>
            <p:nvPr/>
          </p:nvSpPr>
          <p:spPr>
            <a:xfrm>
              <a:off x="1231151" y="945416"/>
              <a:ext cx="4924611" cy="945416"/>
            </a:xfrm>
            <a:prstGeom prst="trapezoid">
              <a:avLst>
                <a:gd name="adj" fmla="val 130223"/>
              </a:avLst>
            </a:prstGeom>
            <a:solidFill>
              <a:srgbClr val="4372C3"/>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4" name="Shape 204"/>
            <p:cNvSpPr txBox="1"/>
            <p:nvPr/>
          </p:nvSpPr>
          <p:spPr>
            <a:xfrm>
              <a:off x="2092959" y="945416"/>
              <a:ext cx="3200996" cy="945416"/>
            </a:xfrm>
            <a:prstGeom prst="rect">
              <a:avLst/>
            </a:prstGeom>
            <a:noFill/>
            <a:ln>
              <a:noFill/>
            </a:ln>
          </p:spPr>
          <p:txBody>
            <a:bodyPr lIns="26650" tIns="26650" rIns="26650" bIns="26650" anchor="ctr" anchorCtr="0">
              <a:noAutofit/>
            </a:bodyPr>
            <a:lstStyle/>
            <a:p>
              <a:pPr marL="0" marR="0" lvl="0" indent="0" algn="ctr" rtl="0">
                <a:lnSpc>
                  <a:spcPct val="90000"/>
                </a:lnSpc>
                <a:spcBef>
                  <a:spcPts val="0"/>
                </a:spcBef>
                <a:spcAft>
                  <a:spcPts val="0"/>
                </a:spcAft>
                <a:buSzPct val="25000"/>
                <a:buNone/>
              </a:pPr>
              <a:r>
                <a:rPr lang="es-CO" sz="2100">
                  <a:solidFill>
                    <a:schemeClr val="lt1"/>
                  </a:solidFill>
                  <a:latin typeface="Calibri"/>
                  <a:ea typeface="Calibri"/>
                  <a:cs typeface="Calibri"/>
                  <a:sym typeface="Calibri"/>
                </a:rPr>
                <a:t>Construir y configurar  los controles en la tecnología</a:t>
              </a:r>
            </a:p>
          </p:txBody>
        </p:sp>
        <p:sp>
          <p:nvSpPr>
            <p:cNvPr id="205" name="Shape 205"/>
            <p:cNvSpPr/>
            <p:nvPr/>
          </p:nvSpPr>
          <p:spPr>
            <a:xfrm>
              <a:off x="0" y="1844725"/>
              <a:ext cx="7386918" cy="945416"/>
            </a:xfrm>
            <a:prstGeom prst="trapezoid">
              <a:avLst>
                <a:gd name="adj" fmla="val 130223"/>
              </a:avLst>
            </a:prstGeom>
            <a:solidFill>
              <a:srgbClr val="4372C3"/>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6" name="Shape 206"/>
            <p:cNvSpPr txBox="1"/>
            <p:nvPr/>
          </p:nvSpPr>
          <p:spPr>
            <a:xfrm>
              <a:off x="1292709" y="1844725"/>
              <a:ext cx="4801496" cy="945416"/>
            </a:xfrm>
            <a:prstGeom prst="rect">
              <a:avLst/>
            </a:prstGeom>
            <a:noFill/>
            <a:ln>
              <a:noFill/>
            </a:ln>
          </p:spPr>
          <p:txBody>
            <a:bodyPr lIns="26650" tIns="26650" rIns="26650" bIns="26650" anchor="ctr" anchorCtr="0">
              <a:noAutofit/>
            </a:bodyPr>
            <a:lstStyle/>
            <a:p>
              <a:pPr marL="0" marR="0" lvl="0" indent="0" algn="ctr" rtl="0">
                <a:lnSpc>
                  <a:spcPct val="90000"/>
                </a:lnSpc>
                <a:spcBef>
                  <a:spcPts val="0"/>
                </a:spcBef>
                <a:spcAft>
                  <a:spcPts val="0"/>
                </a:spcAft>
                <a:buSzPct val="25000"/>
                <a:buNone/>
              </a:pPr>
              <a:r>
                <a:rPr lang="es-CO" sz="2100">
                  <a:solidFill>
                    <a:schemeClr val="lt1"/>
                  </a:solidFill>
                  <a:latin typeface="Calibri"/>
                  <a:ea typeface="Calibri"/>
                  <a:cs typeface="Calibri"/>
                  <a:sym typeface="Calibri"/>
                </a:rPr>
                <a:t>Operar , mantener y controlar las operaciones de la tecnología y los controles.</a:t>
              </a:r>
            </a:p>
          </p:txBody>
        </p:sp>
      </p:grpSp>
      <p:grpSp>
        <p:nvGrpSpPr>
          <p:cNvPr id="207" name="Shape 207"/>
          <p:cNvGrpSpPr/>
          <p:nvPr/>
        </p:nvGrpSpPr>
        <p:grpSpPr>
          <a:xfrm>
            <a:off x="3376705" y="199712"/>
            <a:ext cx="6179670" cy="3171015"/>
            <a:chOff x="0" y="0"/>
            <a:chExt cx="6179670" cy="3171015"/>
          </a:xfrm>
        </p:grpSpPr>
        <p:sp>
          <p:nvSpPr>
            <p:cNvPr id="208" name="Shape 208"/>
            <p:cNvSpPr/>
            <p:nvPr/>
          </p:nvSpPr>
          <p:spPr>
            <a:xfrm rot="10800000">
              <a:off x="0" y="0"/>
              <a:ext cx="6179670" cy="1057005"/>
            </a:xfrm>
            <a:prstGeom prst="trapezoid">
              <a:avLst>
                <a:gd name="adj" fmla="val 97440"/>
              </a:avLst>
            </a:prstGeom>
            <a:solidFill>
              <a:schemeClr val="accent2"/>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9" name="Shape 209"/>
            <p:cNvSpPr txBox="1"/>
            <p:nvPr/>
          </p:nvSpPr>
          <p:spPr>
            <a:xfrm>
              <a:off x="1081441" y="0"/>
              <a:ext cx="4016785" cy="1057005"/>
            </a:xfrm>
            <a:prstGeom prst="rect">
              <a:avLst/>
            </a:prstGeom>
            <a:noFill/>
            <a:ln>
              <a:noFill/>
            </a:ln>
          </p:spPr>
          <p:txBody>
            <a:bodyPr lIns="24125" tIns="24125" rIns="24125" bIns="24125" anchor="ctr" anchorCtr="0">
              <a:noAutofit/>
            </a:bodyPr>
            <a:lstStyle/>
            <a:p>
              <a:pPr marL="0" marR="0" lvl="0" indent="0" algn="ctr" rtl="0">
                <a:lnSpc>
                  <a:spcPct val="90000"/>
                </a:lnSpc>
                <a:spcBef>
                  <a:spcPts val="0"/>
                </a:spcBef>
                <a:spcAft>
                  <a:spcPts val="0"/>
                </a:spcAft>
                <a:buSzPct val="25000"/>
                <a:buNone/>
              </a:pPr>
              <a:r>
                <a:rPr lang="es-CO" sz="1900">
                  <a:solidFill>
                    <a:schemeClr val="lt1"/>
                  </a:solidFill>
                  <a:latin typeface="Calibri"/>
                  <a:ea typeface="Calibri"/>
                  <a:cs typeface="Calibri"/>
                  <a:sym typeface="Calibri"/>
                </a:rPr>
                <a:t>Desarrollar políticas basadas en un marco con objetivos específicos en mente</a:t>
              </a:r>
            </a:p>
          </p:txBody>
        </p:sp>
        <p:sp>
          <p:nvSpPr>
            <p:cNvPr id="210" name="Shape 210"/>
            <p:cNvSpPr/>
            <p:nvPr/>
          </p:nvSpPr>
          <p:spPr>
            <a:xfrm rot="10800000">
              <a:off x="1029944" y="1057004"/>
              <a:ext cx="4119780" cy="1057005"/>
            </a:xfrm>
            <a:prstGeom prst="trapezoid">
              <a:avLst>
                <a:gd name="adj" fmla="val 97440"/>
              </a:avLst>
            </a:prstGeom>
            <a:solidFill>
              <a:schemeClr val="accent3"/>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1" name="Shape 211"/>
            <p:cNvSpPr txBox="1"/>
            <p:nvPr/>
          </p:nvSpPr>
          <p:spPr>
            <a:xfrm>
              <a:off x="1750906" y="1057004"/>
              <a:ext cx="2677857" cy="1057005"/>
            </a:xfrm>
            <a:prstGeom prst="rect">
              <a:avLst/>
            </a:prstGeom>
            <a:noFill/>
            <a:ln>
              <a:noFill/>
            </a:ln>
          </p:spPr>
          <p:txBody>
            <a:bodyPr lIns="24125" tIns="24125" rIns="24125" bIns="24125" anchor="ctr" anchorCtr="0">
              <a:noAutofit/>
            </a:bodyPr>
            <a:lstStyle/>
            <a:p>
              <a:pPr marL="0" marR="0" lvl="0" indent="0" algn="ctr" rtl="0">
                <a:lnSpc>
                  <a:spcPct val="90000"/>
                </a:lnSpc>
                <a:spcBef>
                  <a:spcPts val="0"/>
                </a:spcBef>
                <a:spcAft>
                  <a:spcPts val="0"/>
                </a:spcAft>
                <a:buSzPct val="25000"/>
                <a:buNone/>
              </a:pPr>
              <a:r>
                <a:rPr lang="es-CO" sz="1900">
                  <a:solidFill>
                    <a:schemeClr val="lt1"/>
                  </a:solidFill>
                  <a:latin typeface="Calibri"/>
                  <a:ea typeface="Calibri"/>
                  <a:cs typeface="Calibri"/>
                  <a:sym typeface="Calibri"/>
                </a:rPr>
                <a:t>Gestión y diseño procesos para implementar estas políticas</a:t>
              </a:r>
            </a:p>
          </p:txBody>
        </p:sp>
        <p:sp>
          <p:nvSpPr>
            <p:cNvPr id="212" name="Shape 212"/>
            <p:cNvSpPr/>
            <p:nvPr/>
          </p:nvSpPr>
          <p:spPr>
            <a:xfrm rot="10800000">
              <a:off x="2059890" y="2114010"/>
              <a:ext cx="2059890" cy="1057005"/>
            </a:xfrm>
            <a:prstGeom prst="trapezoid">
              <a:avLst>
                <a:gd name="adj" fmla="val 97440"/>
              </a:avLst>
            </a:prstGeom>
            <a:solidFill>
              <a:schemeClr val="accent4"/>
            </a:solidFill>
            <a:ln w="12700"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3" name="Shape 213"/>
            <p:cNvSpPr txBox="1"/>
            <p:nvPr/>
          </p:nvSpPr>
          <p:spPr>
            <a:xfrm>
              <a:off x="2059890" y="2114009"/>
              <a:ext cx="2059890" cy="1057005"/>
            </a:xfrm>
            <a:prstGeom prst="rect">
              <a:avLst/>
            </a:prstGeom>
            <a:noFill/>
            <a:ln>
              <a:noFill/>
            </a:ln>
          </p:spPr>
          <p:txBody>
            <a:bodyPr lIns="24125" tIns="24125" rIns="24125" bIns="24125" anchor="ctr" anchorCtr="0">
              <a:noAutofit/>
            </a:bodyPr>
            <a:lstStyle/>
            <a:p>
              <a:pPr marL="0" marR="0" lvl="0" indent="0" algn="ctr" rtl="0">
                <a:lnSpc>
                  <a:spcPct val="90000"/>
                </a:lnSpc>
                <a:spcBef>
                  <a:spcPts val="0"/>
                </a:spcBef>
                <a:spcAft>
                  <a:spcPts val="0"/>
                </a:spcAft>
                <a:buSzPct val="25000"/>
                <a:buNone/>
              </a:pPr>
              <a:r>
                <a:rPr lang="es-CO" sz="1900">
                  <a:solidFill>
                    <a:schemeClr val="lt1"/>
                  </a:solidFill>
                  <a:latin typeface="Calibri"/>
                  <a:ea typeface="Calibri"/>
                  <a:cs typeface="Calibri"/>
                  <a:sym typeface="Calibri"/>
                </a:rPr>
                <a:t>Conceptualización de los controles.</a:t>
              </a:r>
            </a:p>
          </p:txBody>
        </p:sp>
      </p:grpSp>
      <p:sp>
        <p:nvSpPr>
          <p:cNvPr id="214" name="Shape 214"/>
          <p:cNvSpPr/>
          <p:nvPr/>
        </p:nvSpPr>
        <p:spPr>
          <a:xfrm>
            <a:off x="9900457" y="3654005"/>
            <a:ext cx="358588" cy="2528047"/>
          </a:xfrm>
          <a:prstGeom prst="rightBrace">
            <a:avLst>
              <a:gd name="adj1" fmla="val 8333"/>
              <a:gd name="adj2" fmla="val 50000"/>
            </a:avLst>
          </a:prstGeom>
          <a:noFill/>
          <a:ln w="9525" cap="flat" cmpd="sng">
            <a:solidFill>
              <a:schemeClr val="accent1"/>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sp>
        <p:nvSpPr>
          <p:cNvPr id="215" name="Shape 215"/>
          <p:cNvSpPr/>
          <p:nvPr/>
        </p:nvSpPr>
        <p:spPr>
          <a:xfrm>
            <a:off x="9721164" y="277906"/>
            <a:ext cx="358588" cy="2528047"/>
          </a:xfrm>
          <a:prstGeom prst="rightBrace">
            <a:avLst>
              <a:gd name="adj1" fmla="val 8333"/>
              <a:gd name="adj2" fmla="val 50000"/>
            </a:avLst>
          </a:prstGeom>
          <a:noFill/>
          <a:ln w="9525" cap="flat" cmpd="sng">
            <a:solidFill>
              <a:schemeClr val="accent1"/>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sp>
        <p:nvSpPr>
          <p:cNvPr id="216" name="Shape 216"/>
          <p:cNvSpPr/>
          <p:nvPr/>
        </p:nvSpPr>
        <p:spPr>
          <a:xfrm>
            <a:off x="5629835" y="3119717"/>
            <a:ext cx="1685364" cy="681318"/>
          </a:xfrm>
          <a:prstGeom prst="donut">
            <a:avLst>
              <a:gd name="adj" fmla="val 25000"/>
            </a:avLst>
          </a:prstGeom>
          <a:solidFill>
            <a:srgbClr val="7030A0"/>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sp>
        <p:nvSpPr>
          <p:cNvPr id="217" name="Shape 217"/>
          <p:cNvSpPr txBox="1"/>
          <p:nvPr/>
        </p:nvSpPr>
        <p:spPr>
          <a:xfrm>
            <a:off x="10236392" y="1357262"/>
            <a:ext cx="1797417" cy="58477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600">
                <a:solidFill>
                  <a:srgbClr val="FF0000"/>
                </a:solidFill>
                <a:latin typeface="Arial Black"/>
                <a:ea typeface="Arial Black"/>
                <a:cs typeface="Arial Black"/>
                <a:sym typeface="Arial Black"/>
              </a:rPr>
              <a:t>PROCESOS DE NEGOCIO</a:t>
            </a:r>
          </a:p>
        </p:txBody>
      </p:sp>
      <p:sp>
        <p:nvSpPr>
          <p:cNvPr id="218" name="Shape 218"/>
          <p:cNvSpPr txBox="1"/>
          <p:nvPr/>
        </p:nvSpPr>
        <p:spPr>
          <a:xfrm>
            <a:off x="10236390" y="4764139"/>
            <a:ext cx="1797419" cy="33855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600">
                <a:solidFill>
                  <a:srgbClr val="FF0000"/>
                </a:solidFill>
                <a:latin typeface="Arial Black"/>
                <a:ea typeface="Arial Black"/>
                <a:cs typeface="Arial Black"/>
                <a:sym typeface="Arial Black"/>
              </a:rPr>
              <a:t>TIC</a:t>
            </a:r>
          </a:p>
        </p:txBody>
      </p:sp>
      <p:sp>
        <p:nvSpPr>
          <p:cNvPr id="219" name="Shape 219"/>
          <p:cNvSpPr txBox="1"/>
          <p:nvPr/>
        </p:nvSpPr>
        <p:spPr>
          <a:xfrm>
            <a:off x="1836243" y="3275710"/>
            <a:ext cx="4636273" cy="36933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s-CO" sz="1800" b="1">
                <a:solidFill>
                  <a:srgbClr val="00B050"/>
                </a:solidFill>
                <a:latin typeface="Arial Black"/>
                <a:ea typeface="Arial Black"/>
                <a:cs typeface="Arial Black"/>
                <a:sym typeface="Arial Black"/>
              </a:rPr>
              <a:t>Brecha T.I.</a:t>
            </a:r>
          </a:p>
        </p:txBody>
      </p:sp>
      <p:sp>
        <p:nvSpPr>
          <p:cNvPr id="220" name="Shape 220"/>
          <p:cNvSpPr txBox="1"/>
          <p:nvPr/>
        </p:nvSpPr>
        <p:spPr>
          <a:xfrm>
            <a:off x="196311" y="5812719"/>
            <a:ext cx="2312894"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1800">
                <a:solidFill>
                  <a:schemeClr val="dk1"/>
                </a:solidFill>
                <a:latin typeface="Calibri"/>
                <a:ea typeface="Calibri"/>
                <a:cs typeface="Calibri"/>
                <a:sym typeface="Calibri"/>
              </a:rPr>
              <a:t>Grafico tomado de [3]</a:t>
            </a:r>
          </a:p>
        </p:txBody>
      </p:sp>
      <p:sp>
        <p:nvSpPr>
          <p:cNvPr id="221" name="Shape 221"/>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22" name="Shape 222"/>
          <p:cNvSpPr/>
          <p:nvPr/>
        </p:nvSpPr>
        <p:spPr>
          <a:xfrm>
            <a:off x="0" y="1018708"/>
            <a:ext cx="4060556" cy="52321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CO" sz="2800" b="1">
                <a:solidFill>
                  <a:schemeClr val="dk1"/>
                </a:solidFill>
                <a:latin typeface="Calibri"/>
                <a:ea typeface="Calibri"/>
                <a:cs typeface="Calibri"/>
                <a:sym typeface="Calibri"/>
              </a:rPr>
              <a:t>Trabajos Relacionados (3)</a:t>
            </a:r>
          </a:p>
        </p:txBody>
      </p:sp>
      <p:sp>
        <p:nvSpPr>
          <p:cNvPr id="223" name="Shape 22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7</a:t>
            </a:fld>
            <a:endParaRPr lang="es-CO" sz="1200">
              <a:solidFill>
                <a:srgbClr val="888888"/>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Aproximación Estructurada para abordar desafíos empresariales</a:t>
            </a:r>
          </a:p>
        </p:txBody>
      </p:sp>
      <p:sp>
        <p:nvSpPr>
          <p:cNvPr id="230" name="Shape 230"/>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31" name="Shape 23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8</a:t>
            </a:fld>
            <a:endParaRPr lang="es-CO" sz="1200">
              <a:solidFill>
                <a:srgbClr val="888888"/>
              </a:solidFill>
              <a:latin typeface="Calibri"/>
              <a:ea typeface="Calibri"/>
              <a:cs typeface="Calibri"/>
              <a:sym typeface="Calibri"/>
            </a:endParaRPr>
          </a:p>
        </p:txBody>
      </p:sp>
      <p:pic>
        <p:nvPicPr>
          <p:cNvPr id="232" name="Shape 232"/>
          <p:cNvPicPr preferRelativeResize="0"/>
          <p:nvPr/>
        </p:nvPicPr>
        <p:blipFill rotWithShape="1">
          <a:blip r:embed="rId3">
            <a:alphaModFix/>
          </a:blip>
          <a:srcRect/>
          <a:stretch/>
        </p:blipFill>
        <p:spPr>
          <a:xfrm>
            <a:off x="989624" y="1689100"/>
            <a:ext cx="10334625" cy="4667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1091420" y="363537"/>
            <a:ext cx="10036125"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s-CO" sz="4400" b="0" i="0" u="none" strike="noStrike" cap="none">
                <a:solidFill>
                  <a:schemeClr val="dk1"/>
                </a:solidFill>
                <a:latin typeface="Calibri"/>
                <a:ea typeface="Calibri"/>
                <a:cs typeface="Calibri"/>
                <a:sym typeface="Calibri"/>
              </a:rPr>
              <a:t>Pregunta de Investigación </a:t>
            </a:r>
          </a:p>
        </p:txBody>
      </p:sp>
      <p:sp>
        <p:nvSpPr>
          <p:cNvPr id="239" name="Shape 239"/>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buClr>
                <a:schemeClr val="dk1"/>
              </a:buClr>
              <a:buSzPct val="100000"/>
              <a:buFont typeface="Arial"/>
              <a:buChar char="•"/>
            </a:pPr>
            <a:r>
              <a:rPr lang="es-CO" sz="2800" b="0" i="0" u="none" strike="noStrike" cap="none">
                <a:solidFill>
                  <a:schemeClr val="dk1"/>
                </a:solidFill>
                <a:latin typeface="Calibri"/>
                <a:ea typeface="Calibri"/>
                <a:cs typeface="Calibri"/>
                <a:sym typeface="Calibri"/>
              </a:rPr>
              <a:t>¿Cómo alinear las TIC con la estrategia corporativa de una forma ágil en las PYMES, usando el concepto de Gobernanza TIC?</a:t>
            </a:r>
          </a:p>
        </p:txBody>
      </p:sp>
      <p:sp>
        <p:nvSpPr>
          <p:cNvPr id="240" name="Shape 240"/>
          <p:cNvSpPr txBox="1">
            <a:spLocks noGrp="1"/>
          </p:cNvSpPr>
          <p:nvPr>
            <p:ph type="ftr" idx="11"/>
          </p:nvPr>
        </p:nvSpPr>
        <p:spPr>
          <a:xfrm>
            <a:off x="838200" y="6356350"/>
            <a:ext cx="4114800"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s-CO" sz="1400" b="1">
                <a:solidFill>
                  <a:srgbClr val="888888"/>
                </a:solidFill>
                <a:latin typeface="Calibri"/>
                <a:ea typeface="Calibri"/>
                <a:cs typeface="Calibri"/>
                <a:sym typeface="Calibri"/>
              </a:rPr>
              <a:t>Doctorando: Hugo Vecino Pico</a:t>
            </a:r>
          </a:p>
        </p:txBody>
      </p:sp>
      <p:sp>
        <p:nvSpPr>
          <p:cNvPr id="241" name="Shape 24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CO" sz="1200">
                <a:solidFill>
                  <a:srgbClr val="888888"/>
                </a:solidFill>
                <a:latin typeface="Calibri"/>
                <a:ea typeface="Calibri"/>
                <a:cs typeface="Calibri"/>
                <a:sym typeface="Calibri"/>
              </a:rPr>
              <a:t>9</a:t>
            </a:fld>
            <a:endParaRPr lang="es-CO" sz="1200">
              <a:solidFill>
                <a:srgbClr val="888888"/>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emaUNED">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2081</Words>
  <Application>Microsoft Office PowerPoint</Application>
  <PresentationFormat>Panorámica</PresentationFormat>
  <Paragraphs>214</Paragraphs>
  <Slides>23</Slides>
  <Notes>23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Calibri</vt:lpstr>
      <vt:lpstr>Arial Black</vt:lpstr>
      <vt:lpstr>Noto Sans Symbols</vt:lpstr>
      <vt:lpstr>Arial</vt:lpstr>
      <vt:lpstr>TemaUNED</vt:lpstr>
      <vt:lpstr>Modelo para la Evaluación de la Madurez, Usabilidad e Implantación de Tecnología Informática en las PYMES, Referencia Gobierno TIC.</vt:lpstr>
      <vt:lpstr>Agenda</vt:lpstr>
      <vt:lpstr>Problema</vt:lpstr>
      <vt:lpstr>Presentación de PowerPoint</vt:lpstr>
      <vt:lpstr>Trabajos Relacionados</vt:lpstr>
      <vt:lpstr>Trabajos Relacionados (2)</vt:lpstr>
      <vt:lpstr>Presentación de PowerPoint</vt:lpstr>
      <vt:lpstr>Aproximación Estructurada para abordar desafíos empresariales</vt:lpstr>
      <vt:lpstr>Pregunta de Investigación </vt:lpstr>
      <vt:lpstr>Marcos de Control</vt:lpstr>
      <vt:lpstr>Presentación de PowerPoint</vt:lpstr>
      <vt:lpstr>Marcos de Gobierno</vt:lpstr>
      <vt:lpstr>Objetivo General</vt:lpstr>
      <vt:lpstr>Objetivos Específicos</vt:lpstr>
      <vt:lpstr>Objetivos Específicos</vt:lpstr>
      <vt:lpstr>Ventajas Respecto de Propuestas Existentes</vt:lpstr>
      <vt:lpstr>Desventajas respecto de Propuestas Existentes</vt:lpstr>
      <vt:lpstr>Plan Piloto en Empresas Seleccionadas</vt:lpstr>
      <vt:lpstr>Contribución</vt:lpstr>
      <vt:lpstr>Cronograma de Actividades</vt:lpstr>
      <vt:lpstr>Referencias</vt:lpstr>
      <vt:lpstr>Referencias</vt:lpstr>
      <vt:lpstr>Gracias  ¿Preguntas?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 para la Evaluación de la Madurez, Usabilidad e Implantación de Tecnología Informática en las PYMES, Referencia Gobierno TIC.</dc:title>
  <dc:creator>Directora de Oficina</dc:creator>
  <cp:lastModifiedBy>UDI</cp:lastModifiedBy>
  <cp:revision>1</cp:revision>
  <dcterms:modified xsi:type="dcterms:W3CDTF">2016-10-21T17:25:36Z</dcterms:modified>
</cp:coreProperties>
</file>