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Arial Black" panose="020B0A04020102020204" pitchFamily="34" charset="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Qué quiere decir con esto? ... cual es el titulo de esta diapositiva?
-Maritza Liliana Calderon Benavides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titulo de la diapositiva
-Maritza Liliana Calderon Benavides</p:text>
  </p:cm>
  <p:cm authorId="0" idx="3">
    <p:pos x="6000" y="100"/>
    <p:text>O presenta todo en ingles o en español ... no mezcle
-Maritza Liliana Calderon Benavides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‹Nº›</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94493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1</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49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Imagen tomada de: http://www.isaca.org/chapters7/Monterrey/Events/Documents/20080416%20Standard%20ISO38500.pdf</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10</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136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Grafica tomada del libro: Modelo para el gobierno de las TIC basado en las normas ISO, ISBN: 978-84-8143-764-6 Impreso en España - Printed , Pag23, Carlos Manuel Fernández Sánchez y Mario Piattini Velthuis, © AENOR (Asociación Española de Normalización y Certificación), 2012</a:t>
            </a: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Marcos para el gobierno y la gestión de las TSI (adaptado del sitio web Taking Governance Forward)</a:t>
            </a:r>
          </a:p>
        </p:txBody>
      </p:sp>
      <p:sp>
        <p:nvSpPr>
          <p:cNvPr id="255" name="Shape 2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11</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543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Imagen Tomada de: Grafica tomada del libro: Modelo para el gobierno de las TIC basado en las normas ISO, ISBN: 978-84-8143-764-6 Impreso en España - Printed , Pag23, Carlos Manuel Fernández Sánchez y Mario Piattini Velthuis, © AENOR (Asociación Española de Normalización y Certificación), 2012.</a:t>
            </a:r>
          </a:p>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Modelo ampliado de AENOR para las TIC</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12</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0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CO" sz="1200" b="0" i="0" u="none" strike="noStrike" cap="none">
                <a:solidFill>
                  <a:schemeClr val="dk1"/>
                </a:solidFill>
                <a:latin typeface="Calibri"/>
                <a:ea typeface="Calibri"/>
                <a:cs typeface="Calibri"/>
                <a:sym typeface="Calibri"/>
              </a:rPr>
              <a:t>Para resolver la pregunta planteada se proponen este objetivo general</a:t>
            </a:r>
          </a:p>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que permita reducir el tiempo en procesos </a:t>
            </a:r>
            <a:r>
              <a:rPr lang="es-CO" sz="1200" b="0" i="0" u="none" strike="noStrike" cap="none">
                <a:solidFill>
                  <a:srgbClr val="FF0000"/>
                </a:solidFill>
                <a:latin typeface="Calibri"/>
                <a:ea typeface="Calibri"/>
                <a:cs typeface="Calibri"/>
                <a:sym typeface="Calibri"/>
              </a:rPr>
              <a:t>y</a:t>
            </a:r>
            <a:r>
              <a:rPr lang="es-CO" sz="1200" b="0" i="0" u="none" strike="noStrike" cap="none">
                <a:solidFill>
                  <a:schemeClr val="dk1"/>
                </a:solidFill>
                <a:latin typeface="Calibri"/>
                <a:ea typeface="Calibri"/>
                <a:cs typeface="Calibri"/>
                <a:sym typeface="Calibri"/>
              </a:rPr>
              <a:t> por ende costos </a:t>
            </a:r>
            <a:r>
              <a:rPr lang="es-CO" sz="1200" b="0" i="0" u="none" strike="noStrike" cap="none">
                <a:solidFill>
                  <a:srgbClr val="FF0000"/>
                </a:solidFill>
                <a:latin typeface="Calibri"/>
                <a:ea typeface="Calibri"/>
                <a:cs typeface="Calibri"/>
                <a:sym typeface="Calibri"/>
              </a:rPr>
              <a:t>y</a:t>
            </a:r>
            <a:r>
              <a:rPr lang="es-CO" sz="1200" b="0" i="0" u="none" strike="noStrike" cap="none">
                <a:solidFill>
                  <a:schemeClr val="dk1"/>
                </a:solidFill>
                <a:latin typeface="Calibri"/>
                <a:ea typeface="Calibri"/>
                <a:cs typeface="Calibri"/>
                <a:sym typeface="Calibri"/>
              </a:rPr>
              <a:t> a la vez incremente la productividad </a:t>
            </a:r>
            <a:r>
              <a:rPr lang="es-CO" sz="1200" b="0" i="0" u="none" strike="noStrike" cap="none">
                <a:solidFill>
                  <a:srgbClr val="FF0000"/>
                </a:solidFill>
                <a:latin typeface="Calibri"/>
                <a:ea typeface="Calibri"/>
                <a:cs typeface="Calibri"/>
                <a:sym typeface="Calibri"/>
              </a:rPr>
              <a:t>y</a:t>
            </a:r>
            <a:r>
              <a:rPr lang="es-CO" sz="1200" b="0" i="0" u="none" strike="noStrike" cap="none">
                <a:solidFill>
                  <a:schemeClr val="dk1"/>
                </a:solidFill>
                <a:latin typeface="Calibri"/>
                <a:ea typeface="Calibri"/>
                <a:cs typeface="Calibri"/>
                <a:sym typeface="Calibri"/>
              </a:rPr>
              <a:t> permita a los gerentes de las pymes tomar decisiones con conocimiento en cuanto a la compra e implantación de tecnología.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13</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775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Y los siguientes objetivos específicos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s-CO" sz="1200" b="0" i="0" u="none" strike="sngStrike" cap="none">
                <a:solidFill>
                  <a:schemeClr val="dk1"/>
                </a:solidFill>
                <a:latin typeface="Calibri"/>
                <a:ea typeface="Calibri"/>
                <a:cs typeface="Calibri"/>
                <a:sym typeface="Calibri"/>
              </a:rPr>
              <a:t>; Entendida como la capacidad de uso efectivo de la misma, identificando los niveles asociados desde la dimensión gerencial, administrativa y técnica-operativa</a:t>
            </a:r>
            <a:r>
              <a:rPr lang="es-CO" sz="1200" b="0" i="0" u="none" strike="noStrike" cap="none">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 que permita identificar el nivel de usabilidad, desde la dimensión del usuario, y el nivel de rendimiento, desde la dimensión del proceso.</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La madurez tecnológica esta asociada a la capacidad de la organización para usar la misma de manera efectiva es decir la forma en como se resuelven los problemas al interior de la organización usando la tecnología que disponen es un indicador del nivel de mandurez en sus procesos y esto se puede asociar directamente al uso efectivo de la tecnologia. También es importante mencionar que el nivel de madurez se asocia con la capacidad de la organización para alinear sus procesos con el uso efectivo de la tecnología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Importante no confundir el nivel de madurez con el nivel de innovación tecnológica en las organizaciones, porque aunque son conceptos relacionados en este caso específicamente no se asocian directamente. Pues la innovación se refiere a la capacidad de incorporar tecnología nueva en sus procesos creando instancias disruptivas, pero para este caso específicamente se trata de determinar el nivel de uso e incorporación tecnológica en los procesos existentes.</a:t>
            </a: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14</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2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 </a:t>
            </a:r>
            <a:r>
              <a:rPr lang="es-CO" sz="1200" b="0" i="0" u="none" strike="noStrike" cap="none">
                <a:solidFill>
                  <a:srgbClr val="FF0000"/>
                </a:solidFill>
                <a:latin typeface="Calibri"/>
                <a:ea typeface="Calibri"/>
                <a:cs typeface="Calibri"/>
                <a:sym typeface="Calibri"/>
              </a:rPr>
              <a:t>que permita </a:t>
            </a:r>
            <a:r>
              <a:rPr lang="es-CO" sz="1200" b="0" i="0" u="none" strike="noStrike" cap="none">
                <a:solidFill>
                  <a:schemeClr val="dk1"/>
                </a:solidFill>
                <a:latin typeface="Calibri"/>
                <a:ea typeface="Calibri"/>
                <a:cs typeface="Calibri"/>
                <a:sym typeface="Calibri"/>
              </a:rPr>
              <a:t>llegar a niveles de “bajo riesgo” a la hora de comprar e implantar tecnología en una organización tipo pyme.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 que incluya mediciones del índice de riesgo, nivel de tolerancia, nivel de madurez y recomendaciones de implantación tecnológica.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15</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53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5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46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13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2" name="Shape 3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19</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465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2</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025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92" name="Shape 39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634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00" name="Shape 40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262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08" name="Shape 40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8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69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3</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419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4</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82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Luego de hacer una revisión de la literatura sobre XXX encuentro que diferentes autores han abordado este problema de la siguiente manera: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[8] En este articulo se propone un modelo de como utilizar los factores críticos de exito y las necesidades críticas tecnológicas de empresas pequeñas y medianas, durante el proceso de análisis de sus metas, fortalezas y debilidades, oprtunidades y amenazas.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Bryant, A., Grogan, J. Process Maturity-Growing older and wiser? Using Process Advisor for Process 2013[9]→ este modelo es solo para software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5</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56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6</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72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s-CO" sz="1200" b="0" i="0" u="none" strike="noStrike" cap="none">
                <a:solidFill>
                  <a:schemeClr val="dk1"/>
                </a:solidFill>
                <a:latin typeface="Calibri"/>
                <a:ea typeface="Calibri"/>
                <a:cs typeface="Calibri"/>
                <a:sym typeface="Calibri"/>
              </a:rPr>
              <a:t>[3] Gerber, Petro. Achieving It Governance Of Social Media At Strategic And Operational Levels 2016</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7</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23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Imagen Tomada de  http://www.isaca.org/chapters7/Monterrey/Events/Documents/20080416%20Standard%20ISO38500.pdf</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8</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387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Como vimos anteriormente, no se ha planteado un trabajo que involucre XXX o que haga YYYY, por esto para orientar el  desarrollo de este trabajo se ha planteado la siguiente la pregunta de investigación añdfjañldfjañldjñaldfjñaldfjañdlfjañdfladlfañdfl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Como construir un modelo de validación y que permita cerrar la brecha</a:t>
            </a: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Como a travez de un modelo de xxxx es posible ayudar a cerrar la brecha..</a:t>
            </a:r>
          </a:p>
          <a:p>
            <a:pPr marL="0" marR="0" lvl="0" indent="0" algn="l" rtl="0">
              <a:spcBef>
                <a:spcPts val="0"/>
              </a:spcBef>
              <a:buSzPct val="25000"/>
              <a:buNone/>
            </a:pPr>
            <a:r>
              <a:rPr lang="es-CO" sz="1200" b="0" i="0" u="none" strike="noStrike" cap="none">
                <a:solidFill>
                  <a:schemeClr val="dk1"/>
                </a:solidFill>
                <a:latin typeface="Calibri"/>
                <a:ea typeface="Calibri"/>
                <a:cs typeface="Calibri"/>
                <a:sym typeface="Calibri"/>
              </a:rPr>
              <a:t>Como elaborar un modelo para xxxx que pueda cerrar ayudar a la brecha….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a:solidFill>
                  <a:schemeClr val="dk1"/>
                </a:solidFill>
                <a:latin typeface="Calibri"/>
                <a:ea typeface="Calibri"/>
                <a:cs typeface="Calibri"/>
                <a:sym typeface="Calibri"/>
              </a:rPr>
              <a:t>9</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150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524000" y="1094226"/>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1524000" y="3720442"/>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cxnSp>
        <p:nvCxnSpPr>
          <p:cNvPr id="24" name="Shape 24"/>
          <p:cNvCxnSpPr/>
          <p:nvPr/>
        </p:nvCxnSpPr>
        <p:spPr>
          <a:xfrm>
            <a:off x="0" y="3611562"/>
            <a:ext cx="12192000" cy="0"/>
          </a:xfrm>
          <a:prstGeom prst="straightConnector1">
            <a:avLst/>
          </a:prstGeom>
          <a:noFill/>
          <a:ln w="38100" cap="flat" cmpd="sng">
            <a:solidFill>
              <a:srgbClr val="00B050"/>
            </a:solidFill>
            <a:prstDash val="solid"/>
            <a:miter/>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091420" y="363537"/>
            <a:ext cx="1003612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91420" y="363537"/>
            <a:ext cx="1003612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5410200" y="634929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838200" y="6356350"/>
            <a:ext cx="4114800" cy="365125"/>
          </a:xfrm>
          <a:prstGeom prst="rect">
            <a:avLst/>
          </a:prstGeom>
          <a:noFill/>
          <a:ln>
            <a:noFill/>
          </a:ln>
        </p:spPr>
        <p:txBody>
          <a:bodyPr lIns="91425" tIns="91425" rIns="91425" bIns="91425" anchor="ctr" anchorCtr="0"/>
          <a:lstStyle>
            <a:lvl1pPr marL="0" marR="0" lvl="0" indent="0" algn="l" rtl="0">
              <a:spcBef>
                <a:spcPts val="0"/>
              </a:spcBef>
              <a:buNone/>
              <a:defRPr sz="1400" b="1"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91420" y="363537"/>
            <a:ext cx="1003612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091420" y="363537"/>
            <a:ext cx="1003612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11239500" y="-15875"/>
            <a:ext cx="952499" cy="923924"/>
          </a:xfrm>
          <a:prstGeom prst="rect">
            <a:avLst/>
          </a:prstGeom>
          <a:noFill/>
          <a:ln>
            <a:noFill/>
          </a:ln>
        </p:spPr>
      </p:pic>
      <p:pic>
        <p:nvPicPr>
          <p:cNvPr id="11" name="Shape 11"/>
          <p:cNvPicPr preferRelativeResize="0"/>
          <p:nvPr/>
        </p:nvPicPr>
        <p:blipFill rotWithShape="1">
          <a:blip r:embed="rId14">
            <a:alphaModFix/>
          </a:blip>
          <a:srcRect/>
          <a:stretch/>
        </p:blipFill>
        <p:spPr>
          <a:xfrm>
            <a:off x="0" y="0"/>
            <a:ext cx="933450" cy="914400"/>
          </a:xfrm>
          <a:prstGeom prst="rect">
            <a:avLst/>
          </a:prstGeom>
          <a:noFill/>
          <a:ln>
            <a:noFill/>
          </a:ln>
        </p:spPr>
      </p:pic>
      <p:sp>
        <p:nvSpPr>
          <p:cNvPr id="12" name="Shape 12"/>
          <p:cNvSpPr/>
          <p:nvPr/>
        </p:nvSpPr>
        <p:spPr>
          <a:xfrm>
            <a:off x="0" y="6721475"/>
            <a:ext cx="12192000" cy="136524"/>
          </a:xfrm>
          <a:prstGeom prst="roundRect">
            <a:avLst>
              <a:gd name="adj" fmla="val 16667"/>
            </a:avLst>
          </a:prstGeom>
          <a:solidFill>
            <a:srgbClr val="00B05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 name="Shape 13"/>
          <p:cNvSpPr txBox="1">
            <a:spLocks noGrp="1"/>
          </p:cNvSpPr>
          <p:nvPr>
            <p:ph type="title"/>
          </p:nvPr>
        </p:nvSpPr>
        <p:spPr>
          <a:xfrm>
            <a:off x="1091420" y="363537"/>
            <a:ext cx="10036125"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4851008"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ftr" idx="11"/>
          </p:nvPr>
        </p:nvSpPr>
        <p:spPr>
          <a:xfrm>
            <a:off x="838200" y="6390480"/>
            <a:ext cx="2481775" cy="365125"/>
          </a:xfrm>
          <a:prstGeom prst="rect">
            <a:avLst/>
          </a:prstGeom>
          <a:noFill/>
          <a:ln>
            <a:noFill/>
          </a:ln>
        </p:spPr>
        <p:txBody>
          <a:bodyPr lIns="91425" tIns="91425" rIns="91425" bIns="91425" anchor="ctr" anchorCtr="0"/>
          <a:lstStyle>
            <a:lvl1pPr marL="0" marR="0" lvl="0" indent="0" algn="l" rtl="0">
              <a:spcBef>
                <a:spcPts val="0"/>
              </a:spcBef>
              <a:buNone/>
              <a:defRPr sz="1400" b="1"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1540638" y="1074346"/>
            <a:ext cx="9144000" cy="2051031"/>
          </a:xfrm>
          <a:prstGeom prst="rect">
            <a:avLst/>
          </a:prstGeom>
          <a:noFill/>
          <a:ln>
            <a:noFill/>
          </a:ln>
        </p:spPr>
        <p:txBody>
          <a:bodyPr lIns="91425" tIns="45700" rIns="91425" bIns="45700" anchor="b" anchorCtr="0">
            <a:noAutofit/>
          </a:bodyPr>
          <a:lstStyle/>
          <a:p>
            <a:pPr marL="0" marR="0" lvl="0" indent="0" algn="just" rtl="0">
              <a:lnSpc>
                <a:spcPct val="90000"/>
              </a:lnSpc>
              <a:spcBef>
                <a:spcPts val="0"/>
              </a:spcBef>
              <a:buClr>
                <a:schemeClr val="dk1"/>
              </a:buClr>
              <a:buSzPct val="25000"/>
              <a:buFont typeface="Calibri"/>
              <a:buNone/>
            </a:pPr>
            <a:r>
              <a:rPr lang="es-CO" sz="3600" b="0" i="0" u="none" strike="noStrike" cap="none">
                <a:solidFill>
                  <a:schemeClr val="dk1"/>
                </a:solidFill>
                <a:latin typeface="Calibri"/>
                <a:ea typeface="Calibri"/>
                <a:cs typeface="Calibri"/>
                <a:sym typeface="Calibri"/>
              </a:rPr>
              <a:t>Modelo para la Evaluación de la Madurez, Usabilidad e Implantación de Tecnología Informática en las PYMES, Referencia Gobierno TIC.</a:t>
            </a:r>
          </a:p>
        </p:txBody>
      </p:sp>
      <p:sp>
        <p:nvSpPr>
          <p:cNvPr id="94" name="Shape 94"/>
          <p:cNvSpPr txBox="1">
            <a:spLocks noGrp="1"/>
          </p:cNvSpPr>
          <p:nvPr>
            <p:ph type="subTitle" idx="1"/>
          </p:nvPr>
        </p:nvSpPr>
        <p:spPr>
          <a:xfrm>
            <a:off x="1540638" y="4519750"/>
            <a:ext cx="9897108" cy="1509091"/>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s-CO" sz="2220" b="0" i="0" u="none" strike="noStrike" cap="none" dirty="0">
                <a:solidFill>
                  <a:schemeClr val="dk1"/>
                </a:solidFill>
                <a:latin typeface="Calibri"/>
                <a:ea typeface="Calibri"/>
                <a:cs typeface="Calibri"/>
                <a:sym typeface="Calibri"/>
              </a:rPr>
              <a:t>Hugo Vecino Pico</a:t>
            </a:r>
          </a:p>
          <a:p>
            <a:pPr marL="0" marR="0" lvl="0" indent="0" algn="l" rtl="0">
              <a:lnSpc>
                <a:spcPct val="70000"/>
              </a:lnSpc>
              <a:spcBef>
                <a:spcPts val="1000"/>
              </a:spcBef>
              <a:spcAft>
                <a:spcPts val="0"/>
              </a:spcAft>
              <a:buClr>
                <a:schemeClr val="dk1"/>
              </a:buClr>
              <a:buSzPct val="25000"/>
              <a:buFont typeface="Arial"/>
              <a:buNone/>
            </a:pPr>
            <a:r>
              <a:rPr lang="es-CO" sz="2220" b="0" i="0" u="none" strike="noStrike" cap="none" dirty="0">
                <a:solidFill>
                  <a:schemeClr val="dk1"/>
                </a:solidFill>
                <a:latin typeface="Calibri"/>
                <a:ea typeface="Calibri"/>
                <a:cs typeface="Calibri"/>
                <a:sym typeface="Calibri"/>
              </a:rPr>
              <a:t>Doctor (c) en Ingeniería de Sistemas y Control</a:t>
            </a:r>
          </a:p>
          <a:p>
            <a:pPr marL="0" marR="0" lvl="0" indent="0" algn="l" rtl="0">
              <a:lnSpc>
                <a:spcPct val="70000"/>
              </a:lnSpc>
              <a:spcBef>
                <a:spcPts val="1000"/>
              </a:spcBef>
              <a:spcAft>
                <a:spcPts val="0"/>
              </a:spcAft>
              <a:buClr>
                <a:schemeClr val="dk1"/>
              </a:buClr>
              <a:buSzPct val="25000"/>
              <a:buFont typeface="Arial"/>
              <a:buNone/>
            </a:pPr>
            <a:r>
              <a:rPr lang="es-CO" sz="2220" b="0" i="0" u="none" strike="noStrike" cap="none" dirty="0">
                <a:solidFill>
                  <a:schemeClr val="dk1"/>
                </a:solidFill>
                <a:latin typeface="Calibri"/>
                <a:ea typeface="Calibri"/>
                <a:cs typeface="Calibri"/>
                <a:sym typeface="Calibri"/>
              </a:rPr>
              <a:t>Línea de Investigación: Ingeniería del Software y Sistemas</a:t>
            </a:r>
          </a:p>
          <a:p>
            <a:pPr marL="0" marR="0" lvl="0" indent="0" algn="l" rtl="0">
              <a:lnSpc>
                <a:spcPct val="70000"/>
              </a:lnSpc>
              <a:spcBef>
                <a:spcPts val="1000"/>
              </a:spcBef>
              <a:spcAft>
                <a:spcPts val="0"/>
              </a:spcAft>
              <a:buClr>
                <a:schemeClr val="dk1"/>
              </a:buClr>
              <a:buSzPct val="25000"/>
              <a:buFont typeface="Arial"/>
              <a:buNone/>
            </a:pPr>
            <a:r>
              <a:rPr lang="es-CO" sz="2220" b="0" i="0" u="none" strike="noStrike" cap="none" dirty="0">
                <a:solidFill>
                  <a:schemeClr val="dk1"/>
                </a:solidFill>
                <a:latin typeface="Calibri"/>
                <a:ea typeface="Calibri"/>
                <a:cs typeface="Calibri"/>
                <a:sym typeface="Calibri"/>
              </a:rPr>
              <a:t>Universidad Nacional de Educación a Distancia-</a:t>
            </a:r>
            <a:r>
              <a:rPr lang="es-CO" sz="2220" b="0" i="0" u="none" strike="noStrike" cap="none" dirty="0" err="1">
                <a:solidFill>
                  <a:schemeClr val="dk1"/>
                </a:solidFill>
                <a:latin typeface="Calibri"/>
                <a:ea typeface="Calibri"/>
                <a:cs typeface="Calibri"/>
                <a:sym typeface="Calibri"/>
              </a:rPr>
              <a:t>UNED</a:t>
            </a:r>
            <a:endParaRPr lang="es-CO" sz="2220" b="0" i="0" u="none" strike="noStrike" cap="none" dirty="0">
              <a:solidFill>
                <a:schemeClr val="dk1"/>
              </a:solidFill>
              <a:latin typeface="Calibri"/>
              <a:ea typeface="Calibri"/>
              <a:cs typeface="Calibri"/>
              <a:sym typeface="Calibri"/>
            </a:endParaRPr>
          </a:p>
          <a:p>
            <a:pPr marL="0" marR="0" lvl="0" indent="0" algn="l" rtl="0">
              <a:lnSpc>
                <a:spcPct val="70000"/>
              </a:lnSpc>
              <a:spcBef>
                <a:spcPts val="1000"/>
              </a:spcBef>
              <a:buClr>
                <a:schemeClr val="dk1"/>
              </a:buClr>
              <a:buSzPct val="25000"/>
              <a:buFont typeface="Arial"/>
              <a:buNone/>
            </a:pPr>
            <a:endParaRPr sz="2220" b="0" i="0" u="none" strike="noStrike" cap="none" dirty="0">
              <a:solidFill>
                <a:schemeClr val="dk1"/>
              </a:solidFill>
              <a:latin typeface="Calibri"/>
              <a:ea typeface="Calibri"/>
              <a:cs typeface="Calibri"/>
              <a:sym typeface="Calibri"/>
            </a:endParaRPr>
          </a:p>
        </p:txBody>
      </p:sp>
      <p:pic>
        <p:nvPicPr>
          <p:cNvPr id="95" name="Shape 95" descr="logo"/>
          <p:cNvPicPr preferRelativeResize="0"/>
          <p:nvPr/>
        </p:nvPicPr>
        <p:blipFill rotWithShape="1">
          <a:blip r:embed="rId3">
            <a:alphaModFix/>
          </a:blip>
          <a:srcRect/>
          <a:stretch/>
        </p:blipFill>
        <p:spPr>
          <a:xfrm>
            <a:off x="10199077" y="14067"/>
            <a:ext cx="1978854" cy="8897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Marcos de Control</a:t>
            </a:r>
          </a:p>
        </p:txBody>
      </p:sp>
      <p:sp>
        <p:nvSpPr>
          <p:cNvPr id="248" name="Shape 24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50" name="Shape 25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10</a:t>
            </a:fld>
            <a:endParaRPr lang="es-CO" sz="1200">
              <a:solidFill>
                <a:srgbClr val="888888"/>
              </a:solidFill>
              <a:latin typeface="Calibri"/>
              <a:ea typeface="Calibri"/>
              <a:cs typeface="Calibri"/>
              <a:sym typeface="Calibri"/>
            </a:endParaRPr>
          </a:p>
        </p:txBody>
      </p:sp>
      <p:pic>
        <p:nvPicPr>
          <p:cNvPr id="251" name="Shape 251"/>
          <p:cNvPicPr preferRelativeResize="0"/>
          <p:nvPr/>
        </p:nvPicPr>
        <p:blipFill rotWithShape="1">
          <a:blip r:embed="rId3">
            <a:alphaModFix/>
          </a:blip>
          <a:srcRect/>
          <a:stretch/>
        </p:blipFill>
        <p:spPr>
          <a:xfrm>
            <a:off x="1510145" y="1495424"/>
            <a:ext cx="9178635" cy="49423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58" name="Shape 25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11</a:t>
            </a:fld>
            <a:endParaRPr lang="es-CO" sz="1200">
              <a:solidFill>
                <a:srgbClr val="888888"/>
              </a:solidFill>
              <a:latin typeface="Calibri"/>
              <a:ea typeface="Calibri"/>
              <a:cs typeface="Calibri"/>
              <a:sym typeface="Calibri"/>
            </a:endParaRPr>
          </a:p>
        </p:txBody>
      </p:sp>
      <p:pic>
        <p:nvPicPr>
          <p:cNvPr id="259" name="Shape 259"/>
          <p:cNvPicPr preferRelativeResize="0"/>
          <p:nvPr/>
        </p:nvPicPr>
        <p:blipFill rotWithShape="1">
          <a:blip r:embed="rId3">
            <a:alphaModFix/>
          </a:blip>
          <a:srcRect/>
          <a:stretch/>
        </p:blipFill>
        <p:spPr>
          <a:xfrm>
            <a:off x="3323160" y="848462"/>
            <a:ext cx="6388260" cy="5813425"/>
          </a:xfrm>
          <a:prstGeom prst="rect">
            <a:avLst/>
          </a:prstGeom>
          <a:noFill/>
          <a:ln>
            <a:noFill/>
          </a:ln>
        </p:spPr>
      </p:pic>
      <p:sp>
        <p:nvSpPr>
          <p:cNvPr id="260" name="Shape 260"/>
          <p:cNvSpPr txBox="1"/>
          <p:nvPr/>
        </p:nvSpPr>
        <p:spPr>
          <a:xfrm>
            <a:off x="1091420" y="0"/>
            <a:ext cx="10036125" cy="10667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a:solidFill>
                  <a:schemeClr val="dk1"/>
                </a:solidFill>
                <a:latin typeface="Calibri"/>
                <a:ea typeface="Calibri"/>
                <a:cs typeface="Calibri"/>
                <a:sym typeface="Calibri"/>
              </a:rPr>
              <a:t>Marcos de Control (II)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105275" y="0"/>
            <a:ext cx="10036125" cy="88337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Marcos de Gobierno</a:t>
            </a:r>
          </a:p>
        </p:txBody>
      </p:sp>
      <p:sp>
        <p:nvSpPr>
          <p:cNvPr id="267" name="Shape 267"/>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68" name="Shape 26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12</a:t>
            </a:fld>
            <a:endParaRPr lang="es-CO" sz="1200">
              <a:solidFill>
                <a:srgbClr val="888888"/>
              </a:solidFill>
              <a:latin typeface="Calibri"/>
              <a:ea typeface="Calibri"/>
              <a:cs typeface="Calibri"/>
              <a:sym typeface="Calibri"/>
            </a:endParaRPr>
          </a:p>
        </p:txBody>
      </p:sp>
      <p:pic>
        <p:nvPicPr>
          <p:cNvPr id="269" name="Shape 269"/>
          <p:cNvPicPr preferRelativeResize="0"/>
          <p:nvPr/>
        </p:nvPicPr>
        <p:blipFill rotWithShape="1">
          <a:blip r:embed="rId3">
            <a:alphaModFix/>
          </a:blip>
          <a:srcRect/>
          <a:stretch/>
        </p:blipFill>
        <p:spPr>
          <a:xfrm>
            <a:off x="3267075" y="796968"/>
            <a:ext cx="7317797" cy="582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Objetivo General</a:t>
            </a:r>
          </a:p>
        </p:txBody>
      </p:sp>
      <p:sp>
        <p:nvSpPr>
          <p:cNvPr id="276" name="Shape 27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just" rtl="0">
              <a:lnSpc>
                <a:spcPct val="90000"/>
              </a:lnSpc>
              <a:spcBef>
                <a:spcPts val="0"/>
              </a:spcBef>
              <a:spcAft>
                <a:spcPts val="0"/>
              </a:spcAft>
              <a:buClr>
                <a:schemeClr val="dk1"/>
              </a:buClr>
              <a:buSzPct val="100000"/>
              <a:buFont typeface="Arial"/>
              <a:buChar char="•"/>
            </a:pPr>
            <a:r>
              <a:rPr lang="es-CO" sz="3200" b="0" i="0" u="none" strike="noStrike" cap="none">
                <a:solidFill>
                  <a:schemeClr val="dk1"/>
                </a:solidFill>
                <a:latin typeface="Calibri"/>
                <a:ea typeface="Calibri"/>
                <a:cs typeface="Calibri"/>
                <a:sym typeface="Calibri"/>
              </a:rPr>
              <a:t>Desarrollar un modelo para la evaluación de la madurez, usabilidad e implantación de tecnología informática en las PYMES, teniendo como referencia la gobernanza de las TIC.</a:t>
            </a:r>
          </a:p>
          <a:p>
            <a:pPr marL="228600" marR="0" lvl="0" indent="-228600" algn="just" rtl="0">
              <a:lnSpc>
                <a:spcPct val="90000"/>
              </a:lnSpc>
              <a:spcBef>
                <a:spcPts val="100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78" name="Shape 2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13</a:t>
            </a:fld>
            <a:endParaRPr lang="es-CO"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Objetivos Específicos</a:t>
            </a:r>
          </a:p>
        </p:txBody>
      </p:sp>
      <p:sp>
        <p:nvSpPr>
          <p:cNvPr id="285" name="Shape 28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457200" marR="0" lvl="0" indent="-457200" algn="just" rtl="0">
              <a:lnSpc>
                <a:spcPct val="90000"/>
              </a:lnSpc>
              <a:spcBef>
                <a:spcPts val="0"/>
              </a:spcBef>
              <a:spcAft>
                <a:spcPts val="0"/>
              </a:spcAft>
              <a:buClr>
                <a:schemeClr val="dk1"/>
              </a:buClr>
              <a:buSzPct val="100000"/>
              <a:buFont typeface="Calibri"/>
              <a:buAutoNum type="arabicPeriod"/>
            </a:pPr>
            <a:r>
              <a:rPr lang="es-CO" sz="2400" b="0" i="0" u="none" strike="noStrike" cap="none">
                <a:solidFill>
                  <a:schemeClr val="dk1"/>
                </a:solidFill>
                <a:latin typeface="Calibri"/>
                <a:ea typeface="Calibri"/>
                <a:cs typeface="Calibri"/>
                <a:sym typeface="Calibri"/>
              </a:rPr>
              <a:t>Proponer una arquitectura corporativa que identifique las variables de decisión, así como las restricciones y exprese las relaciones básicas para el modelamiento de los principales métricas en las PYMES a la hora de comprar, implantar y usar tecnología</a:t>
            </a:r>
          </a:p>
          <a:p>
            <a:pPr marL="457200" marR="0" lvl="0" indent="-457200" algn="just" rtl="0">
              <a:lnSpc>
                <a:spcPct val="90000"/>
              </a:lnSpc>
              <a:spcBef>
                <a:spcPts val="1000"/>
              </a:spcBef>
              <a:buClr>
                <a:schemeClr val="dk1"/>
              </a:buClr>
              <a:buSzPct val="100000"/>
              <a:buFont typeface="Calibri"/>
              <a:buAutoNum type="arabicPeriod"/>
            </a:pPr>
            <a:r>
              <a:rPr lang="es-CO" sz="2400" b="0" i="0" u="none" strike="noStrike" cap="none">
                <a:solidFill>
                  <a:schemeClr val="dk1"/>
                </a:solidFill>
                <a:latin typeface="Calibri"/>
                <a:ea typeface="Calibri"/>
                <a:cs typeface="Calibri"/>
                <a:sym typeface="Calibri"/>
              </a:rPr>
              <a:t>Desarrollar un instrumento software que permita una manera ágil para simular la arquitectura propuesta y así determinar el nivel de madurez, usabilidad e implantación tecnológica de una organización tipo pyme.</a:t>
            </a:r>
          </a:p>
        </p:txBody>
      </p:sp>
      <p:sp>
        <p:nvSpPr>
          <p:cNvPr id="286" name="Shape 286"/>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87" name="Shape 28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14</a:t>
            </a:fld>
            <a:endParaRPr lang="es-CO"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Objetivos Específicos</a:t>
            </a:r>
          </a:p>
        </p:txBody>
      </p:sp>
      <p:sp>
        <p:nvSpPr>
          <p:cNvPr id="294" name="Shape 29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457200" marR="0" lvl="0" indent="-457200" algn="just" rtl="0">
              <a:lnSpc>
                <a:spcPct val="90000"/>
              </a:lnSpc>
              <a:spcBef>
                <a:spcPts val="0"/>
              </a:spcBef>
              <a:spcAft>
                <a:spcPts val="0"/>
              </a:spcAft>
              <a:buClr>
                <a:schemeClr val="dk1"/>
              </a:buClr>
              <a:buSzPct val="100000"/>
              <a:buFont typeface="Calibri"/>
              <a:buAutoNum type="arabicPeriod" startAt="3"/>
            </a:pPr>
            <a:r>
              <a:rPr lang="es-CO" sz="2400" b="0" i="0" u="none" strike="noStrike" cap="none">
                <a:solidFill>
                  <a:schemeClr val="dk1"/>
                </a:solidFill>
                <a:latin typeface="Calibri"/>
                <a:ea typeface="Calibri"/>
                <a:cs typeface="Calibri"/>
                <a:sym typeface="Calibri"/>
              </a:rPr>
              <a:t>Desarrollar un método que permita determinar las perturbaciones e incertidumbres encontradas del modelamiento, en aquellos casos en que los parámetros del modelo no se puedan medir con precisión. </a:t>
            </a:r>
          </a:p>
          <a:p>
            <a:pPr marL="457200" marR="0" lvl="0" indent="-457200" algn="just" rtl="0">
              <a:lnSpc>
                <a:spcPct val="90000"/>
              </a:lnSpc>
              <a:spcBef>
                <a:spcPts val="1000"/>
              </a:spcBef>
              <a:buClr>
                <a:schemeClr val="dk1"/>
              </a:buClr>
              <a:buSzPct val="100000"/>
              <a:buFont typeface="Calibri"/>
              <a:buAutoNum type="arabicPeriod" startAt="3"/>
            </a:pPr>
            <a:r>
              <a:rPr lang="es-CO" sz="2400" b="0" i="0" u="none" strike="noStrike" cap="none">
                <a:solidFill>
                  <a:schemeClr val="dk1"/>
                </a:solidFill>
                <a:latin typeface="Calibri"/>
                <a:ea typeface="Calibri"/>
                <a:cs typeface="Calibri"/>
                <a:sym typeface="Calibri"/>
              </a:rPr>
              <a:t>Desarrollar un instrumento de medición del grado de alineación de la tecnología con los intereses misionales de una organización tipo PYMES, en el marco del concepto de gobernanza TIC.</a:t>
            </a:r>
          </a:p>
        </p:txBody>
      </p:sp>
      <p:sp>
        <p:nvSpPr>
          <p:cNvPr id="295" name="Shape 295"/>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96" name="Shape 29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15</a:t>
            </a:fld>
            <a:endParaRPr lang="es-CO"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Ventajas Respecto de Propuestas Existentes</a:t>
            </a:r>
          </a:p>
        </p:txBody>
      </p:sp>
      <p:grpSp>
        <p:nvGrpSpPr>
          <p:cNvPr id="302" name="Shape 302"/>
          <p:cNvGrpSpPr/>
          <p:nvPr/>
        </p:nvGrpSpPr>
        <p:grpSpPr>
          <a:xfrm>
            <a:off x="2316929" y="1332854"/>
            <a:ext cx="7750574" cy="4844109"/>
            <a:chOff x="1478730" y="0"/>
            <a:chExt cx="7750574" cy="4844109"/>
          </a:xfrm>
        </p:grpSpPr>
        <p:sp>
          <p:nvSpPr>
            <p:cNvPr id="303" name="Shape 303"/>
            <p:cNvSpPr/>
            <p:nvPr/>
          </p:nvSpPr>
          <p:spPr>
            <a:xfrm>
              <a:off x="1478730" y="0"/>
              <a:ext cx="7750574" cy="4844109"/>
            </a:xfrm>
            <a:custGeom>
              <a:avLst/>
              <a:gdLst/>
              <a:ahLst/>
              <a:cxnLst/>
              <a:rect l="0" t="0" r="0" b="0"/>
              <a:pathLst>
                <a:path w="120000" h="120000" extrusionOk="0">
                  <a:moveTo>
                    <a:pt x="0" y="120000"/>
                  </a:moveTo>
                  <a:quadBezTo>
                    <a:pt x="20000" y="40000"/>
                    <a:pt x="101249" y="15000"/>
                  </a:quadBezTo>
                  <a:lnTo>
                    <a:pt x="100193" y="0"/>
                  </a:lnTo>
                  <a:lnTo>
                    <a:pt x="120000" y="24000"/>
                  </a:lnTo>
                  <a:lnTo>
                    <a:pt x="104418" y="60000"/>
                  </a:lnTo>
                  <a:lnTo>
                    <a:pt x="103362" y="45000"/>
                  </a:lnTo>
                  <a:quadBezTo>
                    <a:pt x="30000" y="55000"/>
                    <a:pt x="0" y="120000"/>
                  </a:quadBezTo>
                  <a:close/>
                </a:path>
              </a:pathLst>
            </a:custGeom>
            <a:solidFill>
              <a:srgbClr val="CFDEEF"/>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2242161" y="3602078"/>
              <a:ext cx="178262" cy="178262"/>
            </a:xfrm>
            <a:prstGeom prst="ellipse">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5" name="Shape 305"/>
            <p:cNvSpPr/>
            <p:nvPr/>
          </p:nvSpPr>
          <p:spPr>
            <a:xfrm>
              <a:off x="2331293" y="3691210"/>
              <a:ext cx="1015325" cy="115289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6" name="Shape 306"/>
            <p:cNvSpPr txBox="1"/>
            <p:nvPr/>
          </p:nvSpPr>
          <p:spPr>
            <a:xfrm>
              <a:off x="2331293" y="3691210"/>
              <a:ext cx="1015325" cy="1152897"/>
            </a:xfrm>
            <a:prstGeom prst="rect">
              <a:avLst/>
            </a:prstGeom>
            <a:noFill/>
            <a:ln>
              <a:noFill/>
            </a:ln>
          </p:spPr>
          <p:txBody>
            <a:bodyPr lIns="94450" tIns="0" rIns="0" bIns="0" anchor="t" anchorCtr="0">
              <a:noAutofit/>
            </a:bodyPr>
            <a:lstStyle/>
            <a:p>
              <a:pPr marL="0" marR="0" lvl="0" indent="0" algn="l" rtl="0">
                <a:lnSpc>
                  <a:spcPct val="90000"/>
                </a:lnSpc>
                <a:spcBef>
                  <a:spcPts val="0"/>
                </a:spcBef>
                <a:spcAft>
                  <a:spcPts val="0"/>
                </a:spcAft>
                <a:buSzPct val="25000"/>
                <a:buNone/>
              </a:pPr>
              <a:r>
                <a:rPr lang="es-CO" sz="1300">
                  <a:solidFill>
                    <a:schemeClr val="dk1"/>
                  </a:solidFill>
                  <a:latin typeface="Calibri"/>
                  <a:ea typeface="Calibri"/>
                  <a:cs typeface="Calibri"/>
                  <a:sym typeface="Calibri"/>
                </a:rPr>
                <a:t>Oportunidad en Micro-Empresas y PYMES</a:t>
              </a:r>
            </a:p>
          </p:txBody>
        </p:sp>
        <p:sp>
          <p:nvSpPr>
            <p:cNvPr id="307" name="Shape 307"/>
            <p:cNvSpPr/>
            <p:nvPr/>
          </p:nvSpPr>
          <p:spPr>
            <a:xfrm>
              <a:off x="3207108" y="2674916"/>
              <a:ext cx="279019" cy="279019"/>
            </a:xfrm>
            <a:prstGeom prst="ellipse">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3346619" y="2814426"/>
              <a:ext cx="1286594" cy="202968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9" name="Shape 309"/>
            <p:cNvSpPr txBox="1"/>
            <p:nvPr/>
          </p:nvSpPr>
          <p:spPr>
            <a:xfrm>
              <a:off x="3346619" y="2814426"/>
              <a:ext cx="1286594" cy="2029681"/>
            </a:xfrm>
            <a:prstGeom prst="rect">
              <a:avLst/>
            </a:prstGeom>
            <a:noFill/>
            <a:ln>
              <a:noFill/>
            </a:ln>
          </p:spPr>
          <p:txBody>
            <a:bodyPr lIns="147825" tIns="0" rIns="0" bIns="0" anchor="t" anchorCtr="0">
              <a:noAutofit/>
            </a:bodyPr>
            <a:lstStyle/>
            <a:p>
              <a:pPr marL="0" marR="0" lvl="0" indent="0" algn="l" rtl="0">
                <a:lnSpc>
                  <a:spcPct val="90000"/>
                </a:lnSpc>
                <a:spcBef>
                  <a:spcPts val="0"/>
                </a:spcBef>
                <a:spcAft>
                  <a:spcPts val="0"/>
                </a:spcAft>
                <a:buSzPct val="25000"/>
                <a:buNone/>
              </a:pPr>
              <a:r>
                <a:rPr lang="es-CO" sz="1300">
                  <a:solidFill>
                    <a:schemeClr val="dk1"/>
                  </a:solidFill>
                  <a:latin typeface="Calibri"/>
                  <a:ea typeface="Calibri"/>
                  <a:cs typeface="Calibri"/>
                  <a:sym typeface="Calibri"/>
                </a:rPr>
                <a:t>Metodología Ágil</a:t>
              </a:r>
            </a:p>
          </p:txBody>
        </p:sp>
        <p:sp>
          <p:nvSpPr>
            <p:cNvPr id="310" name="Shape 310"/>
            <p:cNvSpPr/>
            <p:nvPr/>
          </p:nvSpPr>
          <p:spPr>
            <a:xfrm>
              <a:off x="4447201" y="1935705"/>
              <a:ext cx="372026" cy="372026"/>
            </a:xfrm>
            <a:prstGeom prst="ellipse">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p:nvPr/>
          </p:nvSpPr>
          <p:spPr>
            <a:xfrm>
              <a:off x="4633214" y="2121718"/>
              <a:ext cx="1495860" cy="272238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2" name="Shape 312"/>
            <p:cNvSpPr txBox="1"/>
            <p:nvPr/>
          </p:nvSpPr>
          <p:spPr>
            <a:xfrm>
              <a:off x="4633214" y="2121718"/>
              <a:ext cx="1495860" cy="2722389"/>
            </a:xfrm>
            <a:prstGeom prst="rect">
              <a:avLst/>
            </a:prstGeom>
            <a:noFill/>
            <a:ln>
              <a:noFill/>
            </a:ln>
          </p:spPr>
          <p:txBody>
            <a:bodyPr lIns="197125" tIns="0" rIns="0" bIns="0" anchor="t" anchorCtr="0">
              <a:noAutofit/>
            </a:bodyPr>
            <a:lstStyle/>
            <a:p>
              <a:pPr marL="0" marR="0" lvl="0" indent="0" algn="l" rtl="0">
                <a:lnSpc>
                  <a:spcPct val="90000"/>
                </a:lnSpc>
                <a:spcBef>
                  <a:spcPts val="0"/>
                </a:spcBef>
                <a:spcAft>
                  <a:spcPts val="0"/>
                </a:spcAft>
                <a:buSzPct val="25000"/>
                <a:buNone/>
              </a:pPr>
              <a:r>
                <a:rPr lang="es-CO" sz="1300">
                  <a:solidFill>
                    <a:schemeClr val="dk1"/>
                  </a:solidFill>
                  <a:latin typeface="Calibri"/>
                  <a:ea typeface="Calibri"/>
                  <a:cs typeface="Calibri"/>
                  <a:sym typeface="Calibri"/>
                </a:rPr>
                <a:t>Trabajo Colaborativo</a:t>
              </a:r>
            </a:p>
          </p:txBody>
        </p:sp>
        <p:sp>
          <p:nvSpPr>
            <p:cNvPr id="313" name="Shape 313"/>
            <p:cNvSpPr/>
            <p:nvPr/>
          </p:nvSpPr>
          <p:spPr>
            <a:xfrm>
              <a:off x="5888807" y="1358287"/>
              <a:ext cx="480535" cy="480535"/>
            </a:xfrm>
            <a:prstGeom prst="ellipse">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4" name="Shape 314"/>
            <p:cNvSpPr/>
            <p:nvPr/>
          </p:nvSpPr>
          <p:spPr>
            <a:xfrm>
              <a:off x="6129075" y="1598554"/>
              <a:ext cx="1550114" cy="324555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txBox="1"/>
            <p:nvPr/>
          </p:nvSpPr>
          <p:spPr>
            <a:xfrm>
              <a:off x="6129075" y="1598554"/>
              <a:ext cx="1550114" cy="3245553"/>
            </a:xfrm>
            <a:prstGeom prst="rect">
              <a:avLst/>
            </a:prstGeom>
            <a:noFill/>
            <a:ln>
              <a:noFill/>
            </a:ln>
          </p:spPr>
          <p:txBody>
            <a:bodyPr lIns="254625" tIns="0" rIns="0" bIns="0" anchor="t" anchorCtr="0">
              <a:noAutofit/>
            </a:bodyPr>
            <a:lstStyle/>
            <a:p>
              <a:pPr marL="0" marR="0" lvl="0" indent="0" algn="l" rtl="0">
                <a:lnSpc>
                  <a:spcPct val="90000"/>
                </a:lnSpc>
                <a:spcBef>
                  <a:spcPts val="0"/>
                </a:spcBef>
                <a:spcAft>
                  <a:spcPts val="0"/>
                </a:spcAft>
                <a:buSzPct val="25000"/>
                <a:buNone/>
              </a:pPr>
              <a:r>
                <a:rPr lang="es-CO" sz="1300">
                  <a:solidFill>
                    <a:schemeClr val="dk1"/>
                  </a:solidFill>
                  <a:latin typeface="Calibri"/>
                  <a:ea typeface="Calibri"/>
                  <a:cs typeface="Calibri"/>
                  <a:sym typeface="Calibri"/>
                </a:rPr>
                <a:t>Asignación de Responsabilidades</a:t>
              </a:r>
            </a:p>
          </p:txBody>
        </p:sp>
        <p:sp>
          <p:nvSpPr>
            <p:cNvPr id="316" name="Shape 316"/>
            <p:cNvSpPr/>
            <p:nvPr/>
          </p:nvSpPr>
          <p:spPr>
            <a:xfrm>
              <a:off x="7373042" y="972696"/>
              <a:ext cx="612294" cy="612294"/>
            </a:xfrm>
            <a:prstGeom prst="ellipse">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7" name="Shape 317"/>
            <p:cNvSpPr/>
            <p:nvPr/>
          </p:nvSpPr>
          <p:spPr>
            <a:xfrm>
              <a:off x="7679189" y="1278844"/>
              <a:ext cx="1550114" cy="356526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8" name="Shape 318"/>
            <p:cNvSpPr txBox="1"/>
            <p:nvPr/>
          </p:nvSpPr>
          <p:spPr>
            <a:xfrm>
              <a:off x="7679189" y="1278844"/>
              <a:ext cx="1550114" cy="3565264"/>
            </a:xfrm>
            <a:prstGeom prst="rect">
              <a:avLst/>
            </a:prstGeom>
            <a:noFill/>
            <a:ln>
              <a:noFill/>
            </a:ln>
          </p:spPr>
          <p:txBody>
            <a:bodyPr lIns="324425" tIns="0" rIns="0" bIns="0" anchor="t" anchorCtr="0">
              <a:noAutofit/>
            </a:bodyPr>
            <a:lstStyle/>
            <a:p>
              <a:pPr marL="0" marR="0" lvl="0" indent="0" algn="l" rtl="0">
                <a:lnSpc>
                  <a:spcPct val="90000"/>
                </a:lnSpc>
                <a:spcBef>
                  <a:spcPts val="0"/>
                </a:spcBef>
                <a:spcAft>
                  <a:spcPts val="0"/>
                </a:spcAft>
                <a:buSzPct val="25000"/>
                <a:buNone/>
              </a:pPr>
              <a:r>
                <a:rPr lang="es-CO" sz="1300">
                  <a:solidFill>
                    <a:schemeClr val="dk1"/>
                  </a:solidFill>
                  <a:latin typeface="Calibri"/>
                  <a:ea typeface="Calibri"/>
                  <a:cs typeface="Calibri"/>
                  <a:sym typeface="Calibri"/>
                </a:rPr>
                <a:t>Inversión Efectiva en TIC</a:t>
              </a:r>
            </a:p>
          </p:txBody>
        </p:sp>
      </p:grpSp>
      <p:sp>
        <p:nvSpPr>
          <p:cNvPr id="319" name="Shape 319"/>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320" name="Shape 3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16</a:t>
            </a:fld>
            <a:endParaRPr lang="es-CO" sz="12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Desventajas respecto de Propuestas Existentes</a:t>
            </a:r>
          </a:p>
        </p:txBody>
      </p:sp>
      <p:grpSp>
        <p:nvGrpSpPr>
          <p:cNvPr id="326" name="Shape 326"/>
          <p:cNvGrpSpPr/>
          <p:nvPr/>
        </p:nvGrpSpPr>
        <p:grpSpPr>
          <a:xfrm>
            <a:off x="3604000" y="1549829"/>
            <a:ext cx="5455402" cy="4959456"/>
            <a:chOff x="2765801" y="0"/>
            <a:chExt cx="5455402" cy="4959456"/>
          </a:xfrm>
        </p:grpSpPr>
        <p:sp>
          <p:nvSpPr>
            <p:cNvPr id="327" name="Shape 327"/>
            <p:cNvSpPr/>
            <p:nvPr/>
          </p:nvSpPr>
          <p:spPr>
            <a:xfrm rot="4396374">
              <a:off x="3052807" y="986891"/>
              <a:ext cx="4281296" cy="2985671"/>
            </a:xfrm>
            <a:custGeom>
              <a:avLst/>
              <a:gdLst/>
              <a:ahLst/>
              <a:cxnLst/>
              <a:rect l="0" t="0" r="0" b="0"/>
              <a:pathLst>
                <a:path w="120000" h="120000" extrusionOk="0">
                  <a:moveTo>
                    <a:pt x="0" y="120000"/>
                  </a:moveTo>
                  <a:quadBezTo>
                    <a:pt x="20000" y="40000"/>
                    <a:pt x="93748" y="15000"/>
                  </a:quadBezTo>
                  <a:lnTo>
                    <a:pt x="92569" y="0"/>
                  </a:lnTo>
                  <a:lnTo>
                    <a:pt x="120000" y="18786"/>
                  </a:lnTo>
                  <a:lnTo>
                    <a:pt x="96464" y="49572"/>
                  </a:lnTo>
                  <a:lnTo>
                    <a:pt x="95285" y="34572"/>
                  </a:lnTo>
                  <a:quadBezTo>
                    <a:pt x="30000" y="44572"/>
                    <a:pt x="0" y="120000"/>
                  </a:quadBezTo>
                  <a:close/>
                </a:path>
              </a:pathLst>
            </a:cu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4512026" y="1281523"/>
              <a:ext cx="108116" cy="108116"/>
            </a:xfrm>
            <a:prstGeom prst="ellipse">
              <a:avLst/>
            </a:prstGeom>
            <a:solidFill>
              <a:srgbClr val="B3CAE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030289" y="1644058"/>
              <a:ext cx="108116" cy="108116"/>
            </a:xfrm>
            <a:prstGeom prst="ellipse">
              <a:avLst/>
            </a:prstGeom>
            <a:solidFill>
              <a:srgbClr val="B3CAE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66721" y="2066605"/>
              <a:ext cx="108116" cy="108116"/>
            </a:xfrm>
            <a:prstGeom prst="ellipse">
              <a:avLst/>
            </a:prstGeom>
            <a:solidFill>
              <a:srgbClr val="B3CAE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2765801" y="0"/>
              <a:ext cx="2018498"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2" name="Shape 332"/>
            <p:cNvSpPr txBox="1"/>
            <p:nvPr/>
          </p:nvSpPr>
          <p:spPr>
            <a:xfrm>
              <a:off x="2765801" y="0"/>
              <a:ext cx="2018498" cy="793513"/>
            </a:xfrm>
            <a:prstGeom prst="rect">
              <a:avLst/>
            </a:prstGeom>
            <a:noFill/>
            <a:ln>
              <a:noFill/>
            </a:ln>
          </p:spPr>
          <p:txBody>
            <a:bodyPr lIns="25400" tIns="25400" rIns="25400" bIns="25400" anchor="b" anchorCtr="0">
              <a:noAutofit/>
            </a:bodyPr>
            <a:lstStyle/>
            <a:p>
              <a:pPr marL="0" marR="0" lvl="0" indent="0" algn="ctr"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Los Estándares son muy conocidos</a:t>
              </a:r>
            </a:p>
          </p:txBody>
        </p:sp>
        <p:sp>
          <p:nvSpPr>
            <p:cNvPr id="333" name="Shape 333"/>
            <p:cNvSpPr/>
            <p:nvPr/>
          </p:nvSpPr>
          <p:spPr>
            <a:xfrm>
              <a:off x="5166178" y="938825"/>
              <a:ext cx="3055024"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4" name="Shape 334"/>
            <p:cNvSpPr txBox="1"/>
            <p:nvPr/>
          </p:nvSpPr>
          <p:spPr>
            <a:xfrm>
              <a:off x="5166178" y="938825"/>
              <a:ext cx="3055024" cy="793513"/>
            </a:xfrm>
            <a:prstGeom prst="rect">
              <a:avLst/>
            </a:prstGeom>
            <a:noFill/>
            <a:ln>
              <a:noFill/>
            </a:ln>
          </p:spPr>
          <p:txBody>
            <a:bodyPr lIns="25400" tIns="25400" rIns="25400" bIns="25400" anchor="ctr" anchorCtr="0">
              <a:noAutofit/>
            </a:bodyPr>
            <a:lstStyle/>
            <a:p>
              <a:pPr marL="0" marR="0" lvl="0" indent="0" algn="l"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Incertidumbre por lo nuevo</a:t>
              </a:r>
            </a:p>
          </p:txBody>
        </p:sp>
        <p:sp>
          <p:nvSpPr>
            <p:cNvPr id="335" name="Shape 335"/>
            <p:cNvSpPr/>
            <p:nvPr/>
          </p:nvSpPr>
          <p:spPr>
            <a:xfrm>
              <a:off x="2765801" y="1301361"/>
              <a:ext cx="1800282"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6" name="Shape 336"/>
            <p:cNvSpPr txBox="1"/>
            <p:nvPr/>
          </p:nvSpPr>
          <p:spPr>
            <a:xfrm>
              <a:off x="2765801" y="1301361"/>
              <a:ext cx="1800282" cy="793513"/>
            </a:xfrm>
            <a:prstGeom prst="rect">
              <a:avLst/>
            </a:prstGeom>
            <a:noFill/>
            <a:ln>
              <a:noFill/>
            </a:ln>
          </p:spPr>
          <p:txBody>
            <a:bodyPr lIns="25400" tIns="25400" rIns="25400" bIns="25400" anchor="ctr" anchorCtr="0">
              <a:noAutofit/>
            </a:bodyPr>
            <a:lstStyle/>
            <a:p>
              <a:pPr marL="0" marR="0" lvl="0" indent="0" algn="r"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Resistencia al Cambio</a:t>
              </a:r>
            </a:p>
          </p:txBody>
        </p:sp>
        <p:sp>
          <p:nvSpPr>
            <p:cNvPr id="337" name="Shape 337"/>
            <p:cNvSpPr/>
            <p:nvPr/>
          </p:nvSpPr>
          <p:spPr>
            <a:xfrm>
              <a:off x="5844235" y="2533785"/>
              <a:ext cx="108116" cy="108116"/>
            </a:xfrm>
            <a:prstGeom prst="ellipse">
              <a:avLst/>
            </a:prstGeom>
            <a:solidFill>
              <a:srgbClr val="B3CAE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093596" y="1723907"/>
              <a:ext cx="2127607"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9" name="Shape 339"/>
            <p:cNvSpPr txBox="1"/>
            <p:nvPr/>
          </p:nvSpPr>
          <p:spPr>
            <a:xfrm>
              <a:off x="6093596" y="1723907"/>
              <a:ext cx="2127607" cy="793513"/>
            </a:xfrm>
            <a:prstGeom prst="rect">
              <a:avLst/>
            </a:prstGeom>
            <a:noFill/>
            <a:ln>
              <a:noFill/>
            </a:ln>
          </p:spPr>
          <p:txBody>
            <a:bodyPr lIns="25400" tIns="25400" rIns="25400" bIns="25400" anchor="ctr" anchorCtr="0">
              <a:noAutofit/>
            </a:bodyPr>
            <a:lstStyle/>
            <a:p>
              <a:pPr marL="0" marR="0" lvl="0" indent="0" algn="l"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Inercia Estructural</a:t>
              </a:r>
            </a:p>
          </p:txBody>
        </p:sp>
        <p:sp>
          <p:nvSpPr>
            <p:cNvPr id="340" name="Shape 340"/>
            <p:cNvSpPr/>
            <p:nvPr/>
          </p:nvSpPr>
          <p:spPr>
            <a:xfrm>
              <a:off x="2765801" y="2191088"/>
              <a:ext cx="2727701"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txBox="1"/>
            <p:nvPr/>
          </p:nvSpPr>
          <p:spPr>
            <a:xfrm>
              <a:off x="2765801" y="2191088"/>
              <a:ext cx="2727701" cy="793513"/>
            </a:xfrm>
            <a:prstGeom prst="rect">
              <a:avLst/>
            </a:prstGeom>
            <a:noFill/>
            <a:ln>
              <a:noFill/>
            </a:ln>
          </p:spPr>
          <p:txBody>
            <a:bodyPr lIns="25400" tIns="25400" rIns="25400" bIns="25400" anchor="ctr" anchorCtr="0">
              <a:noAutofit/>
            </a:bodyPr>
            <a:lstStyle/>
            <a:p>
              <a:pPr marL="0" marR="0" lvl="0" indent="0" algn="r"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Procesamiento Selectivo de Inf</a:t>
              </a:r>
            </a:p>
          </p:txBody>
        </p:sp>
        <p:sp>
          <p:nvSpPr>
            <p:cNvPr id="342" name="Shape 342"/>
            <p:cNvSpPr/>
            <p:nvPr/>
          </p:nvSpPr>
          <p:spPr>
            <a:xfrm>
              <a:off x="6148646" y="3010390"/>
              <a:ext cx="108116" cy="108116"/>
            </a:xfrm>
            <a:prstGeom prst="ellipse">
              <a:avLst/>
            </a:prstGeom>
            <a:solidFill>
              <a:srgbClr val="B3CAE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639138" y="2667691"/>
              <a:ext cx="1582065"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4" name="Shape 344"/>
            <p:cNvSpPr txBox="1"/>
            <p:nvPr/>
          </p:nvSpPr>
          <p:spPr>
            <a:xfrm>
              <a:off x="6639138" y="2667691"/>
              <a:ext cx="1582065" cy="793513"/>
            </a:xfrm>
            <a:prstGeom prst="rect">
              <a:avLst/>
            </a:prstGeom>
            <a:noFill/>
            <a:ln>
              <a:noFill/>
            </a:ln>
          </p:spPr>
          <p:txBody>
            <a:bodyPr lIns="25400" tIns="25400" rIns="25400" bIns="25400" anchor="ctr" anchorCtr="0">
              <a:noAutofit/>
            </a:bodyPr>
            <a:lstStyle/>
            <a:p>
              <a:pPr marL="0" marR="0" lvl="0" indent="0" algn="l"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Cultura Organizacional</a:t>
              </a:r>
            </a:p>
          </p:txBody>
        </p:sp>
        <p:sp>
          <p:nvSpPr>
            <p:cNvPr id="345" name="Shape 345"/>
            <p:cNvSpPr/>
            <p:nvPr/>
          </p:nvSpPr>
          <p:spPr>
            <a:xfrm>
              <a:off x="5493503" y="4165942"/>
              <a:ext cx="2727701" cy="79351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txBox="1"/>
            <p:nvPr/>
          </p:nvSpPr>
          <p:spPr>
            <a:xfrm>
              <a:off x="5493503" y="4165942"/>
              <a:ext cx="2727701" cy="793513"/>
            </a:xfrm>
            <a:prstGeom prst="rect">
              <a:avLst/>
            </a:prstGeom>
            <a:noFill/>
            <a:ln>
              <a:noFill/>
            </a:ln>
          </p:spPr>
          <p:txBody>
            <a:bodyPr lIns="25400" tIns="25400" rIns="25400" bIns="25400" anchor="t" anchorCtr="0">
              <a:noAutofit/>
            </a:bodyPr>
            <a:lstStyle/>
            <a:p>
              <a:pPr marL="0" marR="0" lvl="0" indent="0" algn="ctr" rtl="0">
                <a:lnSpc>
                  <a:spcPct val="90000"/>
                </a:lnSpc>
                <a:spcBef>
                  <a:spcPts val="0"/>
                </a:spcBef>
                <a:spcAft>
                  <a:spcPts val="0"/>
                </a:spcAft>
                <a:buSzPct val="25000"/>
                <a:buNone/>
              </a:pPr>
              <a:r>
                <a:rPr lang="es-CO" sz="2000">
                  <a:solidFill>
                    <a:schemeClr val="dk1"/>
                  </a:solidFill>
                  <a:latin typeface="Calibri"/>
                  <a:ea typeface="Calibri"/>
                  <a:cs typeface="Calibri"/>
                  <a:sym typeface="Calibri"/>
                </a:rPr>
                <a:t>No Querer</a:t>
              </a:r>
            </a:p>
          </p:txBody>
        </p:sp>
      </p:grpSp>
      <p:sp>
        <p:nvSpPr>
          <p:cNvPr id="347" name="Shape 347"/>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348" name="Shape 3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17</a:t>
            </a:fld>
            <a:endParaRPr lang="es-CO"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Plan Piloto en Empresas Seleccionadas</a:t>
            </a:r>
          </a:p>
        </p:txBody>
      </p:sp>
      <p:sp>
        <p:nvSpPr>
          <p:cNvPr id="354" name="Shape 354"/>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355" name="Shape 3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18</a:t>
            </a:fld>
            <a:endParaRPr lang="es-CO" sz="1200">
              <a:solidFill>
                <a:srgbClr val="888888"/>
              </a:solidFill>
              <a:latin typeface="Calibri"/>
              <a:ea typeface="Calibri"/>
              <a:cs typeface="Calibri"/>
              <a:sym typeface="Calibri"/>
            </a:endParaRPr>
          </a:p>
        </p:txBody>
      </p:sp>
      <p:grpSp>
        <p:nvGrpSpPr>
          <p:cNvPr id="356" name="Shape 356"/>
          <p:cNvGrpSpPr/>
          <p:nvPr/>
        </p:nvGrpSpPr>
        <p:grpSpPr>
          <a:xfrm>
            <a:off x="1600977" y="2896620"/>
            <a:ext cx="9521913" cy="2147961"/>
            <a:chOff x="4652" y="1813416"/>
            <a:chExt cx="9521913" cy="2147961"/>
          </a:xfrm>
        </p:grpSpPr>
        <p:sp>
          <p:nvSpPr>
            <p:cNvPr id="357" name="Shape 357"/>
            <p:cNvSpPr/>
            <p:nvPr/>
          </p:nvSpPr>
          <p:spPr>
            <a:xfrm>
              <a:off x="618970" y="1813416"/>
              <a:ext cx="2457266" cy="2147961"/>
            </a:xfrm>
            <a:prstGeom prst="rightArrow">
              <a:avLst>
                <a:gd name="adj1" fmla="val 70000"/>
                <a:gd name="adj2" fmla="val 50000"/>
              </a:avLst>
            </a:prstGeom>
            <a:solidFill>
              <a:srgbClr val="FFE8CA">
                <a:alpha val="89803"/>
              </a:srgbClr>
            </a:solidFill>
            <a:ln w="12700" cap="flat" cmpd="sng">
              <a:solidFill>
                <a:srgbClr val="FFE8CA">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8" name="Shape 358"/>
            <p:cNvSpPr txBox="1"/>
            <p:nvPr/>
          </p:nvSpPr>
          <p:spPr>
            <a:xfrm>
              <a:off x="1233287" y="2135610"/>
              <a:ext cx="1197917" cy="1503573"/>
            </a:xfrm>
            <a:prstGeom prst="rect">
              <a:avLst/>
            </a:prstGeom>
            <a:noFill/>
            <a:ln>
              <a:noFill/>
            </a:ln>
          </p:spPr>
          <p:txBody>
            <a:bodyPr lIns="33000" tIns="8250" rIns="16500" bIns="8250" anchor="ctr"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Universo</a:t>
              </a:r>
            </a:p>
            <a:p>
              <a:pPr marL="114300" marR="0" lvl="1" indent="-114300" algn="l" rtl="0">
                <a:lnSpc>
                  <a:spcPct val="90000"/>
                </a:lnSpc>
                <a:spcBef>
                  <a:spcPts val="195"/>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Muestra</a:t>
              </a:r>
            </a:p>
          </p:txBody>
        </p:sp>
        <p:sp>
          <p:nvSpPr>
            <p:cNvPr id="359" name="Shape 359"/>
            <p:cNvSpPr/>
            <p:nvPr/>
          </p:nvSpPr>
          <p:spPr>
            <a:xfrm>
              <a:off x="4652" y="2273081"/>
              <a:ext cx="1228632" cy="1228632"/>
            </a:xfrm>
            <a:prstGeom prst="ellipse">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txBox="1"/>
            <p:nvPr/>
          </p:nvSpPr>
          <p:spPr>
            <a:xfrm>
              <a:off x="184581" y="2453009"/>
              <a:ext cx="868775" cy="86877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Empresas</a:t>
              </a:r>
            </a:p>
          </p:txBody>
        </p:sp>
        <p:sp>
          <p:nvSpPr>
            <p:cNvPr id="361" name="Shape 361"/>
            <p:cNvSpPr/>
            <p:nvPr/>
          </p:nvSpPr>
          <p:spPr>
            <a:xfrm>
              <a:off x="3844135" y="1813416"/>
              <a:ext cx="2457266" cy="2147961"/>
            </a:xfrm>
            <a:prstGeom prst="rightArrow">
              <a:avLst>
                <a:gd name="adj1" fmla="val 70000"/>
                <a:gd name="adj2" fmla="val 50000"/>
              </a:avLst>
            </a:prstGeom>
            <a:solidFill>
              <a:srgbClr val="CAF4D0">
                <a:alpha val="89803"/>
              </a:srgbClr>
            </a:solidFill>
            <a:ln w="12700" cap="flat" cmpd="sng">
              <a:solidFill>
                <a:srgbClr val="CAF4D0">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txBox="1"/>
            <p:nvPr/>
          </p:nvSpPr>
          <p:spPr>
            <a:xfrm>
              <a:off x="4458451" y="2135610"/>
              <a:ext cx="1197917" cy="1503573"/>
            </a:xfrm>
            <a:prstGeom prst="rect">
              <a:avLst/>
            </a:prstGeom>
            <a:noFill/>
            <a:ln>
              <a:noFill/>
            </a:ln>
          </p:spPr>
          <p:txBody>
            <a:bodyPr lIns="33000" tIns="8250" rIns="16500" bIns="8250" anchor="ctr"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Misión Critica</a:t>
              </a:r>
            </a:p>
            <a:p>
              <a:pPr marL="114300" marR="0" lvl="1" indent="-114300" algn="l" rtl="0">
                <a:lnSpc>
                  <a:spcPct val="90000"/>
                </a:lnSpc>
                <a:spcBef>
                  <a:spcPts val="195"/>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Transversales</a:t>
              </a:r>
            </a:p>
          </p:txBody>
        </p:sp>
        <p:sp>
          <p:nvSpPr>
            <p:cNvPr id="363" name="Shape 363"/>
            <p:cNvSpPr/>
            <p:nvPr/>
          </p:nvSpPr>
          <p:spPr>
            <a:xfrm>
              <a:off x="3229817" y="2273081"/>
              <a:ext cx="1228632" cy="1228632"/>
            </a:xfrm>
            <a:prstGeom prst="ellipse">
              <a:avLst/>
            </a:prstGeom>
            <a:solidFill>
              <a:srgbClr val="21E14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4" name="Shape 364"/>
            <p:cNvSpPr txBox="1"/>
            <p:nvPr/>
          </p:nvSpPr>
          <p:spPr>
            <a:xfrm>
              <a:off x="3409746" y="2453009"/>
              <a:ext cx="868775" cy="86877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Procesos</a:t>
              </a:r>
            </a:p>
          </p:txBody>
        </p:sp>
        <p:sp>
          <p:nvSpPr>
            <p:cNvPr id="365" name="Shape 365"/>
            <p:cNvSpPr/>
            <p:nvPr/>
          </p:nvSpPr>
          <p:spPr>
            <a:xfrm>
              <a:off x="7069299" y="1813416"/>
              <a:ext cx="2457266" cy="2147961"/>
            </a:xfrm>
            <a:prstGeom prst="rightArrow">
              <a:avLst>
                <a:gd name="adj1" fmla="val 70000"/>
                <a:gd name="adj2" fmla="val 50000"/>
              </a:avLst>
            </a:prstGeom>
            <a:solidFill>
              <a:srgbClr val="CDD3E8">
                <a:alpha val="89803"/>
              </a:srgbClr>
            </a:solidFill>
            <a:ln w="12700" cap="flat" cmpd="sng">
              <a:solidFill>
                <a:srgbClr val="CDD3E8">
                  <a:alpha val="89803"/>
                </a:srgbClr>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txBox="1"/>
            <p:nvPr/>
          </p:nvSpPr>
          <p:spPr>
            <a:xfrm>
              <a:off x="7683615" y="2135610"/>
              <a:ext cx="1197917" cy="1503573"/>
            </a:xfrm>
            <a:prstGeom prst="rect">
              <a:avLst/>
            </a:prstGeom>
            <a:noFill/>
            <a:ln>
              <a:noFill/>
            </a:ln>
          </p:spPr>
          <p:txBody>
            <a:bodyPr lIns="33000" tIns="8250" rIns="16500" bIns="8250" anchor="ctr"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Tecnología</a:t>
              </a:r>
            </a:p>
            <a:p>
              <a:pPr marL="114300" marR="0" lvl="1" indent="-114300" algn="l" rtl="0">
                <a:lnSpc>
                  <a:spcPct val="90000"/>
                </a:lnSpc>
                <a:spcBef>
                  <a:spcPts val="195"/>
                </a:spcBef>
                <a:spcAft>
                  <a:spcPts val="0"/>
                </a:spcAft>
                <a:buClr>
                  <a:schemeClr val="dk1"/>
                </a:buClr>
                <a:buSzPct val="100000"/>
                <a:buFont typeface="Calibri"/>
                <a:buChar char="•"/>
              </a:pPr>
              <a:r>
                <a:rPr lang="es-CO" sz="1300" b="0" i="0" u="none" strike="noStrike" cap="none">
                  <a:solidFill>
                    <a:schemeClr val="dk1"/>
                  </a:solidFill>
                  <a:latin typeface="Calibri"/>
                  <a:ea typeface="Calibri"/>
                  <a:cs typeface="Calibri"/>
                  <a:sym typeface="Calibri"/>
                </a:rPr>
                <a:t>Modernización</a:t>
              </a:r>
            </a:p>
          </p:txBody>
        </p:sp>
        <p:sp>
          <p:nvSpPr>
            <p:cNvPr id="367" name="Shape 367"/>
            <p:cNvSpPr/>
            <p:nvPr/>
          </p:nvSpPr>
          <p:spPr>
            <a:xfrm>
              <a:off x="6454982" y="2273081"/>
              <a:ext cx="1228632" cy="1228632"/>
            </a:xfrm>
            <a:prstGeom prst="ellipse">
              <a:avLst/>
            </a:prstGeom>
            <a:solidFill>
              <a:srgbClr val="4371C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8" name="Shape 368"/>
            <p:cNvSpPr txBox="1"/>
            <p:nvPr/>
          </p:nvSpPr>
          <p:spPr>
            <a:xfrm>
              <a:off x="6634910" y="2453009"/>
              <a:ext cx="868775" cy="86877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Proyectos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153412" y="0"/>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Contribución</a:t>
            </a:r>
          </a:p>
        </p:txBody>
      </p:sp>
      <p:sp>
        <p:nvSpPr>
          <p:cNvPr id="375" name="Shape 375"/>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376" name="Shape 37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19</a:t>
            </a:fld>
            <a:endParaRPr lang="es-CO" sz="1200">
              <a:solidFill>
                <a:srgbClr val="888888"/>
              </a:solidFill>
              <a:latin typeface="Calibri"/>
              <a:ea typeface="Calibri"/>
              <a:cs typeface="Calibri"/>
              <a:sym typeface="Calibri"/>
            </a:endParaRPr>
          </a:p>
        </p:txBody>
      </p:sp>
      <p:grpSp>
        <p:nvGrpSpPr>
          <p:cNvPr id="377" name="Shape 377"/>
          <p:cNvGrpSpPr/>
          <p:nvPr/>
        </p:nvGrpSpPr>
        <p:grpSpPr>
          <a:xfrm>
            <a:off x="2032000" y="1580579"/>
            <a:ext cx="8128000" cy="3696840"/>
            <a:chOff x="0" y="860912"/>
            <a:chExt cx="8128000" cy="3696840"/>
          </a:xfrm>
        </p:grpSpPr>
        <p:sp>
          <p:nvSpPr>
            <p:cNvPr id="378" name="Shape 378"/>
            <p:cNvSpPr/>
            <p:nvPr/>
          </p:nvSpPr>
          <p:spPr>
            <a:xfrm>
              <a:off x="0" y="1170873"/>
              <a:ext cx="8128000" cy="529200"/>
            </a:xfrm>
            <a:prstGeom prst="rect">
              <a:avLst/>
            </a:prstGeom>
            <a:solidFill>
              <a:schemeClr val="lt1">
                <a:alpha val="89803"/>
              </a:schemeClr>
            </a:solidFill>
            <a:ln w="12700"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406400" y="860912"/>
              <a:ext cx="5689600" cy="619920"/>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txBox="1"/>
            <p:nvPr/>
          </p:nvSpPr>
          <p:spPr>
            <a:xfrm>
              <a:off x="436662" y="891175"/>
              <a:ext cx="5629075" cy="559396"/>
            </a:xfrm>
            <a:prstGeom prst="rect">
              <a:avLst/>
            </a:prstGeom>
            <a:noFill/>
            <a:ln>
              <a:noFill/>
            </a:ln>
          </p:spPr>
          <p:txBody>
            <a:bodyPr lIns="215050" tIns="0" rIns="215050" bIns="0" anchor="ctr" anchorCtr="0">
              <a:noAutofit/>
            </a:bodyPr>
            <a:lstStyle/>
            <a:p>
              <a:pPr marL="0" marR="0" lvl="0" indent="0" algn="l"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Arquitectura Corporativa</a:t>
              </a:r>
            </a:p>
          </p:txBody>
        </p:sp>
        <p:sp>
          <p:nvSpPr>
            <p:cNvPr id="381" name="Shape 381"/>
            <p:cNvSpPr/>
            <p:nvPr/>
          </p:nvSpPr>
          <p:spPr>
            <a:xfrm>
              <a:off x="0" y="2123433"/>
              <a:ext cx="8128000" cy="529200"/>
            </a:xfrm>
            <a:prstGeom prst="rect">
              <a:avLst/>
            </a:prstGeom>
            <a:solidFill>
              <a:schemeClr val="lt1">
                <a:alpha val="89803"/>
              </a:schemeClr>
            </a:solidFill>
            <a:ln w="12700" cap="flat" cmpd="sng">
              <a:solidFill>
                <a:srgbClr val="51EB1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p:nvPr/>
          </p:nvSpPr>
          <p:spPr>
            <a:xfrm>
              <a:off x="406400" y="1813473"/>
              <a:ext cx="5689600" cy="619920"/>
            </a:xfrm>
            <a:prstGeom prst="roundRect">
              <a:avLst>
                <a:gd name="adj" fmla="val 16667"/>
              </a:avLst>
            </a:prstGeom>
            <a:solidFill>
              <a:srgbClr val="51EB1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txBox="1"/>
            <p:nvPr/>
          </p:nvSpPr>
          <p:spPr>
            <a:xfrm>
              <a:off x="436662" y="1843734"/>
              <a:ext cx="5629075" cy="559396"/>
            </a:xfrm>
            <a:prstGeom prst="rect">
              <a:avLst/>
            </a:prstGeom>
            <a:noFill/>
            <a:ln>
              <a:noFill/>
            </a:ln>
          </p:spPr>
          <p:txBody>
            <a:bodyPr lIns="215050" tIns="0" rIns="215050" bIns="0" anchor="ctr" anchorCtr="0">
              <a:noAutofit/>
            </a:bodyPr>
            <a:lstStyle/>
            <a:p>
              <a:pPr marL="0" marR="0" lvl="0" indent="0" algn="l"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Instrumento Software  de Simulación</a:t>
              </a:r>
            </a:p>
          </p:txBody>
        </p:sp>
        <p:sp>
          <p:nvSpPr>
            <p:cNvPr id="384" name="Shape 384"/>
            <p:cNvSpPr/>
            <p:nvPr/>
          </p:nvSpPr>
          <p:spPr>
            <a:xfrm>
              <a:off x="0" y="3075992"/>
              <a:ext cx="8128000" cy="529200"/>
            </a:xfrm>
            <a:prstGeom prst="rect">
              <a:avLst/>
            </a:prstGeom>
            <a:solidFill>
              <a:schemeClr val="lt1">
                <a:alpha val="89803"/>
              </a:schemeClr>
            </a:solidFill>
            <a:ln w="12700" cap="flat" cmpd="sng">
              <a:solidFill>
                <a:srgbClr val="2CD79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p:nvPr/>
          </p:nvSpPr>
          <p:spPr>
            <a:xfrm>
              <a:off x="406400" y="2766033"/>
              <a:ext cx="5689600" cy="619920"/>
            </a:xfrm>
            <a:prstGeom prst="roundRect">
              <a:avLst>
                <a:gd name="adj" fmla="val 16667"/>
              </a:avLst>
            </a:prstGeom>
            <a:solidFill>
              <a:srgbClr val="2CD79F"/>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6" name="Shape 386"/>
            <p:cNvSpPr txBox="1"/>
            <p:nvPr/>
          </p:nvSpPr>
          <p:spPr>
            <a:xfrm>
              <a:off x="436662" y="2796294"/>
              <a:ext cx="5629075" cy="559396"/>
            </a:xfrm>
            <a:prstGeom prst="rect">
              <a:avLst/>
            </a:prstGeom>
            <a:noFill/>
            <a:ln>
              <a:noFill/>
            </a:ln>
          </p:spPr>
          <p:txBody>
            <a:bodyPr lIns="215050" tIns="0" rIns="215050" bIns="0" anchor="ctr" anchorCtr="0">
              <a:noAutofit/>
            </a:bodyPr>
            <a:lstStyle/>
            <a:p>
              <a:pPr marL="0" marR="0" lvl="0" indent="0" algn="l"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Método para determinar perturbaciones</a:t>
              </a:r>
            </a:p>
          </p:txBody>
        </p:sp>
        <p:sp>
          <p:nvSpPr>
            <p:cNvPr id="387" name="Shape 387"/>
            <p:cNvSpPr/>
            <p:nvPr/>
          </p:nvSpPr>
          <p:spPr>
            <a:xfrm>
              <a:off x="0" y="4028553"/>
              <a:ext cx="8128000" cy="529200"/>
            </a:xfrm>
            <a:prstGeom prst="rect">
              <a:avLst/>
            </a:prstGeom>
            <a:solidFill>
              <a:schemeClr val="lt1">
                <a:alpha val="89803"/>
              </a:schemeClr>
            </a:solidFill>
            <a:ln w="12700" cap="flat" cmpd="sng">
              <a:solidFill>
                <a:srgbClr val="4371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8" name="Shape 388"/>
            <p:cNvSpPr/>
            <p:nvPr/>
          </p:nvSpPr>
          <p:spPr>
            <a:xfrm>
              <a:off x="406400" y="3718592"/>
              <a:ext cx="5689600" cy="619920"/>
            </a:xfrm>
            <a:prstGeom prst="roundRect">
              <a:avLst>
                <a:gd name="adj" fmla="val 16667"/>
              </a:avLst>
            </a:prstGeom>
            <a:solidFill>
              <a:srgbClr val="4371C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9" name="Shape 389"/>
            <p:cNvSpPr txBox="1"/>
            <p:nvPr/>
          </p:nvSpPr>
          <p:spPr>
            <a:xfrm>
              <a:off x="436662" y="3748855"/>
              <a:ext cx="5629075" cy="559396"/>
            </a:xfrm>
            <a:prstGeom prst="rect">
              <a:avLst/>
            </a:prstGeom>
            <a:noFill/>
            <a:ln>
              <a:noFill/>
            </a:ln>
          </p:spPr>
          <p:txBody>
            <a:bodyPr lIns="215050" tIns="0" rIns="215050" bIns="0" anchor="ctr" anchorCtr="0">
              <a:noAutofit/>
            </a:bodyPr>
            <a:lstStyle/>
            <a:p>
              <a:pPr marL="0" marR="0" lvl="0" indent="0" algn="l"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Instrumento para medir el grado de alineación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Agenda</a:t>
            </a:r>
          </a:p>
        </p:txBody>
      </p:sp>
      <p:sp>
        <p:nvSpPr>
          <p:cNvPr id="102" name="Shape 10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Noto Sans Symbols"/>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Definición del Problema</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Pregunta de Investigación</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Objetivos</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Ventajas y Desventajas Frente a soluciones existentes</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Contribución</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Cronograma</a:t>
            </a:r>
          </a:p>
          <a:p>
            <a:pPr marL="228600" marR="0" lvl="0" indent="-228600" algn="l" rtl="0">
              <a:lnSpc>
                <a:spcPct val="90000"/>
              </a:lnSpc>
              <a:spcBef>
                <a:spcPts val="1000"/>
              </a:spcBef>
              <a:spcAft>
                <a:spcPts val="0"/>
              </a:spcAft>
              <a:buClr>
                <a:schemeClr val="dk1"/>
              </a:buClr>
              <a:buSzPct val="100000"/>
              <a:buFont typeface="Noto Sans Symbols"/>
              <a:buChar char="❖"/>
            </a:pPr>
            <a:r>
              <a:rPr lang="es-CO" sz="2800" b="0" i="0" u="none" strike="noStrike" cap="none">
                <a:solidFill>
                  <a:schemeClr val="dk1"/>
                </a:solidFill>
                <a:latin typeface="Calibri"/>
                <a:ea typeface="Calibri"/>
                <a:cs typeface="Calibri"/>
                <a:sym typeface="Calibri"/>
              </a:rPr>
              <a:t>   Referencias</a:t>
            </a:r>
          </a:p>
          <a:p>
            <a:pPr marL="228600" marR="0" lvl="0" indent="-228600" algn="l" rtl="0">
              <a:lnSpc>
                <a:spcPct val="90000"/>
              </a:lnSpc>
              <a:spcBef>
                <a:spcPts val="1000"/>
              </a:spcBef>
              <a:spcAft>
                <a:spcPts val="0"/>
              </a:spcAft>
              <a:buClr>
                <a:schemeClr val="dk1"/>
              </a:buClr>
              <a:buSzPct val="100000"/>
              <a:buFont typeface="Noto Sans Symbols"/>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Noto Sans Symbols"/>
              <a:buNone/>
            </a:pPr>
            <a:endParaRPr sz="28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i="0" u="none" strike="noStrike" cap="none">
                <a:solidFill>
                  <a:srgbClr val="888888"/>
                </a:solidFill>
                <a:latin typeface="Calibri"/>
                <a:ea typeface="Calibri"/>
                <a:cs typeface="Calibri"/>
                <a:sym typeface="Calibri"/>
              </a:rPr>
              <a:t>Doctorando: Hugo Vecino Pico</a:t>
            </a:r>
          </a:p>
        </p:txBody>
      </p:sp>
      <p:sp>
        <p:nvSpPr>
          <p:cNvPr id="104" name="Shape 10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2</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Cronograma de Actividades</a:t>
            </a:r>
          </a:p>
        </p:txBody>
      </p:sp>
      <p:sp>
        <p:nvSpPr>
          <p:cNvPr id="395" name="Shape 39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Revisión Bibliográfica.</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Definición de Empresas que participarán del piloto.</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Desarrollo de Propuesta de Arquitectura Corporativa.</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Desarrollo de Instrumento Software.</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Desarrollo del Método para determinar perturbaciones.</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Desarrollo del Instrumento de medición del grado de alineación.</a:t>
            </a:r>
          </a:p>
          <a:p>
            <a:pPr marL="228600" marR="0" lvl="0" indent="-228600" algn="l" rtl="0">
              <a:lnSpc>
                <a:spcPct val="90000"/>
              </a:lnSpc>
              <a:spcBef>
                <a:spcPts val="1000"/>
              </a:spcBef>
              <a:spcAft>
                <a:spcPts val="0"/>
              </a:spcAft>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Presentación de Resultados.</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396" name="Shape 396"/>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397" name="Shape 39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20</a:t>
            </a:fld>
            <a:endParaRPr lang="es-CO"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Referencias</a:t>
            </a:r>
          </a:p>
        </p:txBody>
      </p:sp>
      <p:sp>
        <p:nvSpPr>
          <p:cNvPr id="403" name="Shape 40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[1] Iqbal, Amirul, Mustika, I. W. COBIT 5 domain delivery, service and support mapping for business continuity plan 2016.</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[2] Alghamdi, Bader, Potter, Leigh E. IDENTIFYING BEST PRACTICES IN ORGANISATIONAL SOA GOVERNANCE ADOPTION: CASE STUDY OF SAUDI ARABIA’S E-GOVERNMENT PROGRAMME</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[3] Gerber, Petro. Achieving It Governance Of Social Media At Strategic And Operational Levels 2016</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[4] Barbero, José L., Sánchez, Sánchez H. Pymes en España 2007.</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[5] Sánchez, John J., Osorio, Jaime and Baena, Ernesto. Algunas aproximaciones al problema de financiamiento de las Pymes en Colombia 2007</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[6] Losada Iglesias, Daniel, Karrera Juarros, Inaki and Correa Gorospe, José M. Políticas sobre la integración de las TIC en la escuela de la Comunidad Autónoma del País Vasco 2011.</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[7] Ortiz, Florángel. Gestión de innovación tecnológica en PYMES manufactureras 2006.</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[8] Pedroza, Alvaro. Modelo para la gestión estratégica de la tecnología (GET) 2012</a:t>
            </a:r>
          </a:p>
          <a:p>
            <a:pPr marL="228600" marR="0" lvl="0" indent="-228600" algn="l" rtl="0">
              <a:lnSpc>
                <a:spcPct val="70000"/>
              </a:lnSpc>
              <a:spcBef>
                <a:spcPts val="1000"/>
              </a:spcBef>
              <a:spcAft>
                <a:spcPts val="0"/>
              </a:spcAft>
              <a:buClr>
                <a:schemeClr val="dk1"/>
              </a:buClr>
              <a:buSzPct val="98000"/>
              <a:buFont typeface="Arial"/>
              <a:buChar char="•"/>
            </a:pPr>
            <a:r>
              <a:rPr lang="es-CO" sz="1960" b="0" i="0" u="none" strike="noStrike" cap="none">
                <a:solidFill>
                  <a:schemeClr val="dk1"/>
                </a:solidFill>
                <a:latin typeface="Calibri"/>
                <a:ea typeface="Calibri"/>
                <a:cs typeface="Calibri"/>
                <a:sym typeface="Calibri"/>
              </a:rPr>
              <a:t>[9] Bryant, A., Grogan, J. Process Maturity-Growing older and wiser? Using Process Advisor for Process 2013</a:t>
            </a:r>
          </a:p>
          <a:p>
            <a:pPr marL="228600" marR="0" lvl="0" indent="-228600" algn="l" rtl="0">
              <a:lnSpc>
                <a:spcPct val="70000"/>
              </a:lnSpc>
              <a:spcBef>
                <a:spcPts val="1000"/>
              </a:spcBef>
              <a:spcAft>
                <a:spcPts val="0"/>
              </a:spcAft>
              <a:buClr>
                <a:schemeClr val="dk1"/>
              </a:buClr>
              <a:buSzPct val="98000"/>
              <a:buFont typeface="Arial"/>
              <a:buNone/>
            </a:pPr>
            <a:endParaRPr sz="196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98000"/>
              <a:buFont typeface="Arial"/>
              <a:buNone/>
            </a:pPr>
            <a:endParaRPr sz="196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buClr>
                <a:schemeClr val="dk1"/>
              </a:buClr>
              <a:buSzPct val="98000"/>
              <a:buFont typeface="Arial"/>
              <a:buNone/>
            </a:pPr>
            <a:endParaRPr sz="1960" b="0" i="0" u="none" strike="noStrike" cap="none">
              <a:solidFill>
                <a:schemeClr val="dk1"/>
              </a:solidFill>
              <a:latin typeface="Calibri"/>
              <a:ea typeface="Calibri"/>
              <a:cs typeface="Calibri"/>
              <a:sym typeface="Calibri"/>
            </a:endParaRPr>
          </a:p>
        </p:txBody>
      </p:sp>
      <p:sp>
        <p:nvSpPr>
          <p:cNvPr id="404" name="Shape 404"/>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405" name="Shape 40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21</a:t>
            </a:fld>
            <a:endParaRPr lang="es-CO"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Referencias</a:t>
            </a:r>
          </a:p>
        </p:txBody>
      </p:sp>
      <p:sp>
        <p:nvSpPr>
          <p:cNvPr id="411" name="Shape 411"/>
          <p:cNvSpPr txBox="1">
            <a:spLocks noGrp="1"/>
          </p:cNvSpPr>
          <p:nvPr>
            <p:ph type="body" idx="1"/>
          </p:nvPr>
        </p:nvSpPr>
        <p:spPr>
          <a:xfrm>
            <a:off x="838200" y="1487837"/>
            <a:ext cx="10515599" cy="4689126"/>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[10] Мандра, Андрей В. The model of technological maturity for evaluation of the informa-tion resource of shipbuilding enterprise 2012 </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[11] Pham, Quoc T. Measuring the ICT maturity of SMEs 2010</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[12] Alreemy, Zyad, Chang, Victor, Walters, Robert and Wills, Gary. Critical success factors (CSFs) for information technology governance (ITG) 2016</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[13] Neirotti, Paolo, Raguseo, Elisabetta. On the contingent value of IT-based capabilities for the competitive advantage of SMEs: Mechanisms and empirical evidence</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[14] Limaj, Everist, Bernroider, Edward W. N. and Choudrie, Jyoti. The impact of social information system governance, utilization, and capabilities on absorptive capacity and innovation: A case of Austrian SMEs 2016</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[15] Uzunboylu, Huseyin, Consoli, Domenico. World Conference on Business, Economics and Management (BEM-2012), May 4–6 2012, Antalya, Turkey Literature Analysis on Determinant Factors and the Impact of ICT in SMEs 2012</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[16] Meidutė-Kavaliauskienė, Ieva, Stankevičienė, Jelena, Tarutė, Asta and Gatautis, Rimantas. The 2-dn International Scientific conference „Contemporary Issues in Business, Management and Education 2013“ ICT Impact on SMEs Performance 2014</a:t>
            </a:r>
          </a:p>
          <a:p>
            <a:pPr marL="228600" marR="0" lvl="0" indent="-228600" algn="l" rtl="0">
              <a:lnSpc>
                <a:spcPct val="70000"/>
              </a:lnSpc>
              <a:spcBef>
                <a:spcPts val="1000"/>
              </a:spcBef>
              <a:spcAft>
                <a:spcPts val="0"/>
              </a:spcAft>
              <a:buClr>
                <a:schemeClr val="dk1"/>
              </a:buClr>
              <a:buSzPct val="97222"/>
              <a:buFont typeface="Arial"/>
              <a:buChar char="•"/>
            </a:pPr>
            <a:r>
              <a:rPr lang="es-CO" sz="1750" b="0" i="0" u="none" strike="noStrike" cap="none">
                <a:solidFill>
                  <a:schemeClr val="dk1"/>
                </a:solidFill>
                <a:latin typeface="Calibri"/>
                <a:ea typeface="Calibri"/>
                <a:cs typeface="Calibri"/>
                <a:sym typeface="Calibri"/>
              </a:rPr>
              <a:t>[17] Qumer, A., Henderson-Sellers, B. A framework to support the evaluation, adoption and improvement of agile methods in practice 2008</a:t>
            </a:r>
          </a:p>
          <a:p>
            <a:pPr marL="228600" marR="0" lvl="0" indent="-228600" algn="l" rtl="0">
              <a:lnSpc>
                <a:spcPct val="70000"/>
              </a:lnSpc>
              <a:spcBef>
                <a:spcPts val="1000"/>
              </a:spcBef>
              <a:buClr>
                <a:schemeClr val="dk1"/>
              </a:buClr>
              <a:buSzPct val="97222"/>
              <a:buFont typeface="Arial"/>
              <a:buNone/>
            </a:pPr>
            <a:endParaRPr sz="175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413" name="Shape 41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22</a:t>
            </a:fld>
            <a:endParaRPr lang="es-CO"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1524000" y="1094226"/>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s-CO" sz="5400" b="0" i="0" u="none" strike="noStrike" cap="none">
                <a:solidFill>
                  <a:schemeClr val="dk1"/>
                </a:solidFill>
                <a:latin typeface="Calibri"/>
                <a:ea typeface="Calibri"/>
                <a:cs typeface="Calibri"/>
                <a:sym typeface="Calibri"/>
              </a:rPr>
              <a:t>Gracias</a:t>
            </a:r>
            <a:br>
              <a:rPr lang="es-CO" sz="5400" b="0" i="0" u="none" strike="noStrike" cap="none">
                <a:solidFill>
                  <a:schemeClr val="dk1"/>
                </a:solidFill>
                <a:latin typeface="Calibri"/>
                <a:ea typeface="Calibri"/>
                <a:cs typeface="Calibri"/>
                <a:sym typeface="Calibri"/>
              </a:rPr>
            </a:br>
            <a:r>
              <a:rPr lang="es-CO" sz="5400" b="0" i="0" u="none" strike="noStrike" cap="none">
                <a:solidFill>
                  <a:schemeClr val="dk1"/>
                </a:solidFill>
                <a:latin typeface="Calibri"/>
                <a:ea typeface="Calibri"/>
                <a:cs typeface="Calibri"/>
                <a:sym typeface="Calibri"/>
              </a:rPr>
              <a:t/>
            </a:r>
            <a:br>
              <a:rPr lang="es-CO" sz="5400" b="0" i="0" u="none" strike="noStrike" cap="none">
                <a:solidFill>
                  <a:schemeClr val="dk1"/>
                </a:solidFill>
                <a:latin typeface="Calibri"/>
                <a:ea typeface="Calibri"/>
                <a:cs typeface="Calibri"/>
                <a:sym typeface="Calibri"/>
              </a:rPr>
            </a:br>
            <a:r>
              <a:rPr lang="es-CO" sz="5400" b="0" i="0" u="none" strike="noStrike" cap="none">
                <a:solidFill>
                  <a:schemeClr val="dk1"/>
                </a:solidFill>
                <a:latin typeface="Calibri"/>
                <a:ea typeface="Calibri"/>
                <a:cs typeface="Calibri"/>
                <a:sym typeface="Calibri"/>
              </a:rPr>
              <a:t>¿Preguntas?</a:t>
            </a:r>
          </a:p>
        </p:txBody>
      </p:sp>
      <p:sp>
        <p:nvSpPr>
          <p:cNvPr id="419" name="Shape 419"/>
          <p:cNvSpPr txBox="1">
            <a:spLocks noGrp="1"/>
          </p:cNvSpPr>
          <p:nvPr>
            <p:ph type="subTitle" idx="1"/>
          </p:nvPr>
        </p:nvSpPr>
        <p:spPr>
          <a:xfrm>
            <a:off x="1524000" y="3720442"/>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1524000" y="1094226"/>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s-CO" sz="6000" b="0" i="0" u="none" strike="noStrike" cap="none">
                <a:solidFill>
                  <a:schemeClr val="dk1"/>
                </a:solidFill>
                <a:latin typeface="Calibri"/>
                <a:ea typeface="Calibri"/>
                <a:cs typeface="Calibri"/>
                <a:sym typeface="Calibri"/>
              </a:rPr>
              <a:t>Problema</a:t>
            </a:r>
          </a:p>
        </p:txBody>
      </p:sp>
      <p:sp>
        <p:nvSpPr>
          <p:cNvPr id="111" name="Shape 111"/>
          <p:cNvSpPr txBox="1">
            <a:spLocks noGrp="1"/>
          </p:cNvSpPr>
          <p:nvPr>
            <p:ph type="subTitle" idx="1"/>
          </p:nvPr>
        </p:nvSpPr>
        <p:spPr>
          <a:xfrm>
            <a:off x="1524000" y="3720442"/>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1328765" y="3365264"/>
            <a:ext cx="10139981" cy="461664"/>
          </a:xfrm>
          <a:prstGeom prst="rect">
            <a:avLst/>
          </a:prstGeom>
          <a:gradFill>
            <a:gsLst>
              <a:gs pos="0">
                <a:srgbClr val="70A5DA"/>
              </a:gs>
              <a:gs pos="50000">
                <a:srgbClr val="539BDB"/>
              </a:gs>
              <a:gs pos="100000">
                <a:srgbClr val="4288C8"/>
              </a:gs>
            </a:gsLst>
            <a:lin ang="5400000" scaled="0"/>
          </a:gradFill>
          <a:ln w="9525" cap="flat" cmpd="sng">
            <a:solidFill>
              <a:schemeClr val="accen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s-CO" sz="2400" b="0" i="0" u="none" strike="noStrike" cap="none">
                <a:solidFill>
                  <a:schemeClr val="lt1"/>
                </a:solidFill>
                <a:latin typeface="Calibri"/>
                <a:ea typeface="Calibri"/>
                <a:cs typeface="Calibri"/>
                <a:sym typeface="Calibri"/>
              </a:rPr>
              <a:t>Las TIC no están Alineadas con la Estrategia Corporativa en las PYMES [15][16] </a:t>
            </a:r>
          </a:p>
        </p:txBody>
      </p:sp>
      <p:sp>
        <p:nvSpPr>
          <p:cNvPr id="118" name="Shape 118"/>
          <p:cNvSpPr txBox="1"/>
          <p:nvPr/>
        </p:nvSpPr>
        <p:spPr>
          <a:xfrm>
            <a:off x="99271" y="4588692"/>
            <a:ext cx="2458985" cy="646331"/>
          </a:xfrm>
          <a:prstGeom prst="rect">
            <a:avLst/>
          </a:prstGeom>
          <a:solidFill>
            <a:srgbClr val="0070C0"/>
          </a:solidFill>
          <a:ln>
            <a:noFill/>
          </a:ln>
        </p:spPr>
        <p:txBody>
          <a:bodyPr lIns="91425" tIns="45700" rIns="91425" bIns="45700" anchor="t" anchorCtr="0">
            <a:noAutofit/>
          </a:bodyPr>
          <a:lstStyle/>
          <a:p>
            <a:pPr marL="0" marR="0" lvl="0" indent="0" algn="l" rtl="0">
              <a:spcBef>
                <a:spcPts val="0"/>
              </a:spcBef>
              <a:buSzPct val="25000"/>
              <a:buNone/>
            </a:pPr>
            <a:r>
              <a:rPr lang="es-CO" sz="1800" b="0" i="0" u="none" strike="noStrike" cap="none">
                <a:solidFill>
                  <a:schemeClr val="lt1"/>
                </a:solidFill>
                <a:latin typeface="Calibri"/>
                <a:ea typeface="Calibri"/>
                <a:cs typeface="Calibri"/>
                <a:sym typeface="Calibri"/>
              </a:rPr>
              <a:t>Falta de Conocimiento de Normas y Frames</a:t>
            </a:r>
          </a:p>
        </p:txBody>
      </p:sp>
      <p:sp>
        <p:nvSpPr>
          <p:cNvPr id="119" name="Shape 119"/>
          <p:cNvSpPr txBox="1"/>
          <p:nvPr/>
        </p:nvSpPr>
        <p:spPr>
          <a:xfrm>
            <a:off x="2784846" y="4604494"/>
            <a:ext cx="2463254" cy="646331"/>
          </a:xfrm>
          <a:prstGeom prst="rect">
            <a:avLst/>
          </a:prstGeom>
          <a:solidFill>
            <a:srgbClr val="0070C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Los Frames actuales son solo para expertos</a:t>
            </a:r>
          </a:p>
        </p:txBody>
      </p:sp>
      <p:sp>
        <p:nvSpPr>
          <p:cNvPr id="120" name="Shape 120"/>
          <p:cNvSpPr txBox="1"/>
          <p:nvPr/>
        </p:nvSpPr>
        <p:spPr>
          <a:xfrm>
            <a:off x="5474687" y="4647062"/>
            <a:ext cx="3290143" cy="646331"/>
          </a:xfrm>
          <a:prstGeom prst="rect">
            <a:avLst/>
          </a:prstGeom>
          <a:solidFill>
            <a:srgbClr val="0070C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Se cree que es costosa la aplicación e implementación [16]</a:t>
            </a:r>
          </a:p>
        </p:txBody>
      </p:sp>
      <p:sp>
        <p:nvSpPr>
          <p:cNvPr id="121" name="Shape 121"/>
          <p:cNvSpPr txBox="1"/>
          <p:nvPr/>
        </p:nvSpPr>
        <p:spPr>
          <a:xfrm>
            <a:off x="8877460" y="4646817"/>
            <a:ext cx="3083026" cy="646331"/>
          </a:xfrm>
          <a:prstGeom prst="rect">
            <a:avLst/>
          </a:prstGeom>
          <a:solidFill>
            <a:srgbClr val="0070C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existe un plan para generar valor usando tecnología [16]</a:t>
            </a:r>
          </a:p>
        </p:txBody>
      </p:sp>
      <p:sp>
        <p:nvSpPr>
          <p:cNvPr id="122" name="Shape 122"/>
          <p:cNvSpPr txBox="1"/>
          <p:nvPr/>
        </p:nvSpPr>
        <p:spPr>
          <a:xfrm>
            <a:off x="99271" y="5700782"/>
            <a:ext cx="2787417" cy="646331"/>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El tema no se ha estudiado en profundidad [17]</a:t>
            </a:r>
          </a:p>
        </p:txBody>
      </p:sp>
      <p:sp>
        <p:nvSpPr>
          <p:cNvPr id="123" name="Shape 123"/>
          <p:cNvSpPr txBox="1"/>
          <p:nvPr/>
        </p:nvSpPr>
        <p:spPr>
          <a:xfrm>
            <a:off x="2952868" y="5698860"/>
            <a:ext cx="2968290" cy="646331"/>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existe un método Práctico de uso de Frames[17]</a:t>
            </a:r>
          </a:p>
        </p:txBody>
      </p:sp>
      <p:sp>
        <p:nvSpPr>
          <p:cNvPr id="124" name="Shape 124"/>
          <p:cNvSpPr txBox="1"/>
          <p:nvPr/>
        </p:nvSpPr>
        <p:spPr>
          <a:xfrm>
            <a:off x="6095532" y="5688873"/>
            <a:ext cx="2874275" cy="923329"/>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se mide la apropiación de tecnología en procesos [16]</a:t>
            </a:r>
          </a:p>
        </p:txBody>
      </p:sp>
      <p:sp>
        <p:nvSpPr>
          <p:cNvPr id="125" name="Shape 125"/>
          <p:cNvSpPr txBox="1"/>
          <p:nvPr/>
        </p:nvSpPr>
        <p:spPr>
          <a:xfrm>
            <a:off x="9035989" y="5688873"/>
            <a:ext cx="2938202" cy="923329"/>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se entiende la integración de tecnología como prioridad [16]</a:t>
            </a:r>
          </a:p>
        </p:txBody>
      </p:sp>
      <p:sp>
        <p:nvSpPr>
          <p:cNvPr id="126" name="Shape 126"/>
          <p:cNvSpPr txBox="1"/>
          <p:nvPr/>
        </p:nvSpPr>
        <p:spPr>
          <a:xfrm>
            <a:off x="427704" y="2144815"/>
            <a:ext cx="2246666" cy="646331"/>
          </a:xfrm>
          <a:prstGeom prst="rect">
            <a:avLst/>
          </a:prstGeom>
          <a:solidFill>
            <a:srgbClr val="FF0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Gastan mas de lo que deben en T.I. [12] </a:t>
            </a:r>
          </a:p>
        </p:txBody>
      </p:sp>
      <p:sp>
        <p:nvSpPr>
          <p:cNvPr id="127" name="Shape 127"/>
          <p:cNvSpPr txBox="1"/>
          <p:nvPr/>
        </p:nvSpPr>
        <p:spPr>
          <a:xfrm>
            <a:off x="3079950" y="2144815"/>
            <a:ext cx="2715512" cy="646331"/>
          </a:xfrm>
          <a:prstGeom prst="rect">
            <a:avLst/>
          </a:prstGeom>
          <a:solidFill>
            <a:srgbClr val="FF0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Los Servicios de TI no se prestan como deberían[12]</a:t>
            </a:r>
          </a:p>
        </p:txBody>
      </p:sp>
      <p:sp>
        <p:nvSpPr>
          <p:cNvPr id="128" name="Shape 128"/>
          <p:cNvSpPr txBox="1"/>
          <p:nvPr/>
        </p:nvSpPr>
        <p:spPr>
          <a:xfrm>
            <a:off x="6095532" y="2110953"/>
            <a:ext cx="2502163" cy="646331"/>
          </a:xfrm>
          <a:prstGeom prst="rect">
            <a:avLst/>
          </a:prstGeom>
          <a:solidFill>
            <a:srgbClr val="FF0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Aumenta el Riesgo Operativo y Técnico[12]</a:t>
            </a:r>
          </a:p>
        </p:txBody>
      </p:sp>
      <p:sp>
        <p:nvSpPr>
          <p:cNvPr id="129" name="Shape 129"/>
          <p:cNvSpPr txBox="1"/>
          <p:nvPr/>
        </p:nvSpPr>
        <p:spPr>
          <a:xfrm>
            <a:off x="9035989" y="2090001"/>
            <a:ext cx="2849935" cy="646331"/>
          </a:xfrm>
          <a:prstGeom prst="rect">
            <a:avLst/>
          </a:prstGeom>
          <a:solidFill>
            <a:srgbClr val="FF0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se sabe cuando comprar Tecnología[12]</a:t>
            </a:r>
          </a:p>
        </p:txBody>
      </p:sp>
      <p:sp>
        <p:nvSpPr>
          <p:cNvPr id="130" name="Shape 130"/>
          <p:cNvSpPr txBox="1"/>
          <p:nvPr/>
        </p:nvSpPr>
        <p:spPr>
          <a:xfrm>
            <a:off x="427704" y="1018240"/>
            <a:ext cx="2421473" cy="646331"/>
          </a:xfrm>
          <a:prstGeom prst="rect">
            <a:avLst/>
          </a:prstGeom>
          <a:solidFill>
            <a:srgbClr val="FFC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Toma de Decisiones  Equivocadas en T.I [13]</a:t>
            </a:r>
          </a:p>
        </p:txBody>
      </p:sp>
      <p:sp>
        <p:nvSpPr>
          <p:cNvPr id="131" name="Shape 131"/>
          <p:cNvSpPr txBox="1"/>
          <p:nvPr/>
        </p:nvSpPr>
        <p:spPr>
          <a:xfrm>
            <a:off x="3102075" y="1032987"/>
            <a:ext cx="2020528" cy="646331"/>
          </a:xfrm>
          <a:prstGeom prst="rect">
            <a:avLst/>
          </a:prstGeom>
          <a:solidFill>
            <a:srgbClr val="FFC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Los Servicios de T.I se sub-utilizan [13]</a:t>
            </a:r>
          </a:p>
        </p:txBody>
      </p:sp>
      <p:sp>
        <p:nvSpPr>
          <p:cNvPr id="132" name="Shape 132"/>
          <p:cNvSpPr txBox="1"/>
          <p:nvPr/>
        </p:nvSpPr>
        <p:spPr>
          <a:xfrm>
            <a:off x="5587180" y="1018112"/>
            <a:ext cx="3177650" cy="646331"/>
          </a:xfrm>
          <a:prstGeom prst="rect">
            <a:avLst/>
          </a:prstGeom>
          <a:solidFill>
            <a:srgbClr val="FFC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No se cumplen los objetivos estratégicos asociados a T.I[13]</a:t>
            </a:r>
          </a:p>
        </p:txBody>
      </p:sp>
      <p:sp>
        <p:nvSpPr>
          <p:cNvPr id="133" name="Shape 133"/>
          <p:cNvSpPr txBox="1"/>
          <p:nvPr/>
        </p:nvSpPr>
        <p:spPr>
          <a:xfrm>
            <a:off x="9017728" y="1018112"/>
            <a:ext cx="2908540" cy="646331"/>
          </a:xfrm>
          <a:prstGeom prst="rect">
            <a:avLst/>
          </a:prstGeom>
          <a:solidFill>
            <a:srgbClr val="FFC000"/>
          </a:solid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lt1"/>
                </a:solidFill>
                <a:latin typeface="Calibri"/>
                <a:ea typeface="Calibri"/>
                <a:cs typeface="Calibri"/>
                <a:sym typeface="Calibri"/>
              </a:rPr>
              <a:t>Desorden e Improductividad en Procesos T.I [13]</a:t>
            </a:r>
          </a:p>
        </p:txBody>
      </p:sp>
      <p:sp>
        <p:nvSpPr>
          <p:cNvPr id="134" name="Shape 134"/>
          <p:cNvSpPr/>
          <p:nvPr/>
        </p:nvSpPr>
        <p:spPr>
          <a:xfrm>
            <a:off x="1472071" y="5261100"/>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5" name="Shape 135"/>
          <p:cNvSpPr/>
          <p:nvPr/>
        </p:nvSpPr>
        <p:spPr>
          <a:xfrm>
            <a:off x="838200" y="4112332"/>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p:nvPr/>
        </p:nvSpPr>
        <p:spPr>
          <a:xfrm>
            <a:off x="3926648" y="4136803"/>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7" name="Shape 137"/>
          <p:cNvSpPr/>
          <p:nvPr/>
        </p:nvSpPr>
        <p:spPr>
          <a:xfrm>
            <a:off x="6749164" y="4197617"/>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8" name="Shape 138"/>
          <p:cNvSpPr/>
          <p:nvPr/>
        </p:nvSpPr>
        <p:spPr>
          <a:xfrm>
            <a:off x="9524853" y="4207196"/>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9" name="Shape 139"/>
          <p:cNvSpPr/>
          <p:nvPr/>
        </p:nvSpPr>
        <p:spPr>
          <a:xfrm>
            <a:off x="4016473" y="5275835"/>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0" name="Shape 140"/>
          <p:cNvSpPr/>
          <p:nvPr/>
        </p:nvSpPr>
        <p:spPr>
          <a:xfrm>
            <a:off x="6231792" y="5275835"/>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1" name="Shape 141"/>
          <p:cNvSpPr/>
          <p:nvPr/>
        </p:nvSpPr>
        <p:spPr>
          <a:xfrm>
            <a:off x="9397015" y="5287726"/>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2" name="Shape 142"/>
          <p:cNvSpPr/>
          <p:nvPr/>
        </p:nvSpPr>
        <p:spPr>
          <a:xfrm>
            <a:off x="2016850" y="2815493"/>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3" name="Shape 143"/>
          <p:cNvSpPr/>
          <p:nvPr/>
        </p:nvSpPr>
        <p:spPr>
          <a:xfrm>
            <a:off x="3972228" y="2806643"/>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4" name="Shape 144"/>
          <p:cNvSpPr/>
          <p:nvPr/>
        </p:nvSpPr>
        <p:spPr>
          <a:xfrm>
            <a:off x="6191535" y="2808236"/>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5" name="Shape 145"/>
          <p:cNvSpPr/>
          <p:nvPr/>
        </p:nvSpPr>
        <p:spPr>
          <a:xfrm>
            <a:off x="8764831" y="2797019"/>
            <a:ext cx="280219" cy="459657"/>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6" name="Shape 146"/>
          <p:cNvSpPr/>
          <p:nvPr/>
        </p:nvSpPr>
        <p:spPr>
          <a:xfrm>
            <a:off x="1511707" y="1706458"/>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7" name="Shape 147"/>
          <p:cNvSpPr/>
          <p:nvPr/>
        </p:nvSpPr>
        <p:spPr>
          <a:xfrm>
            <a:off x="3972228" y="1692959"/>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8" name="Shape 148"/>
          <p:cNvSpPr/>
          <p:nvPr/>
        </p:nvSpPr>
        <p:spPr>
          <a:xfrm>
            <a:off x="6248389" y="1721232"/>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9" name="Shape 149"/>
          <p:cNvSpPr/>
          <p:nvPr/>
        </p:nvSpPr>
        <p:spPr>
          <a:xfrm>
            <a:off x="9045050" y="1658775"/>
            <a:ext cx="235975" cy="376082"/>
          </a:xfrm>
          <a:prstGeom prst="upArrow">
            <a:avLst>
              <a:gd name="adj1" fmla="val 50000"/>
              <a:gd name="adj2" fmla="val 50000"/>
            </a:avLst>
          </a:prstGeom>
          <a:solidFill>
            <a:schemeClr val="accent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0" name="Shape 150"/>
          <p:cNvSpPr txBox="1">
            <a:spLocks noGrp="1"/>
          </p:cNvSpPr>
          <p:nvPr>
            <p:ph type="ftr" idx="11"/>
          </p:nvPr>
        </p:nvSpPr>
        <p:spPr>
          <a:xfrm>
            <a:off x="838200" y="6390480"/>
            <a:ext cx="2481775"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151" name="Shape 15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4</a:t>
            </a:fld>
            <a:endParaRPr lang="es-CO" sz="1200">
              <a:solidFill>
                <a:srgbClr val="888888"/>
              </a:solidFill>
              <a:latin typeface="Calibri"/>
              <a:ea typeface="Calibri"/>
              <a:cs typeface="Calibri"/>
              <a:sym typeface="Calibri"/>
            </a:endParaRPr>
          </a:p>
        </p:txBody>
      </p:sp>
      <p:sp>
        <p:nvSpPr>
          <p:cNvPr id="152" name="Shape 152"/>
          <p:cNvSpPr/>
          <p:nvPr/>
        </p:nvSpPr>
        <p:spPr>
          <a:xfrm>
            <a:off x="4357753" y="156508"/>
            <a:ext cx="4473211"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4400">
                <a:solidFill>
                  <a:schemeClr val="dk1"/>
                </a:solidFill>
                <a:latin typeface="Calibri"/>
                <a:ea typeface="Calibri"/>
                <a:cs typeface="Calibri"/>
                <a:sym typeface="Calibri"/>
              </a:rPr>
              <a:t>Árbol de Problema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152378" y="1406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Trabajos Relacionados</a:t>
            </a:r>
          </a:p>
        </p:txBody>
      </p:sp>
      <p:grpSp>
        <p:nvGrpSpPr>
          <p:cNvPr id="159" name="Shape 159"/>
          <p:cNvGrpSpPr/>
          <p:nvPr/>
        </p:nvGrpSpPr>
        <p:grpSpPr>
          <a:xfrm>
            <a:off x="-4768995" y="266517"/>
            <a:ext cx="15855368" cy="6988168"/>
            <a:chOff x="-5866275" y="-898337"/>
            <a:chExt cx="15855368" cy="6988168"/>
          </a:xfrm>
        </p:grpSpPr>
        <p:sp>
          <p:nvSpPr>
            <p:cNvPr id="160" name="Shape 160"/>
            <p:cNvSpPr/>
            <p:nvPr/>
          </p:nvSpPr>
          <p:spPr>
            <a:xfrm>
              <a:off x="-5866275" y="-898337"/>
              <a:ext cx="6988168" cy="6988168"/>
            </a:xfrm>
            <a:prstGeom prst="blockArc">
              <a:avLst>
                <a:gd name="adj1" fmla="val 18900000"/>
                <a:gd name="adj2" fmla="val 2700000"/>
                <a:gd name="adj3" fmla="val 309"/>
              </a:avLst>
            </a:prstGeom>
            <a:noFill/>
            <a:ln w="12700" cap="flat" cmpd="sng">
              <a:solidFill>
                <a:srgbClr val="487AA8"/>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364183" y="236005"/>
              <a:ext cx="9624910"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364183" y="236005"/>
              <a:ext cx="9624910"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Modelo de Madurez Tecnológica en Centro Educativo-país vasco 2011 [6]</a:t>
              </a:r>
            </a:p>
          </p:txBody>
        </p:sp>
        <p:sp>
          <p:nvSpPr>
            <p:cNvPr id="163" name="Shape 163"/>
            <p:cNvSpPr/>
            <p:nvPr/>
          </p:nvSpPr>
          <p:spPr>
            <a:xfrm>
              <a:off x="69305" y="177029"/>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p:nvPr/>
          </p:nvSpPr>
          <p:spPr>
            <a:xfrm>
              <a:off x="791443" y="944125"/>
              <a:ext cx="9197650"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txBox="1"/>
            <p:nvPr/>
          </p:nvSpPr>
          <p:spPr>
            <a:xfrm>
              <a:off x="791443" y="944125"/>
              <a:ext cx="9197650"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Gestión de innovación tecnológica en PYMES manufactureras 2006, Ortiz, Florángel. [7]</a:t>
              </a:r>
            </a:p>
          </p:txBody>
        </p:sp>
        <p:sp>
          <p:nvSpPr>
            <p:cNvPr id="166" name="Shape 166"/>
            <p:cNvSpPr/>
            <p:nvPr/>
          </p:nvSpPr>
          <p:spPr>
            <a:xfrm>
              <a:off x="496566" y="885149"/>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1025579" y="1651725"/>
              <a:ext cx="8963512"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txBox="1"/>
            <p:nvPr/>
          </p:nvSpPr>
          <p:spPr>
            <a:xfrm>
              <a:off x="1025579" y="1651725"/>
              <a:ext cx="8963512"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Modelo para la gestión estratégica de la tecnología (GET) 2012, Pedroza, Alvaro. [8] </a:t>
              </a:r>
            </a:p>
          </p:txBody>
        </p:sp>
        <p:sp>
          <p:nvSpPr>
            <p:cNvPr id="169" name="Shape 169"/>
            <p:cNvSpPr/>
            <p:nvPr/>
          </p:nvSpPr>
          <p:spPr>
            <a:xfrm>
              <a:off x="730702" y="1592750"/>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1100337" y="2359844"/>
              <a:ext cx="8888756"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txBox="1"/>
            <p:nvPr/>
          </p:nvSpPr>
          <p:spPr>
            <a:xfrm>
              <a:off x="1100337" y="2359844"/>
              <a:ext cx="8888756"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Process Maturity-Growing older and wiser? Using Process Advisor for Process 2013, Bryant, A., Grogan, J. [9]</a:t>
              </a:r>
            </a:p>
          </p:txBody>
        </p:sp>
        <p:sp>
          <p:nvSpPr>
            <p:cNvPr id="172" name="Shape 172"/>
            <p:cNvSpPr/>
            <p:nvPr/>
          </p:nvSpPr>
          <p:spPr>
            <a:xfrm>
              <a:off x="805460" y="2300869"/>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1025579" y="3067965"/>
              <a:ext cx="8963512"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txBox="1"/>
            <p:nvPr/>
          </p:nvSpPr>
          <p:spPr>
            <a:xfrm>
              <a:off x="1025579" y="3067965"/>
              <a:ext cx="8963512"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The model of technological maturity for evaluation of the information resource of shipbuilding enterprise 2012, Мандра, Андрей В. [10]</a:t>
              </a:r>
            </a:p>
          </p:txBody>
        </p:sp>
        <p:sp>
          <p:nvSpPr>
            <p:cNvPr id="175" name="Shape 175"/>
            <p:cNvSpPr/>
            <p:nvPr/>
          </p:nvSpPr>
          <p:spPr>
            <a:xfrm>
              <a:off x="730702" y="3008990"/>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791443" y="3775566"/>
              <a:ext cx="9197650"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txBox="1"/>
            <p:nvPr/>
          </p:nvSpPr>
          <p:spPr>
            <a:xfrm>
              <a:off x="791443" y="3775566"/>
              <a:ext cx="9197650"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Measuring the ICT maturity of SMEs 2010, Pham, Quoc T. [11]</a:t>
              </a:r>
            </a:p>
          </p:txBody>
        </p:sp>
        <p:sp>
          <p:nvSpPr>
            <p:cNvPr id="178" name="Shape 178"/>
            <p:cNvSpPr/>
            <p:nvPr/>
          </p:nvSpPr>
          <p:spPr>
            <a:xfrm>
              <a:off x="496566" y="3716591"/>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p:nvPr/>
          </p:nvSpPr>
          <p:spPr>
            <a:xfrm>
              <a:off x="364183" y="4483685"/>
              <a:ext cx="9624910" cy="471802"/>
            </a:xfrm>
            <a:prstGeom prst="rect">
              <a:avLst/>
            </a:prstGeom>
            <a:solidFill>
              <a:schemeClr val="lt1"/>
            </a:solidFill>
            <a:ln w="12700" cap="flat" cmpd="sng">
              <a:solidFill>
                <a:srgbClr val="528CB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txBox="1"/>
            <p:nvPr/>
          </p:nvSpPr>
          <p:spPr>
            <a:xfrm>
              <a:off x="364183" y="4483685"/>
              <a:ext cx="9624910" cy="471802"/>
            </a:xfrm>
            <a:prstGeom prst="rect">
              <a:avLst/>
            </a:prstGeom>
            <a:noFill/>
            <a:ln>
              <a:noFill/>
            </a:ln>
          </p:spPr>
          <p:txBody>
            <a:bodyPr lIns="374475" tIns="40625" rIns="40625" bIns="40625" anchor="ctr" anchorCtr="0">
              <a:noAutofit/>
            </a:bodyPr>
            <a:lstStyle/>
            <a:p>
              <a:pPr marL="0" marR="0" lvl="0" indent="0" algn="l" rtl="0">
                <a:lnSpc>
                  <a:spcPct val="90000"/>
                </a:lnSpc>
                <a:spcBef>
                  <a:spcPts val="0"/>
                </a:spcBef>
                <a:spcAft>
                  <a:spcPts val="0"/>
                </a:spcAft>
                <a:buSzPct val="25000"/>
                <a:buNone/>
              </a:pPr>
              <a:r>
                <a:rPr lang="es-CO" sz="1600">
                  <a:solidFill>
                    <a:schemeClr val="lt1"/>
                  </a:solidFill>
                  <a:latin typeface="Calibri"/>
                  <a:ea typeface="Calibri"/>
                  <a:cs typeface="Calibri"/>
                  <a:sym typeface="Calibri"/>
                </a:rPr>
                <a:t>The impact of social information system governance, utilization, and capabilities on absorptive capacity and innovation: A case of Austrian SMEs 2016, Limaj, Everist, Bernroider, Edward W. N. and Choudrie, Jyoti.[14]</a:t>
              </a:r>
            </a:p>
          </p:txBody>
        </p:sp>
        <p:sp>
          <p:nvSpPr>
            <p:cNvPr id="181" name="Shape 181"/>
            <p:cNvSpPr/>
            <p:nvPr/>
          </p:nvSpPr>
          <p:spPr>
            <a:xfrm>
              <a:off x="69305" y="4424710"/>
              <a:ext cx="589752" cy="589752"/>
            </a:xfrm>
            <a:prstGeom prst="ellipse">
              <a:avLst/>
            </a:prstGeom>
            <a:solidFill>
              <a:schemeClr val="lt1"/>
            </a:solidFill>
            <a:ln w="12700" cap="flat" cmpd="sng">
              <a:solidFill>
                <a:srgbClr val="599BD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82" name="Shape 182" descr="logo"/>
          <p:cNvPicPr preferRelativeResize="0"/>
          <p:nvPr/>
        </p:nvPicPr>
        <p:blipFill rotWithShape="1">
          <a:blip r:embed="rId3">
            <a:alphaModFix/>
          </a:blip>
          <a:srcRect/>
          <a:stretch/>
        </p:blipFill>
        <p:spPr>
          <a:xfrm>
            <a:off x="10199077" y="14067"/>
            <a:ext cx="1978854" cy="889797"/>
          </a:xfrm>
          <a:prstGeom prst="rect">
            <a:avLst/>
          </a:prstGeom>
          <a:noFill/>
          <a:ln>
            <a:noFill/>
          </a:ln>
        </p:spPr>
      </p:pic>
      <p:sp>
        <p:nvSpPr>
          <p:cNvPr id="183" name="Shape 183"/>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184" name="Shape 1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5</a:t>
            </a:fld>
            <a:endParaRPr lang="es-CO"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2852076" y="915080"/>
            <a:ext cx="5867107" cy="5657961"/>
          </a:xfrm>
          <a:prstGeom prst="rect">
            <a:avLst/>
          </a:prstGeom>
          <a:noFill/>
          <a:ln>
            <a:noFill/>
          </a:ln>
        </p:spPr>
      </p:pic>
      <p:pic>
        <p:nvPicPr>
          <p:cNvPr id="191" name="Shape 191" descr="logo"/>
          <p:cNvPicPr preferRelativeResize="0"/>
          <p:nvPr/>
        </p:nvPicPr>
        <p:blipFill rotWithShape="1">
          <a:blip r:embed="rId4">
            <a:alphaModFix/>
          </a:blip>
          <a:srcRect/>
          <a:stretch/>
        </p:blipFill>
        <p:spPr>
          <a:xfrm>
            <a:off x="10199077" y="14067"/>
            <a:ext cx="1978854" cy="889797"/>
          </a:xfrm>
          <a:prstGeom prst="rect">
            <a:avLst/>
          </a:prstGeom>
          <a:noFill/>
          <a:ln>
            <a:noFill/>
          </a:ln>
        </p:spPr>
      </p:pic>
      <p:sp>
        <p:nvSpPr>
          <p:cNvPr id="192" name="Shape 192"/>
          <p:cNvSpPr txBox="1">
            <a:spLocks noGrp="1"/>
          </p:cNvSpPr>
          <p:nvPr>
            <p:ph type="title"/>
          </p:nvPr>
        </p:nvSpPr>
        <p:spPr>
          <a:xfrm>
            <a:off x="1152378" y="1406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Trabajos Relacionados (2)</a:t>
            </a:r>
          </a:p>
        </p:txBody>
      </p:sp>
      <p:sp>
        <p:nvSpPr>
          <p:cNvPr id="193" name="Shape 193"/>
          <p:cNvSpPr txBox="1">
            <a:spLocks noGrp="1"/>
          </p:cNvSpPr>
          <p:nvPr>
            <p:ph type="ftr" idx="11"/>
          </p:nvPr>
        </p:nvSpPr>
        <p:spPr>
          <a:xfrm>
            <a:off x="838200" y="6390480"/>
            <a:ext cx="2481775"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194" name="Shape 19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6</a:t>
            </a:fld>
            <a:endParaRPr lang="es-CO"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Shape 200"/>
          <p:cNvGrpSpPr/>
          <p:nvPr/>
        </p:nvGrpSpPr>
        <p:grpSpPr>
          <a:xfrm>
            <a:off x="2761128" y="3532094"/>
            <a:ext cx="7386918" cy="2790142"/>
            <a:chOff x="0" y="0"/>
            <a:chExt cx="7386918" cy="2790142"/>
          </a:xfrm>
        </p:grpSpPr>
        <p:sp>
          <p:nvSpPr>
            <p:cNvPr id="201" name="Shape 201"/>
            <p:cNvSpPr/>
            <p:nvPr/>
          </p:nvSpPr>
          <p:spPr>
            <a:xfrm>
              <a:off x="2462305" y="0"/>
              <a:ext cx="2462305" cy="945416"/>
            </a:xfrm>
            <a:prstGeom prst="trapezoid">
              <a:avLst>
                <a:gd name="adj" fmla="val 130223"/>
              </a:avLst>
            </a:prstGeom>
            <a:solidFill>
              <a:srgbClr val="4372C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txBox="1"/>
            <p:nvPr/>
          </p:nvSpPr>
          <p:spPr>
            <a:xfrm>
              <a:off x="2462305" y="0"/>
              <a:ext cx="2462305" cy="945416"/>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Adquirir tecnología</a:t>
              </a:r>
            </a:p>
          </p:txBody>
        </p:sp>
        <p:sp>
          <p:nvSpPr>
            <p:cNvPr id="203" name="Shape 203"/>
            <p:cNvSpPr/>
            <p:nvPr/>
          </p:nvSpPr>
          <p:spPr>
            <a:xfrm>
              <a:off x="1231151" y="945416"/>
              <a:ext cx="4924611" cy="945416"/>
            </a:xfrm>
            <a:prstGeom prst="trapezoid">
              <a:avLst>
                <a:gd name="adj" fmla="val 130223"/>
              </a:avLst>
            </a:prstGeom>
            <a:solidFill>
              <a:srgbClr val="4372C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txBox="1"/>
            <p:nvPr/>
          </p:nvSpPr>
          <p:spPr>
            <a:xfrm>
              <a:off x="2092959" y="945416"/>
              <a:ext cx="3200996" cy="945416"/>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Construir y configurar  los controles en la tecnología</a:t>
              </a:r>
            </a:p>
          </p:txBody>
        </p:sp>
        <p:sp>
          <p:nvSpPr>
            <p:cNvPr id="205" name="Shape 205"/>
            <p:cNvSpPr/>
            <p:nvPr/>
          </p:nvSpPr>
          <p:spPr>
            <a:xfrm>
              <a:off x="0" y="1844725"/>
              <a:ext cx="7386918" cy="945416"/>
            </a:xfrm>
            <a:prstGeom prst="trapezoid">
              <a:avLst>
                <a:gd name="adj" fmla="val 130223"/>
              </a:avLst>
            </a:prstGeom>
            <a:solidFill>
              <a:srgbClr val="4372C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txBox="1"/>
            <p:nvPr/>
          </p:nvSpPr>
          <p:spPr>
            <a:xfrm>
              <a:off x="1292709" y="1844725"/>
              <a:ext cx="4801496" cy="945416"/>
            </a:xfrm>
            <a:prstGeom prst="rect">
              <a:avLst/>
            </a:prstGeom>
            <a:noFill/>
            <a:ln>
              <a:noFill/>
            </a:ln>
          </p:spPr>
          <p:txBody>
            <a:bodyPr lIns="26650" tIns="26650" rIns="26650" bIns="26650" anchor="ctr" anchorCtr="0">
              <a:noAutofit/>
            </a:bodyPr>
            <a:lstStyle/>
            <a:p>
              <a:pPr marL="0" marR="0" lvl="0" indent="0" algn="ctr" rtl="0">
                <a:lnSpc>
                  <a:spcPct val="90000"/>
                </a:lnSpc>
                <a:spcBef>
                  <a:spcPts val="0"/>
                </a:spcBef>
                <a:spcAft>
                  <a:spcPts val="0"/>
                </a:spcAft>
                <a:buSzPct val="25000"/>
                <a:buNone/>
              </a:pPr>
              <a:r>
                <a:rPr lang="es-CO" sz="2100">
                  <a:solidFill>
                    <a:schemeClr val="lt1"/>
                  </a:solidFill>
                  <a:latin typeface="Calibri"/>
                  <a:ea typeface="Calibri"/>
                  <a:cs typeface="Calibri"/>
                  <a:sym typeface="Calibri"/>
                </a:rPr>
                <a:t>Operar , mantener y controlar las operaciones de la tecnología y los controles.</a:t>
              </a:r>
            </a:p>
          </p:txBody>
        </p:sp>
      </p:grpSp>
      <p:grpSp>
        <p:nvGrpSpPr>
          <p:cNvPr id="207" name="Shape 207"/>
          <p:cNvGrpSpPr/>
          <p:nvPr/>
        </p:nvGrpSpPr>
        <p:grpSpPr>
          <a:xfrm>
            <a:off x="3376705" y="199712"/>
            <a:ext cx="6179670" cy="3171015"/>
            <a:chOff x="0" y="0"/>
            <a:chExt cx="6179670" cy="3171015"/>
          </a:xfrm>
        </p:grpSpPr>
        <p:sp>
          <p:nvSpPr>
            <p:cNvPr id="208" name="Shape 208"/>
            <p:cNvSpPr/>
            <p:nvPr/>
          </p:nvSpPr>
          <p:spPr>
            <a:xfrm rot="10800000">
              <a:off x="0" y="0"/>
              <a:ext cx="6179670" cy="1057005"/>
            </a:xfrm>
            <a:prstGeom prst="trapezoid">
              <a:avLst>
                <a:gd name="adj" fmla="val 97440"/>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txBox="1"/>
            <p:nvPr/>
          </p:nvSpPr>
          <p:spPr>
            <a:xfrm>
              <a:off x="1081441" y="0"/>
              <a:ext cx="4016785" cy="105700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s-CO" sz="1900">
                  <a:solidFill>
                    <a:schemeClr val="lt1"/>
                  </a:solidFill>
                  <a:latin typeface="Calibri"/>
                  <a:ea typeface="Calibri"/>
                  <a:cs typeface="Calibri"/>
                  <a:sym typeface="Calibri"/>
                </a:rPr>
                <a:t>Desarrollar políticas basadas en un marco con objetivos específicos en mente</a:t>
              </a:r>
            </a:p>
          </p:txBody>
        </p:sp>
        <p:sp>
          <p:nvSpPr>
            <p:cNvPr id="210" name="Shape 210"/>
            <p:cNvSpPr/>
            <p:nvPr/>
          </p:nvSpPr>
          <p:spPr>
            <a:xfrm rot="10800000">
              <a:off x="1029944" y="1057004"/>
              <a:ext cx="4119780" cy="1057005"/>
            </a:xfrm>
            <a:prstGeom prst="trapezoid">
              <a:avLst>
                <a:gd name="adj" fmla="val 97440"/>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txBox="1"/>
            <p:nvPr/>
          </p:nvSpPr>
          <p:spPr>
            <a:xfrm>
              <a:off x="1750906" y="1057004"/>
              <a:ext cx="2677857" cy="105700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s-CO" sz="1900">
                  <a:solidFill>
                    <a:schemeClr val="lt1"/>
                  </a:solidFill>
                  <a:latin typeface="Calibri"/>
                  <a:ea typeface="Calibri"/>
                  <a:cs typeface="Calibri"/>
                  <a:sym typeface="Calibri"/>
                </a:rPr>
                <a:t>Gestión y diseño procesos para implementar estas políticas</a:t>
              </a:r>
            </a:p>
          </p:txBody>
        </p:sp>
        <p:sp>
          <p:nvSpPr>
            <p:cNvPr id="212" name="Shape 212"/>
            <p:cNvSpPr/>
            <p:nvPr/>
          </p:nvSpPr>
          <p:spPr>
            <a:xfrm rot="10800000">
              <a:off x="2059890" y="2114010"/>
              <a:ext cx="2059890" cy="1057005"/>
            </a:xfrm>
            <a:prstGeom prst="trapezoid">
              <a:avLst>
                <a:gd name="adj" fmla="val 97440"/>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a:off x="2059890" y="2114009"/>
              <a:ext cx="2059890" cy="105700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s-CO" sz="1900">
                  <a:solidFill>
                    <a:schemeClr val="lt1"/>
                  </a:solidFill>
                  <a:latin typeface="Calibri"/>
                  <a:ea typeface="Calibri"/>
                  <a:cs typeface="Calibri"/>
                  <a:sym typeface="Calibri"/>
                </a:rPr>
                <a:t>Conceptualización de los controles.</a:t>
              </a:r>
            </a:p>
          </p:txBody>
        </p:sp>
      </p:grpSp>
      <p:sp>
        <p:nvSpPr>
          <p:cNvPr id="214" name="Shape 214"/>
          <p:cNvSpPr/>
          <p:nvPr/>
        </p:nvSpPr>
        <p:spPr>
          <a:xfrm>
            <a:off x="9900457" y="3654005"/>
            <a:ext cx="358588" cy="2528047"/>
          </a:xfrm>
          <a:prstGeom prst="rightBrace">
            <a:avLst>
              <a:gd name="adj1" fmla="val 8333"/>
              <a:gd name="adj2" fmla="val 50000"/>
            </a:avLst>
          </a:prstGeom>
          <a:no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15" name="Shape 215"/>
          <p:cNvSpPr/>
          <p:nvPr/>
        </p:nvSpPr>
        <p:spPr>
          <a:xfrm>
            <a:off x="9721164" y="277906"/>
            <a:ext cx="358588" cy="2528047"/>
          </a:xfrm>
          <a:prstGeom prst="rightBrace">
            <a:avLst>
              <a:gd name="adj1" fmla="val 8333"/>
              <a:gd name="adj2" fmla="val 50000"/>
            </a:avLst>
          </a:prstGeom>
          <a:no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16" name="Shape 216"/>
          <p:cNvSpPr/>
          <p:nvPr/>
        </p:nvSpPr>
        <p:spPr>
          <a:xfrm>
            <a:off x="5629835" y="3119717"/>
            <a:ext cx="1685364" cy="681318"/>
          </a:xfrm>
          <a:prstGeom prst="donut">
            <a:avLst>
              <a:gd name="adj" fmla="val 25000"/>
            </a:avLst>
          </a:prstGeom>
          <a:solidFill>
            <a:srgbClr val="7030A0"/>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17" name="Shape 217"/>
          <p:cNvSpPr txBox="1"/>
          <p:nvPr/>
        </p:nvSpPr>
        <p:spPr>
          <a:xfrm>
            <a:off x="10236392" y="1357262"/>
            <a:ext cx="1797417"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rgbClr val="FF0000"/>
                </a:solidFill>
                <a:latin typeface="Arial Black"/>
                <a:ea typeface="Arial Black"/>
                <a:cs typeface="Arial Black"/>
                <a:sym typeface="Arial Black"/>
              </a:rPr>
              <a:t>PROCESOS DE NEGOCIO</a:t>
            </a:r>
          </a:p>
        </p:txBody>
      </p:sp>
      <p:sp>
        <p:nvSpPr>
          <p:cNvPr id="218" name="Shape 218"/>
          <p:cNvSpPr txBox="1"/>
          <p:nvPr/>
        </p:nvSpPr>
        <p:spPr>
          <a:xfrm>
            <a:off x="10236390" y="4764139"/>
            <a:ext cx="1797419"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600">
                <a:solidFill>
                  <a:srgbClr val="FF0000"/>
                </a:solidFill>
                <a:latin typeface="Arial Black"/>
                <a:ea typeface="Arial Black"/>
                <a:cs typeface="Arial Black"/>
                <a:sym typeface="Arial Black"/>
              </a:rPr>
              <a:t>TIC</a:t>
            </a:r>
          </a:p>
        </p:txBody>
      </p:sp>
      <p:sp>
        <p:nvSpPr>
          <p:cNvPr id="219" name="Shape 219"/>
          <p:cNvSpPr txBox="1"/>
          <p:nvPr/>
        </p:nvSpPr>
        <p:spPr>
          <a:xfrm>
            <a:off x="1836243" y="3275710"/>
            <a:ext cx="4636273"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800" b="1">
                <a:solidFill>
                  <a:srgbClr val="00B050"/>
                </a:solidFill>
                <a:latin typeface="Arial Black"/>
                <a:ea typeface="Arial Black"/>
                <a:cs typeface="Arial Black"/>
                <a:sym typeface="Arial Black"/>
              </a:rPr>
              <a:t>Brecha T.I.</a:t>
            </a:r>
          </a:p>
        </p:txBody>
      </p:sp>
      <p:sp>
        <p:nvSpPr>
          <p:cNvPr id="220" name="Shape 220"/>
          <p:cNvSpPr txBox="1"/>
          <p:nvPr/>
        </p:nvSpPr>
        <p:spPr>
          <a:xfrm>
            <a:off x="196311" y="5812719"/>
            <a:ext cx="231289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a:solidFill>
                  <a:schemeClr val="dk1"/>
                </a:solidFill>
                <a:latin typeface="Calibri"/>
                <a:ea typeface="Calibri"/>
                <a:cs typeface="Calibri"/>
                <a:sym typeface="Calibri"/>
              </a:rPr>
              <a:t>Grafico tomado de [3]</a:t>
            </a:r>
          </a:p>
        </p:txBody>
      </p:sp>
      <p:sp>
        <p:nvSpPr>
          <p:cNvPr id="221" name="Shape 221"/>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22" name="Shape 222"/>
          <p:cNvSpPr/>
          <p:nvPr/>
        </p:nvSpPr>
        <p:spPr>
          <a:xfrm>
            <a:off x="0" y="1018708"/>
            <a:ext cx="40605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2800" b="1">
                <a:solidFill>
                  <a:schemeClr val="dk1"/>
                </a:solidFill>
                <a:latin typeface="Calibri"/>
                <a:ea typeface="Calibri"/>
                <a:cs typeface="Calibri"/>
                <a:sym typeface="Calibri"/>
              </a:rPr>
              <a:t>Trabajos Relacionados (3)</a:t>
            </a:r>
          </a:p>
        </p:txBody>
      </p:sp>
      <p:sp>
        <p:nvSpPr>
          <p:cNvPr id="223" name="Shape 22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7</a:t>
            </a:fld>
            <a:endParaRPr lang="es-CO"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Aproximación Estructurada para abordar desafíos empresariales</a:t>
            </a:r>
          </a:p>
        </p:txBody>
      </p:sp>
      <p:sp>
        <p:nvSpPr>
          <p:cNvPr id="230" name="Shape 230"/>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31" name="Shape 23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8</a:t>
            </a:fld>
            <a:endParaRPr lang="es-CO" sz="1200">
              <a:solidFill>
                <a:srgbClr val="888888"/>
              </a:solidFill>
              <a:latin typeface="Calibri"/>
              <a:ea typeface="Calibri"/>
              <a:cs typeface="Calibri"/>
              <a:sym typeface="Calibri"/>
            </a:endParaRPr>
          </a:p>
        </p:txBody>
      </p:sp>
      <p:pic>
        <p:nvPicPr>
          <p:cNvPr id="232" name="Shape 232"/>
          <p:cNvPicPr preferRelativeResize="0"/>
          <p:nvPr/>
        </p:nvPicPr>
        <p:blipFill rotWithShape="1">
          <a:blip r:embed="rId3">
            <a:alphaModFix/>
          </a:blip>
          <a:srcRect/>
          <a:stretch/>
        </p:blipFill>
        <p:spPr>
          <a:xfrm>
            <a:off x="989624" y="1689100"/>
            <a:ext cx="10334625" cy="466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1091420" y="363537"/>
            <a:ext cx="10036125"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s-CO" sz="4400" b="0" i="0" u="none" strike="noStrike" cap="none">
                <a:solidFill>
                  <a:schemeClr val="dk1"/>
                </a:solidFill>
                <a:latin typeface="Calibri"/>
                <a:ea typeface="Calibri"/>
                <a:cs typeface="Calibri"/>
                <a:sym typeface="Calibri"/>
              </a:rPr>
              <a:t>Pregunta de Investigación </a:t>
            </a:r>
          </a:p>
        </p:txBody>
      </p:sp>
      <p:sp>
        <p:nvSpPr>
          <p:cNvPr id="239" name="Shape 23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s-CO" sz="2800" b="0" i="0" u="none" strike="noStrike" cap="none">
                <a:solidFill>
                  <a:schemeClr val="dk1"/>
                </a:solidFill>
                <a:latin typeface="Calibri"/>
                <a:ea typeface="Calibri"/>
                <a:cs typeface="Calibri"/>
                <a:sym typeface="Calibri"/>
              </a:rPr>
              <a:t>¿Cómo alinear las TIC con la estrategia corporativa de una forma ágil en las PYMES, usando el concepto de Gobernanza TIC?</a:t>
            </a:r>
          </a:p>
        </p:txBody>
      </p:sp>
      <p:sp>
        <p:nvSpPr>
          <p:cNvPr id="240" name="Shape 240"/>
          <p:cNvSpPr txBox="1">
            <a:spLocks noGrp="1"/>
          </p:cNvSpPr>
          <p:nvPr>
            <p:ph type="ftr" idx="11"/>
          </p:nvPr>
        </p:nvSpPr>
        <p:spPr>
          <a:xfrm>
            <a:off x="838200" y="6356350"/>
            <a:ext cx="41148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s-CO" sz="1400" b="1">
                <a:solidFill>
                  <a:srgbClr val="888888"/>
                </a:solidFill>
                <a:latin typeface="Calibri"/>
                <a:ea typeface="Calibri"/>
                <a:cs typeface="Calibri"/>
                <a:sym typeface="Calibri"/>
              </a:rPr>
              <a:t>Doctorando: Hugo Vecino Pico</a:t>
            </a:r>
          </a:p>
        </p:txBody>
      </p:sp>
      <p:sp>
        <p:nvSpPr>
          <p:cNvPr id="241" name="Shape 2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9</a:t>
            </a:fld>
            <a:endParaRPr lang="es-CO"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UNE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Panorámica</PresentationFormat>
  <Paragraphs>214</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Calibri</vt:lpstr>
      <vt:lpstr>Arial Black</vt:lpstr>
      <vt:lpstr>Noto Sans Symbols</vt:lpstr>
      <vt:lpstr>Arial</vt:lpstr>
      <vt:lpstr>TemaUNED</vt:lpstr>
      <vt:lpstr>Modelo para la Evaluación de la Madurez, Usabilidad e Implantación de Tecnología Informática en las PYMES, Referencia Gobierno TIC.</vt:lpstr>
      <vt:lpstr>Agenda</vt:lpstr>
      <vt:lpstr>Problema</vt:lpstr>
      <vt:lpstr>Presentación de PowerPoint</vt:lpstr>
      <vt:lpstr>Trabajos Relacionados</vt:lpstr>
      <vt:lpstr>Trabajos Relacionados (2)</vt:lpstr>
      <vt:lpstr>Presentación de PowerPoint</vt:lpstr>
      <vt:lpstr>Aproximación Estructurada para abordar desafíos empresariales</vt:lpstr>
      <vt:lpstr>Pregunta de Investigación </vt:lpstr>
      <vt:lpstr>Marcos de Control</vt:lpstr>
      <vt:lpstr>Presentación de PowerPoint</vt:lpstr>
      <vt:lpstr>Marcos de Gobierno</vt:lpstr>
      <vt:lpstr>Objetivo General</vt:lpstr>
      <vt:lpstr>Objetivos Específicos</vt:lpstr>
      <vt:lpstr>Objetivos Específicos</vt:lpstr>
      <vt:lpstr>Ventajas Respecto de Propuestas Existentes</vt:lpstr>
      <vt:lpstr>Desventajas respecto de Propuestas Existentes</vt:lpstr>
      <vt:lpstr>Plan Piloto en Empresas Seleccionadas</vt:lpstr>
      <vt:lpstr>Contribución</vt:lpstr>
      <vt:lpstr>Cronograma de Actividades</vt:lpstr>
      <vt:lpstr>Referencias</vt:lpstr>
      <vt:lpstr>Referencias</vt:lpstr>
      <vt:lpstr>Gracias  ¿Preguntas?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para la Evaluación de la Madurez, Usabilidad e Implantación de Tecnología Informática en las PYMES, Referencia Gobierno TIC.</dc:title>
  <dc:creator>Directora de Oficina</dc:creator>
  <cp:lastModifiedBy>UDI</cp:lastModifiedBy>
  <cp:revision>1</cp:revision>
  <dcterms:modified xsi:type="dcterms:W3CDTF">2016-10-21T17:25:36Z</dcterms:modified>
</cp:coreProperties>
</file>