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83" r:id="rId4"/>
    <p:sldId id="258" r:id="rId5"/>
    <p:sldId id="284" r:id="rId6"/>
    <p:sldId id="261" r:id="rId7"/>
    <p:sldId id="262" r:id="rId8"/>
    <p:sldId id="263" r:id="rId9"/>
    <p:sldId id="264" r:id="rId10"/>
    <p:sldId id="265"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8" name="Slide Number Placeholder 7"/>
          <p:cNvSpPr>
            <a:spLocks noGrp="1"/>
          </p:cNvSpPr>
          <p:nvPr>
            <p:ph type="sldNum" sz="quarter" idx="11"/>
          </p:nvPr>
        </p:nvSpPr>
        <p:spPr/>
        <p:txBody>
          <a:bodyPr/>
          <a:lstStyle/>
          <a:p>
            <a:fld id="{1AAB82EC-C8A2-4442-BF83-2C723114548F}" type="slidenum">
              <a:rPr lang="es-CO" smtClean="0"/>
              <a:t>‹Nº›</a:t>
            </a:fld>
            <a:endParaRPr lang="es-CO" dirty="0"/>
          </a:p>
        </p:txBody>
      </p:sp>
      <p:sp>
        <p:nvSpPr>
          <p:cNvPr id="9" name="Footer Placeholder 8"/>
          <p:cNvSpPr>
            <a:spLocks noGrp="1"/>
          </p:cNvSpPr>
          <p:nvPr>
            <p:ph type="ftr" sz="quarter" idx="12"/>
          </p:nvPr>
        </p:nvSpPr>
        <p:spPr/>
        <p:txBody>
          <a:bodyPr/>
          <a:lstStyle/>
          <a:p>
            <a:endParaRPr lang="es-C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1AAB82EC-C8A2-4442-BF83-2C723114548F}" type="slidenum">
              <a:rPr lang="es-CO" smtClean="0"/>
              <a:t>‹Nº›</a:t>
            </a:fld>
            <a:endParaRPr lang="es-CO"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Date Placeholder 4"/>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1AAB82EC-C8A2-4442-BF83-2C723114548F}" type="slidenum">
              <a:rPr lang="es-CO" smtClean="0"/>
              <a:t>‹Nº›</a:t>
            </a:fld>
            <a:endParaRPr lang="es-CO" dirty="0"/>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1AAB82EC-C8A2-4442-BF83-2C723114548F}" type="slidenum">
              <a:rPr lang="es-CO" smtClean="0"/>
              <a:t>‹Nº›</a:t>
            </a:fld>
            <a:endParaRPr lang="es-CO" dirty="0"/>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5" name="Slide Number Placeholder 4"/>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B602089-6964-43E2-BEC0-172D9B2A328B}" type="datetimeFigureOut">
              <a:rPr lang="es-CO" smtClean="0"/>
              <a:t>25/10/2016</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1AAB82EC-C8A2-4442-BF83-2C723114548F}" type="slidenum">
              <a:rPr lang="es-CO" smtClean="0"/>
              <a:t>‹Nº›</a:t>
            </a:fld>
            <a:endParaRPr lang="es-C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B602089-6964-43E2-BEC0-172D9B2A328B}" type="datetimeFigureOut">
              <a:rPr lang="es-CO" smtClean="0"/>
              <a:t>25/10/2016</a:t>
            </a:fld>
            <a:endParaRPr lang="es-CO"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s-CO"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AAB82EC-C8A2-4442-BF83-2C723114548F}" type="slidenum">
              <a:rPr lang="es-CO" smtClean="0"/>
              <a:t>‹Nº›</a:t>
            </a:fld>
            <a:endParaRPr lang="es-CO"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odc.gov.co/Portals/1/Docs/politDrogas/politica_nacional_consumo.pdf"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www.who.int/substance_abuse/terminology/lexicon_alcohol_drugs_spanish.pdf" TargetMode="External"/><Relationship Id="rId2" Type="http://schemas.openxmlformats.org/officeDocument/2006/relationships/hyperlink" Target="http://www.salud180.com/jovenes/redes-sociales-son-un-peligro-para-los-jovenes"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90778" y="764704"/>
            <a:ext cx="7772400" cy="5040560"/>
          </a:xfrm>
        </p:spPr>
        <p:txBody>
          <a:bodyPr>
            <a:normAutofit fontScale="90000"/>
          </a:bodyPr>
          <a:lstStyle/>
          <a:p>
            <a:pPr algn="ct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4900" b="1" dirty="0" smtClean="0">
                <a:solidFill>
                  <a:schemeClr val="tx2">
                    <a:lumMod val="50000"/>
                  </a:schemeClr>
                </a:solidFill>
                <a:effectLst/>
              </a:rPr>
              <a:t>SEMILLERO WEISER GEIST</a:t>
            </a:r>
            <a:br>
              <a:rPr lang="es-CO" sz="4900" b="1" dirty="0" smtClean="0">
                <a:solidFill>
                  <a:schemeClr val="tx2">
                    <a:lumMod val="50000"/>
                  </a:schemeClr>
                </a:solidFill>
                <a:effectLst/>
              </a:rPr>
            </a:br>
            <a:r>
              <a:rPr lang="es-CO" sz="4900" b="1" dirty="0" smtClean="0">
                <a:solidFill>
                  <a:schemeClr val="tx2">
                    <a:lumMod val="50000"/>
                  </a:schemeClr>
                </a:solidFill>
                <a:effectLst/>
              </a:rPr>
              <a:t/>
            </a:r>
            <a:br>
              <a:rPr lang="es-CO" sz="4900" b="1" dirty="0" smtClean="0">
                <a:solidFill>
                  <a:schemeClr val="tx2">
                    <a:lumMod val="50000"/>
                  </a:schemeClr>
                </a:solidFill>
                <a:effectLst/>
              </a:rPr>
            </a:br>
            <a:r>
              <a:rPr lang="es-CO" sz="4900" b="1" dirty="0" smtClean="0">
                <a:solidFill>
                  <a:schemeClr val="tx2">
                    <a:lumMod val="50000"/>
                  </a:schemeClr>
                </a:solidFill>
                <a:effectLst/>
              </a:rPr>
              <a:t>Programa de Psicología</a:t>
            </a:r>
            <a:br>
              <a:rPr lang="es-CO" sz="4900" b="1" dirty="0" smtClean="0">
                <a:solidFill>
                  <a:schemeClr val="tx2">
                    <a:lumMod val="50000"/>
                  </a:schemeClr>
                </a:solidFill>
                <a:effectLst/>
              </a:rPr>
            </a:br>
            <a:r>
              <a:rPr lang="es-CO" sz="4900" b="1" dirty="0">
                <a:solidFill>
                  <a:schemeClr val="tx2">
                    <a:lumMod val="50000"/>
                  </a:schemeClr>
                </a:solidFill>
                <a:effectLst/>
              </a:rPr>
              <a:t/>
            </a:r>
            <a:br>
              <a:rPr lang="es-CO" sz="4900" b="1" dirty="0">
                <a:solidFill>
                  <a:schemeClr val="tx2">
                    <a:lumMod val="50000"/>
                  </a:schemeClr>
                </a:solidFill>
                <a:effectLst/>
              </a:rPr>
            </a:br>
            <a:r>
              <a:rPr lang="es-CO" sz="4900" b="1" dirty="0" smtClean="0">
                <a:solidFill>
                  <a:schemeClr val="tx2">
                    <a:lumMod val="50000"/>
                  </a:schemeClr>
                </a:solidFill>
                <a:effectLst/>
              </a:rPr>
              <a:t/>
            </a:r>
            <a:br>
              <a:rPr lang="es-CO" sz="4900" b="1" dirty="0" smtClean="0">
                <a:solidFill>
                  <a:schemeClr val="tx2">
                    <a:lumMod val="50000"/>
                  </a:schemeClr>
                </a:solidFill>
                <a:effectLst/>
              </a:rPr>
            </a:br>
            <a:endParaRPr lang="es-CO" sz="4900" b="1" dirty="0">
              <a:solidFill>
                <a:schemeClr val="tx2">
                  <a:lumMod val="50000"/>
                </a:schemeClr>
              </a:solidFill>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36655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5185664"/>
          </a:xfrm>
        </p:spPr>
        <p:txBody>
          <a:bodyPr>
            <a:normAutofit fontScale="90000"/>
          </a:bodyPr>
          <a:lstStyle/>
          <a:p>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3600" b="1" i="1" u="sng" dirty="0" smtClean="0">
                <a:solidFill>
                  <a:schemeClr val="tx2">
                    <a:lumMod val="50000"/>
                  </a:schemeClr>
                </a:solidFill>
                <a:effectLst/>
              </a:rPr>
              <a:t>Justificación</a:t>
            </a:r>
            <a:r>
              <a:rPr lang="es-CO" sz="3200" b="1" i="1" u="sng" dirty="0" smtClean="0">
                <a:solidFill>
                  <a:schemeClr val="tx2">
                    <a:lumMod val="50000"/>
                  </a:schemeClr>
                </a:solidFill>
                <a:effectLst/>
              </a:rPr>
              <a:t/>
            </a:r>
            <a:br>
              <a:rPr lang="es-CO" sz="3200" b="1" i="1" u="sng" dirty="0" smtClean="0">
                <a:solidFill>
                  <a:schemeClr val="tx2">
                    <a:lumMod val="50000"/>
                  </a:schemeClr>
                </a:solidFill>
                <a:effectLst/>
              </a:rPr>
            </a:br>
            <a:r>
              <a:rPr lang="es-CO" sz="3100" b="1" dirty="0" smtClean="0">
                <a:solidFill>
                  <a:schemeClr val="tx2">
                    <a:lumMod val="50000"/>
                  </a:schemeClr>
                </a:solidFill>
                <a:effectLst/>
              </a:rPr>
              <a:t>“</a:t>
            </a:r>
            <a:r>
              <a:rPr lang="es-CO" sz="3100" b="1" i="1" dirty="0">
                <a:solidFill>
                  <a:schemeClr val="tx2">
                    <a:lumMod val="50000"/>
                  </a:schemeClr>
                </a:solidFill>
                <a:effectLst/>
              </a:rPr>
              <a:t>La penetración de nuevas tecnologías de información y comunicación, tales como Internet, telefonía celular y videoconsolas, ha experimentado un crecimiento sostenido en Colombia durante la primera década del nuevo siglo. Los menores de edad, y entre ellos los adolescentes, integran el grupo poblacional más dispuesto para adoptar y adaptar, con mayor naturalidad, estas nuevas herramientas comunicativas en su vida </a:t>
            </a:r>
            <a:r>
              <a:rPr lang="es-CO" sz="3100" b="1" i="1" dirty="0" smtClean="0">
                <a:solidFill>
                  <a:schemeClr val="tx2">
                    <a:lumMod val="50000"/>
                  </a:schemeClr>
                </a:solidFill>
                <a:effectLst/>
              </a:rPr>
              <a:t>diaria”</a:t>
            </a:r>
            <a:br>
              <a:rPr lang="es-CO" sz="3100" b="1" i="1" dirty="0" smtClean="0">
                <a:solidFill>
                  <a:schemeClr val="tx2">
                    <a:lumMod val="50000"/>
                  </a:schemeClr>
                </a:solidFill>
                <a:effectLst/>
              </a:rPr>
            </a:br>
            <a:r>
              <a:rPr lang="es-CO" sz="3100" b="1" i="1" dirty="0" smtClean="0">
                <a:solidFill>
                  <a:schemeClr val="tx2">
                    <a:lumMod val="50000"/>
                  </a:schemeClr>
                </a:solidFill>
                <a:effectLst/>
              </a:rPr>
              <a:t>Investigación Interactiva en Colombia    </a:t>
            </a:r>
            <a:br>
              <a:rPr lang="es-CO" sz="3100" b="1" i="1" dirty="0" smtClean="0">
                <a:solidFill>
                  <a:schemeClr val="tx2">
                    <a:lumMod val="50000"/>
                  </a:schemeClr>
                </a:solidFill>
                <a:effectLst/>
              </a:rPr>
            </a:br>
            <a:r>
              <a:rPr lang="es-CO" sz="3100" b="1" i="1" dirty="0">
                <a:solidFill>
                  <a:schemeClr val="tx2">
                    <a:lumMod val="50000"/>
                  </a:schemeClr>
                </a:solidFill>
                <a:effectLst/>
              </a:rPr>
              <a:t/>
            </a:r>
            <a:br>
              <a:rPr lang="es-CO" sz="3100" b="1" i="1" dirty="0">
                <a:solidFill>
                  <a:schemeClr val="tx2">
                    <a:lumMod val="50000"/>
                  </a:schemeClr>
                </a:solidFill>
                <a:effectLst/>
              </a:rPr>
            </a:br>
            <a:endParaRPr lang="es-CO" sz="31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08185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5616624"/>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Marco conceptual</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dirty="0" smtClean="0">
                <a:solidFill>
                  <a:schemeClr val="tx2">
                    <a:lumMod val="50000"/>
                  </a:schemeClr>
                </a:solidFill>
                <a:effectLst/>
              </a:rPr>
              <a:t>Ministerio </a:t>
            </a:r>
            <a:r>
              <a:rPr lang="es-CO" sz="3600" b="1" dirty="0">
                <a:solidFill>
                  <a:schemeClr val="tx2">
                    <a:lumMod val="50000"/>
                  </a:schemeClr>
                </a:solidFill>
                <a:effectLst/>
              </a:rPr>
              <a:t>de Protección Social (2011</a:t>
            </a:r>
            <a:r>
              <a:rPr lang="es-CO" sz="3600" b="1" dirty="0" smtClean="0">
                <a:solidFill>
                  <a:schemeClr val="tx2">
                    <a:lumMod val="50000"/>
                  </a:schemeClr>
                </a:solidFill>
                <a:effectLst/>
              </a:rPr>
              <a:t>):</a:t>
            </a:r>
            <a:br>
              <a:rPr lang="es-CO" sz="3600" b="1" dirty="0" smtClean="0">
                <a:solidFill>
                  <a:schemeClr val="tx2">
                    <a:lumMod val="50000"/>
                  </a:schemeClr>
                </a:solidFill>
                <a:effectLst/>
              </a:rPr>
            </a:br>
            <a:r>
              <a:rPr lang="es-CO" sz="3600" b="1" dirty="0" smtClean="0">
                <a:solidFill>
                  <a:schemeClr val="tx2">
                    <a:lumMod val="50000"/>
                  </a:schemeClr>
                </a:solidFill>
                <a:effectLst/>
              </a:rPr>
              <a:t>Sustancia </a:t>
            </a:r>
            <a:r>
              <a:rPr lang="es-CO" sz="3600" b="1" dirty="0">
                <a:solidFill>
                  <a:schemeClr val="tx2">
                    <a:lumMod val="50000"/>
                  </a:schemeClr>
                </a:solidFill>
                <a:effectLst/>
              </a:rPr>
              <a:t>psicoactiva es “</a:t>
            </a:r>
            <a:r>
              <a:rPr lang="es-CO" sz="3600" b="1" i="1" dirty="0">
                <a:solidFill>
                  <a:schemeClr val="tx2">
                    <a:lumMod val="50000"/>
                  </a:schemeClr>
                </a:solidFill>
                <a:effectLst/>
              </a:rPr>
              <a:t>toda sustancia licita o ilícita, de origen natural o sintético, que modifica el funcionamiento del sistema nervioso central (SNC) y puede alterar los estados de conciencia, la percepción y otras funciones del organismo</a:t>
            </a:r>
            <a:r>
              <a:rPr lang="es-CO" sz="3600" b="1" dirty="0">
                <a:solidFill>
                  <a:schemeClr val="tx2">
                    <a:lumMod val="50000"/>
                  </a:schemeClr>
                </a:solidFill>
                <a:effectLst/>
              </a:rPr>
              <a:t>”.</a:t>
            </a:r>
            <a:br>
              <a:rPr lang="es-CO" sz="3600" b="1" dirty="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a:solidFill>
                  <a:schemeClr val="tx2">
                    <a:lumMod val="50000"/>
                  </a:schemeClr>
                </a:solidFill>
                <a:effectLst/>
              </a:rPr>
              <a:t/>
            </a:r>
            <a:br>
              <a:rPr lang="es-CO" sz="3600" b="1" i="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98068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4968552"/>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Marco conceptual</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dirty="0" smtClean="0">
                <a:solidFill>
                  <a:schemeClr val="tx2">
                    <a:lumMod val="50000"/>
                  </a:schemeClr>
                </a:solidFill>
                <a:effectLst/>
              </a:rPr>
              <a:t>Según </a:t>
            </a:r>
            <a:r>
              <a:rPr lang="es-CO" sz="3600" b="1" dirty="0">
                <a:solidFill>
                  <a:schemeClr val="tx2">
                    <a:lumMod val="50000"/>
                  </a:schemeClr>
                </a:solidFill>
                <a:effectLst/>
              </a:rPr>
              <a:t>World Health Organization (1994</a:t>
            </a:r>
            <a:r>
              <a:rPr lang="es-CO" sz="3600" b="1" dirty="0" smtClean="0">
                <a:solidFill>
                  <a:schemeClr val="tx2">
                    <a:lumMod val="50000"/>
                  </a:schemeClr>
                </a:solidFill>
                <a:effectLst/>
              </a:rPr>
              <a:t>), algunas </a:t>
            </a:r>
            <a:r>
              <a:rPr lang="es-CO" sz="3600" b="1" dirty="0">
                <a:solidFill>
                  <a:schemeClr val="tx2">
                    <a:lumMod val="50000"/>
                  </a:schemeClr>
                </a:solidFill>
                <a:effectLst/>
              </a:rPr>
              <a:t>sustancias psicoactivas</a:t>
            </a:r>
            <a:r>
              <a:rPr lang="es-CO" sz="3600" b="1" dirty="0" smtClean="0">
                <a:solidFill>
                  <a:schemeClr val="tx2">
                    <a:lumMod val="50000"/>
                  </a:schemeClr>
                </a:solidFill>
                <a:effectLst/>
              </a:rPr>
              <a:t>:</a:t>
            </a:r>
            <a:br>
              <a:rPr lang="es-CO" sz="3600" b="1" dirty="0" smtClean="0">
                <a:solidFill>
                  <a:schemeClr val="tx2">
                    <a:lumMod val="50000"/>
                  </a:schemeClr>
                </a:solidFill>
                <a:effectLst/>
              </a:rPr>
            </a:br>
            <a:r>
              <a:rPr lang="es-CO" sz="3600" b="1" dirty="0" smtClean="0">
                <a:solidFill>
                  <a:schemeClr val="tx2">
                    <a:lumMod val="50000"/>
                  </a:schemeClr>
                </a:solidFill>
                <a:effectLst/>
              </a:rPr>
              <a:t>Tabaco – alcohol – cocaina – sustancias volátiles – alucinógenos – heroína – anfetaminas – metaanfetaminas – éxtasis. </a:t>
            </a: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a:solidFill>
                  <a:schemeClr val="tx2">
                    <a:lumMod val="50000"/>
                  </a:schemeClr>
                </a:solidFill>
                <a:effectLst/>
              </a:rPr>
              <a:t/>
            </a:r>
            <a:br>
              <a:rPr lang="es-CO" sz="3600" b="1" i="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7441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1052736"/>
            <a:ext cx="8712968" cy="5328592"/>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Marco conceptual</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dirty="0" smtClean="0">
                <a:solidFill>
                  <a:schemeClr val="tx2">
                    <a:lumMod val="50000"/>
                  </a:schemeClr>
                </a:solidFill>
                <a:effectLst/>
              </a:rPr>
              <a:t>Ministerio </a:t>
            </a:r>
            <a:r>
              <a:rPr lang="es-CO" sz="3600" b="1" dirty="0">
                <a:solidFill>
                  <a:schemeClr val="tx2">
                    <a:lumMod val="50000"/>
                  </a:schemeClr>
                </a:solidFill>
                <a:effectLst/>
              </a:rPr>
              <a:t>de Educación de la Nación de Argentina (2010</a:t>
            </a:r>
            <a:r>
              <a:rPr lang="es-CO" sz="3600" b="1" dirty="0" smtClean="0">
                <a:solidFill>
                  <a:schemeClr val="tx2">
                    <a:lumMod val="50000"/>
                  </a:schemeClr>
                </a:solidFill>
                <a:effectLst/>
              </a:rPr>
              <a:t>):</a:t>
            </a:r>
            <a:br>
              <a:rPr lang="es-CO" sz="3600" b="1" dirty="0" smtClean="0">
                <a:solidFill>
                  <a:schemeClr val="tx2">
                    <a:lumMod val="50000"/>
                  </a:schemeClr>
                </a:solidFill>
                <a:effectLst/>
              </a:rPr>
            </a:br>
            <a:r>
              <a:rPr lang="es-CO" sz="3600" b="1" dirty="0" smtClean="0">
                <a:solidFill>
                  <a:schemeClr val="tx2">
                    <a:lumMod val="50000"/>
                  </a:schemeClr>
                </a:solidFill>
                <a:effectLst/>
              </a:rPr>
              <a:t>Redes sociales son plataformas </a:t>
            </a:r>
            <a:r>
              <a:rPr lang="es-CO" sz="3600" b="1" dirty="0">
                <a:solidFill>
                  <a:schemeClr val="tx2">
                    <a:lumMod val="50000"/>
                  </a:schemeClr>
                </a:solidFill>
                <a:effectLst/>
              </a:rPr>
              <a:t>de Internet que agrupan a personas que se relacionan entre sí y comparten información e intereses </a:t>
            </a:r>
            <a:r>
              <a:rPr lang="es-CO" sz="3600" b="1" dirty="0" smtClean="0">
                <a:solidFill>
                  <a:schemeClr val="tx2">
                    <a:lumMod val="50000"/>
                  </a:schemeClr>
                </a:solidFill>
                <a:effectLst/>
              </a:rPr>
              <a:t>comunes.</a:t>
            </a:r>
            <a:br>
              <a:rPr lang="es-CO" sz="3600" b="1" dirty="0" smtClean="0">
                <a:solidFill>
                  <a:schemeClr val="tx2">
                    <a:lumMod val="50000"/>
                  </a:schemeClr>
                </a:solidFill>
                <a:effectLst/>
              </a:rPr>
            </a:b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3600" b="1" i="1" dirty="0">
                <a:solidFill>
                  <a:schemeClr val="tx2">
                    <a:lumMod val="50000"/>
                  </a:schemeClr>
                </a:solidFill>
                <a:effectLst/>
              </a:rPr>
              <a:t/>
            </a:r>
            <a:br>
              <a:rPr lang="es-CO" sz="3600" b="1" i="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83802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4968552"/>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Marco referencial</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dirty="0" smtClean="0">
                <a:solidFill>
                  <a:schemeClr val="tx2">
                    <a:lumMod val="50000"/>
                  </a:schemeClr>
                </a:solidFill>
                <a:effectLst/>
              </a:rPr>
              <a:t>Política Pública de Prevención y atención del Consumo y la Prevención de la Vinculación a la Oferta de Sustancias Psicoactivas en Bogotá D.C. (2011):</a:t>
            </a:r>
            <a:br>
              <a:rPr lang="es-CO" sz="3600" b="1" dirty="0" smtClean="0">
                <a:solidFill>
                  <a:schemeClr val="tx2">
                    <a:lumMod val="50000"/>
                  </a:schemeClr>
                </a:solidFill>
                <a:effectLst/>
              </a:rPr>
            </a:br>
            <a:r>
              <a:rPr lang="es-CO" sz="3600" b="1" dirty="0">
                <a:solidFill>
                  <a:schemeClr val="tx2">
                    <a:lumMod val="50000"/>
                  </a:schemeClr>
                </a:solidFill>
                <a:effectLst/>
              </a:rPr>
              <a:t/>
            </a:r>
            <a:br>
              <a:rPr lang="es-CO" sz="3600" b="1" dirty="0">
                <a:solidFill>
                  <a:schemeClr val="tx2">
                    <a:lumMod val="50000"/>
                  </a:schemeClr>
                </a:solidFill>
                <a:effectLst/>
              </a:rPr>
            </a:br>
            <a:r>
              <a:rPr lang="es-CO" sz="3600" b="1" dirty="0" smtClean="0">
                <a:solidFill>
                  <a:schemeClr val="tx2">
                    <a:lumMod val="50000"/>
                  </a:schemeClr>
                </a:solidFill>
                <a:effectLst/>
              </a:rPr>
              <a:t>Clasificación de consumidores de SPA: Experimental – recreativo – habitual – compulsivo – problemático – consumidor, expendedor .</a:t>
            </a: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52272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19"/>
            <a:ext cx="8712968" cy="5688633"/>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dirty="0" smtClean="0">
                <a:solidFill>
                  <a:schemeClr val="tx2">
                    <a:lumMod val="50000"/>
                  </a:schemeClr>
                </a:solidFill>
                <a:effectLst/>
              </a:rPr>
              <a:t>Política </a:t>
            </a:r>
            <a:r>
              <a:rPr lang="es-CO" sz="3600" b="1" dirty="0">
                <a:solidFill>
                  <a:schemeClr val="tx2">
                    <a:lumMod val="50000"/>
                  </a:schemeClr>
                </a:solidFill>
                <a:effectLst/>
              </a:rPr>
              <a:t>Nacional para la reducción del consumo de sustancias psicoactivas y su impacto (2007</a:t>
            </a:r>
            <a:r>
              <a:rPr lang="es-CO" sz="3600" b="1" dirty="0" smtClean="0">
                <a:solidFill>
                  <a:schemeClr val="tx2">
                    <a:lumMod val="50000"/>
                  </a:schemeClr>
                </a:solidFill>
                <a:effectLst/>
              </a:rPr>
              <a:t>):</a:t>
            </a:r>
            <a:br>
              <a:rPr lang="es-CO" sz="3600" b="1" dirty="0" smtClean="0">
                <a:solidFill>
                  <a:schemeClr val="tx2">
                    <a:lumMod val="50000"/>
                  </a:schemeClr>
                </a:solidFill>
                <a:effectLst/>
              </a:rPr>
            </a:br>
            <a:r>
              <a:rPr lang="es-CO" sz="3600" b="1" dirty="0">
                <a:solidFill>
                  <a:schemeClr val="tx2">
                    <a:lumMod val="50000"/>
                  </a:schemeClr>
                </a:solidFill>
                <a:effectLst/>
              </a:rPr>
              <a:t/>
            </a:r>
            <a:br>
              <a:rPr lang="es-CO" sz="3600" b="1" dirty="0">
                <a:solidFill>
                  <a:schemeClr val="tx2">
                    <a:lumMod val="50000"/>
                  </a:schemeClr>
                </a:solidFill>
                <a:effectLst/>
              </a:rPr>
            </a:br>
            <a:r>
              <a:rPr lang="es-CO" sz="3600" b="1" dirty="0">
                <a:solidFill>
                  <a:schemeClr val="tx2">
                    <a:lumMod val="50000"/>
                  </a:schemeClr>
                </a:solidFill>
                <a:effectLst/>
              </a:rPr>
              <a:t>E</a:t>
            </a:r>
            <a:r>
              <a:rPr lang="es-CO" sz="3600" b="1" dirty="0" smtClean="0">
                <a:solidFill>
                  <a:schemeClr val="tx2">
                    <a:lumMod val="50000"/>
                  </a:schemeClr>
                </a:solidFill>
                <a:effectLst/>
              </a:rPr>
              <a:t>l </a:t>
            </a:r>
            <a:r>
              <a:rPr lang="es-CO" sz="3600" b="1" dirty="0">
                <a:solidFill>
                  <a:schemeClr val="tx2">
                    <a:lumMod val="50000"/>
                  </a:schemeClr>
                </a:solidFill>
                <a:effectLst/>
              </a:rPr>
              <a:t>inicio con el alcohol  y tabaco puede iniciar antes de los 13 años y con las sustancias ilícitas antes de los 15, siendo mayor el consumo en hombres que en mujeres de zonas </a:t>
            </a:r>
            <a:r>
              <a:rPr lang="es-CO" sz="3600" b="1" dirty="0" smtClean="0">
                <a:solidFill>
                  <a:schemeClr val="tx2">
                    <a:lumMod val="50000"/>
                  </a:schemeClr>
                </a:solidFill>
                <a:effectLst/>
              </a:rPr>
              <a:t>urbanas.</a:t>
            </a:r>
            <a:br>
              <a:rPr lang="es-CO" sz="3600" b="1" dirty="0" smtClean="0">
                <a:solidFill>
                  <a:schemeClr val="tx2">
                    <a:lumMod val="50000"/>
                  </a:schemeClr>
                </a:solidFill>
                <a:effectLst/>
              </a:rPr>
            </a:br>
            <a:r>
              <a:rPr lang="es-CO" sz="3600" b="1" dirty="0">
                <a:solidFill>
                  <a:schemeClr val="tx2">
                    <a:lumMod val="50000"/>
                  </a:schemeClr>
                </a:solidFill>
                <a:effectLst/>
              </a:rPr>
              <a:t/>
            </a:r>
            <a:br>
              <a:rPr lang="es-CO" sz="3600" b="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6294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5185664"/>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b="1" dirty="0" smtClean="0">
                <a:solidFill>
                  <a:schemeClr val="tx1"/>
                </a:solidFill>
                <a:effectLst/>
              </a:rPr>
              <a:t>* </a:t>
            </a:r>
            <a:r>
              <a:rPr lang="es-CO" sz="3100" b="1" dirty="0" smtClean="0">
                <a:solidFill>
                  <a:schemeClr val="tx2">
                    <a:lumMod val="50000"/>
                  </a:schemeClr>
                </a:solidFill>
                <a:effectLst/>
              </a:rPr>
              <a:t>Política </a:t>
            </a:r>
            <a:r>
              <a:rPr lang="es-CO" sz="3100" b="1" dirty="0">
                <a:solidFill>
                  <a:schemeClr val="tx2">
                    <a:lumMod val="50000"/>
                  </a:schemeClr>
                </a:solidFill>
                <a:effectLst/>
              </a:rPr>
              <a:t>Nacional para la reducción del consumo de sustancias psicoactivas y su impacto (2007</a:t>
            </a:r>
            <a:r>
              <a:rPr lang="es-CO" sz="3100" b="1" dirty="0" smtClean="0">
                <a:solidFill>
                  <a:schemeClr val="tx2">
                    <a:lumMod val="50000"/>
                  </a:schemeClr>
                </a:solidFill>
                <a:effectLst/>
              </a:rPr>
              <a:t>):</a:t>
            </a:r>
            <a:br>
              <a:rPr lang="es-CO" sz="3100" b="1" dirty="0" smtClean="0">
                <a:solidFill>
                  <a:schemeClr val="tx2">
                    <a:lumMod val="50000"/>
                  </a:schemeClr>
                </a:solidFill>
                <a:effectLst/>
              </a:rPr>
            </a:br>
            <a:r>
              <a:rPr lang="es-CO" sz="3100" b="1" dirty="0">
                <a:solidFill>
                  <a:schemeClr val="tx2">
                    <a:lumMod val="50000"/>
                  </a:schemeClr>
                </a:solidFill>
                <a:effectLst/>
              </a:rPr>
              <a:t/>
            </a:r>
            <a:br>
              <a:rPr lang="es-CO" sz="3100" b="1" dirty="0">
                <a:solidFill>
                  <a:schemeClr val="tx2">
                    <a:lumMod val="50000"/>
                  </a:schemeClr>
                </a:solidFill>
                <a:effectLst/>
              </a:rPr>
            </a:br>
            <a:r>
              <a:rPr lang="es-CO" sz="3200" b="1" dirty="0">
                <a:solidFill>
                  <a:schemeClr val="tx2">
                    <a:lumMod val="50000"/>
                  </a:schemeClr>
                </a:solidFill>
                <a:effectLst/>
              </a:rPr>
              <a:t>E</a:t>
            </a:r>
            <a:r>
              <a:rPr lang="es-CO" sz="3200" b="1" dirty="0" smtClean="0">
                <a:solidFill>
                  <a:schemeClr val="tx2">
                    <a:lumMod val="50000"/>
                  </a:schemeClr>
                </a:solidFill>
                <a:effectLst/>
              </a:rPr>
              <a:t>ntre </a:t>
            </a:r>
            <a:r>
              <a:rPr lang="es-CO" sz="3200" b="1" dirty="0">
                <a:solidFill>
                  <a:schemeClr val="tx2">
                    <a:lumMod val="50000"/>
                  </a:schemeClr>
                </a:solidFill>
                <a:effectLst/>
              </a:rPr>
              <a:t>el 70 y el 90% de la población lo ha probado. En el caso del tabaco, el último estudio de referencia señala que 6 de cada 10 escolares a partir de 6º, </a:t>
            </a:r>
            <a:r>
              <a:rPr lang="es-CO" sz="3200" b="1" dirty="0" smtClean="0">
                <a:solidFill>
                  <a:schemeClr val="tx2">
                    <a:lumMod val="50000"/>
                  </a:schemeClr>
                </a:solidFill>
                <a:effectLst/>
              </a:rPr>
              <a:t>han </a:t>
            </a:r>
            <a:r>
              <a:rPr lang="es-CO" sz="3200" b="1" dirty="0">
                <a:solidFill>
                  <a:schemeClr val="tx2">
                    <a:lumMod val="50000"/>
                  </a:schemeClr>
                </a:solidFill>
                <a:effectLst/>
              </a:rPr>
              <a:t>probado el cigarrillo y 1 de cada 2 se considera fumador actual, lo cual sugiere una tendencia inversa a la de población </a:t>
            </a:r>
            <a:r>
              <a:rPr lang="es-CO" sz="3200" b="1" dirty="0" smtClean="0">
                <a:solidFill>
                  <a:schemeClr val="tx2">
                    <a:lumMod val="50000"/>
                  </a:schemeClr>
                </a:solidFill>
                <a:effectLst/>
              </a:rPr>
              <a:t>adulta.</a:t>
            </a:r>
            <a:br>
              <a:rPr lang="es-CO" sz="3200" b="1" dirty="0" smtClean="0">
                <a:solidFill>
                  <a:schemeClr val="tx2">
                    <a:lumMod val="50000"/>
                  </a:schemeClr>
                </a:solidFill>
                <a:effectLst/>
              </a:rPr>
            </a:br>
            <a:r>
              <a:rPr lang="es-CO" sz="3200" b="1" dirty="0">
                <a:solidFill>
                  <a:schemeClr val="tx2">
                    <a:lumMod val="50000"/>
                  </a:schemeClr>
                </a:solidFill>
                <a:effectLst/>
              </a:rPr>
              <a:t/>
            </a:r>
            <a:br>
              <a:rPr lang="es-CO" sz="3200" b="1" dirty="0">
                <a:solidFill>
                  <a:schemeClr val="tx2">
                    <a:lumMod val="50000"/>
                  </a:schemeClr>
                </a:solidFill>
                <a:effectLst/>
              </a:rPr>
            </a:br>
            <a:r>
              <a:rPr lang="es-CO" sz="3200" b="1" dirty="0" smtClean="0">
                <a:solidFill>
                  <a:schemeClr val="tx2">
                    <a:lumMod val="50000"/>
                  </a:schemeClr>
                </a:solidFill>
                <a:effectLst/>
              </a:rPr>
              <a:t/>
            </a:r>
            <a:br>
              <a:rPr lang="es-CO" sz="3200" b="1" dirty="0" smtClean="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52139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5328592"/>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dirty="0">
                <a:solidFill>
                  <a:schemeClr val="tx2">
                    <a:lumMod val="50000"/>
                  </a:schemeClr>
                </a:solidFill>
                <a:effectLst/>
              </a:rPr>
              <a:t>Ministerio de Educación de </a:t>
            </a:r>
            <a:r>
              <a:rPr lang="es-CO" sz="3600" b="1" dirty="0" smtClean="0">
                <a:solidFill>
                  <a:schemeClr val="tx2">
                    <a:lumMod val="50000"/>
                  </a:schemeClr>
                </a:solidFill>
                <a:effectLst/>
              </a:rPr>
              <a:t>Argentina (2010):</a:t>
            </a:r>
            <a:br>
              <a:rPr lang="es-CO" sz="3600" b="1" dirty="0" smtClean="0">
                <a:solidFill>
                  <a:schemeClr val="tx2">
                    <a:lumMod val="50000"/>
                  </a:schemeClr>
                </a:solidFill>
                <a:effectLst/>
              </a:rPr>
            </a:b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3600" b="1" dirty="0" smtClean="0">
                <a:solidFill>
                  <a:schemeClr val="tx2">
                    <a:lumMod val="50000"/>
                  </a:schemeClr>
                </a:solidFill>
                <a:effectLst/>
              </a:rPr>
              <a:t>Entre </a:t>
            </a:r>
            <a:r>
              <a:rPr lang="es-CO" sz="3600" b="1" dirty="0">
                <a:solidFill>
                  <a:schemeClr val="tx2">
                    <a:lumMod val="50000"/>
                  </a:schemeClr>
                </a:solidFill>
                <a:effectLst/>
              </a:rPr>
              <a:t>el 2001 y el 2002, aparecen los primeros sitios Web que promueven el armado de redes basados en círculos de amigos en línea. </a:t>
            </a: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3600" b="1" dirty="0">
                <a:solidFill>
                  <a:schemeClr val="tx2">
                    <a:lumMod val="50000"/>
                  </a:schemeClr>
                </a:solidFill>
                <a:effectLst/>
              </a:rPr>
              <a:t>Estos círculos se popularizaron en el 2003, con la llegada de redes sociales específicas, que se ofrecían ya no sólo para re encontrarse con amigos o crear nuevas amistades, sino como espacios de intereses afines. </a:t>
            </a:r>
            <a:br>
              <a:rPr lang="es-CO" sz="3600" b="1" dirty="0">
                <a:solidFill>
                  <a:schemeClr val="tx2">
                    <a:lumMod val="50000"/>
                  </a:schemeClr>
                </a:solidFill>
                <a:effectLst/>
              </a:rPr>
            </a:br>
            <a:r>
              <a:rPr lang="es-CO" sz="3600" b="1" dirty="0" smtClean="0">
                <a:solidFill>
                  <a:schemeClr val="tx2">
                    <a:lumMod val="50000"/>
                  </a:schemeClr>
                </a:solidFill>
                <a:effectLst/>
              </a:rPr>
              <a:t/>
            </a:r>
            <a:br>
              <a:rPr lang="es-CO" sz="3600" b="1" dirty="0" smtClean="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7192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76673"/>
            <a:ext cx="8712968" cy="5256584"/>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100" b="1" dirty="0" smtClean="0">
                <a:solidFill>
                  <a:schemeClr val="tx2">
                    <a:lumMod val="50000"/>
                  </a:schemeClr>
                </a:solidFill>
                <a:effectLst/>
              </a:rPr>
              <a:t>Desarrollo evolutivo (</a:t>
            </a:r>
            <a:r>
              <a:rPr lang="es-CO" sz="3100" b="1" dirty="0" err="1" smtClean="0">
                <a:solidFill>
                  <a:schemeClr val="tx2">
                    <a:lumMod val="50000"/>
                  </a:schemeClr>
                </a:solidFill>
                <a:effectLst/>
              </a:rPr>
              <a:t>Papalia</a:t>
            </a:r>
            <a:r>
              <a:rPr lang="es-CO" sz="3100" b="1" dirty="0" smtClean="0">
                <a:solidFill>
                  <a:schemeClr val="tx2">
                    <a:lumMod val="50000"/>
                  </a:schemeClr>
                </a:solidFill>
                <a:effectLst/>
              </a:rPr>
              <a:t>) - Adolescencia (2010):</a:t>
            </a:r>
            <a:br>
              <a:rPr lang="es-CO" sz="3100" b="1" dirty="0" smtClean="0">
                <a:solidFill>
                  <a:schemeClr val="tx2">
                    <a:lumMod val="50000"/>
                  </a:schemeClr>
                </a:solidFill>
                <a:effectLst/>
              </a:rPr>
            </a:br>
            <a:r>
              <a:rPr lang="es-CO" sz="3100" b="1" dirty="0" smtClean="0">
                <a:solidFill>
                  <a:schemeClr val="tx2">
                    <a:lumMod val="50000"/>
                  </a:schemeClr>
                </a:solidFill>
                <a:effectLst/>
              </a:rPr>
              <a:t>* Erik Erikson </a:t>
            </a:r>
            <a:r>
              <a:rPr lang="es-CO" sz="3100" b="1" dirty="0">
                <a:solidFill>
                  <a:schemeClr val="tx2">
                    <a:lumMod val="50000"/>
                  </a:schemeClr>
                </a:solidFill>
                <a:effectLst/>
              </a:rPr>
              <a:t>se enfrenta la crisis de </a:t>
            </a:r>
            <a:r>
              <a:rPr lang="es-CO" sz="3100" b="1" i="1" u="sng" dirty="0">
                <a:solidFill>
                  <a:schemeClr val="tx2">
                    <a:lumMod val="50000"/>
                  </a:schemeClr>
                </a:solidFill>
                <a:effectLst/>
              </a:rPr>
              <a:t>identidad versus confusión de identidad</a:t>
            </a:r>
            <a:r>
              <a:rPr lang="es-CO" sz="3100" b="1" dirty="0">
                <a:solidFill>
                  <a:schemeClr val="tx2">
                    <a:lumMod val="50000"/>
                  </a:schemeClr>
                </a:solidFill>
                <a:effectLst/>
              </a:rPr>
              <a:t>; etapa en donde los adolescentes forman su </a:t>
            </a:r>
            <a:r>
              <a:rPr lang="es-CO" sz="3100" b="1" dirty="0" smtClean="0">
                <a:solidFill>
                  <a:schemeClr val="tx2">
                    <a:lumMod val="50000"/>
                  </a:schemeClr>
                </a:solidFill>
                <a:effectLst/>
              </a:rPr>
              <a:t>identidad. </a:t>
            </a:r>
            <a:br>
              <a:rPr lang="es-CO" sz="3100" b="1" dirty="0" smtClean="0">
                <a:solidFill>
                  <a:schemeClr val="tx2">
                    <a:lumMod val="50000"/>
                  </a:schemeClr>
                </a:solidFill>
                <a:effectLst/>
              </a:rPr>
            </a:br>
            <a:r>
              <a:rPr lang="es-CO" sz="3100" b="1" dirty="0" smtClean="0">
                <a:solidFill>
                  <a:schemeClr val="tx2">
                    <a:lumMod val="50000"/>
                  </a:schemeClr>
                </a:solidFill>
                <a:effectLst/>
              </a:rPr>
              <a:t>* Cuando </a:t>
            </a:r>
            <a:r>
              <a:rPr lang="es-CO" sz="3100" b="1" dirty="0">
                <a:solidFill>
                  <a:schemeClr val="tx2">
                    <a:lumMod val="50000"/>
                  </a:schemeClr>
                </a:solidFill>
                <a:effectLst/>
              </a:rPr>
              <a:t>se habla de consumo de sustancias y en este caso a través de las redes sociales, es importante tener presente que la adolescencia como etapa de transición entre la niñez y la adultez, es una etapa frágil y vulnerable por la búsqueda de identidad, de aceptación de los pares, de ideologías, entre </a:t>
            </a:r>
            <a:r>
              <a:rPr lang="es-CO" sz="3100" b="1" dirty="0" smtClean="0">
                <a:solidFill>
                  <a:schemeClr val="tx2">
                    <a:lumMod val="50000"/>
                  </a:schemeClr>
                </a:solidFill>
                <a:effectLst/>
              </a:rPr>
              <a:t>otros</a:t>
            </a:r>
            <a:r>
              <a:rPr lang="es-CO" sz="3100" b="1" dirty="0">
                <a:solidFill>
                  <a:schemeClr val="tx2">
                    <a:lumMod val="50000"/>
                  </a:schemeClr>
                </a:solidFill>
                <a:effectLst/>
              </a:rPr>
              <a:t>.</a:t>
            </a:r>
            <a:br>
              <a:rPr lang="es-CO" sz="3100" b="1" dirty="0">
                <a:solidFill>
                  <a:schemeClr val="tx2">
                    <a:lumMod val="50000"/>
                  </a:schemeClr>
                </a:solidFill>
                <a:effectLst/>
              </a:rPr>
            </a:br>
            <a:r>
              <a:rPr lang="es-CO" sz="3100" b="1" dirty="0" smtClean="0">
                <a:solidFill>
                  <a:schemeClr val="tx2">
                    <a:lumMod val="50000"/>
                  </a:schemeClr>
                </a:solidFill>
                <a:effectLst/>
              </a:rPr>
              <a:t/>
            </a:r>
            <a:br>
              <a:rPr lang="es-CO" sz="3100" b="1" dirty="0" smtClean="0">
                <a:solidFill>
                  <a:schemeClr val="tx2">
                    <a:lumMod val="50000"/>
                  </a:schemeClr>
                </a:solidFill>
                <a:effectLst/>
              </a:rPr>
            </a:br>
            <a:endParaRPr lang="es-CO" sz="31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24043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51062"/>
            <a:ext cx="8712968" cy="5617711"/>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Metodología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s-CO" sz="3600" b="1" dirty="0" smtClean="0">
                <a:solidFill>
                  <a:schemeClr val="tx1"/>
                </a:solidFill>
                <a:effectLst/>
              </a:rPr>
              <a:t>Diseño</a:t>
            </a:r>
            <a:r>
              <a:rPr lang="es-CO" sz="3600" dirty="0" smtClean="0">
                <a:solidFill>
                  <a:schemeClr val="tx1"/>
                </a:solidFill>
                <a:effectLst/>
              </a:rPr>
              <a:t>: Estudio </a:t>
            </a:r>
            <a:r>
              <a:rPr lang="es-CO" sz="3600" dirty="0">
                <a:solidFill>
                  <a:schemeClr val="tx1"/>
                </a:solidFill>
                <a:effectLst/>
              </a:rPr>
              <a:t>de tipo cuantitativo con alcance descriptivo</a:t>
            </a:r>
            <a:r>
              <a:rPr lang="es-CO" sz="3600" dirty="0" smtClean="0">
                <a:solidFill>
                  <a:schemeClr val="tx1"/>
                </a:solidFill>
                <a:effectLst/>
              </a:rPr>
              <a:t>.</a:t>
            </a:r>
            <a:r>
              <a:rPr lang="es-CO" sz="3600" b="1" dirty="0" smtClean="0">
                <a:solidFill>
                  <a:schemeClr val="tx1"/>
                </a:solidFill>
                <a:effectLst/>
              </a:rPr>
              <a:t/>
            </a:r>
            <a:br>
              <a:rPr lang="es-CO" sz="3600" b="1" dirty="0" smtClean="0">
                <a:solidFill>
                  <a:schemeClr val="tx1"/>
                </a:solidFill>
                <a:effectLst/>
              </a:rPr>
            </a:br>
            <a:r>
              <a:rPr lang="es-CO" sz="3600" b="1" dirty="0">
                <a:solidFill>
                  <a:schemeClr val="tx1"/>
                </a:solidFill>
                <a:effectLst/>
              </a:rPr>
              <a:t/>
            </a:r>
            <a:br>
              <a:rPr lang="es-CO" sz="3600" b="1" dirty="0">
                <a:solidFill>
                  <a:schemeClr val="tx1"/>
                </a:solidFill>
                <a:effectLst/>
              </a:rPr>
            </a:br>
            <a:r>
              <a:rPr lang="es-CO" sz="3600" b="1" dirty="0" smtClean="0">
                <a:solidFill>
                  <a:schemeClr val="tx1"/>
                </a:solidFill>
                <a:effectLst/>
              </a:rPr>
              <a:t>Muestra: </a:t>
            </a:r>
            <a:r>
              <a:rPr lang="es-CO" sz="3600" dirty="0" smtClean="0">
                <a:solidFill>
                  <a:schemeClr val="tx1"/>
                </a:solidFill>
                <a:effectLst/>
              </a:rPr>
              <a:t>350 estudiantes de décimo y undécimo grado.</a:t>
            </a:r>
            <a:br>
              <a:rPr lang="es-CO" sz="3600" dirty="0" smtClean="0">
                <a:solidFill>
                  <a:schemeClr val="tx1"/>
                </a:solidFill>
                <a:effectLst/>
              </a:rPr>
            </a:br>
            <a:r>
              <a:rPr lang="es-CO" sz="3600" dirty="0">
                <a:solidFill>
                  <a:schemeClr val="tx1"/>
                </a:solidFill>
                <a:effectLst/>
              </a:rPr>
              <a:t/>
            </a:r>
            <a:br>
              <a:rPr lang="es-CO" sz="3600" dirty="0">
                <a:solidFill>
                  <a:schemeClr val="tx1"/>
                </a:solidFill>
                <a:effectLst/>
              </a:rPr>
            </a:br>
            <a:r>
              <a:rPr lang="es-CO" sz="3600" b="1" dirty="0" smtClean="0">
                <a:solidFill>
                  <a:schemeClr val="tx1"/>
                </a:solidFill>
                <a:effectLst/>
              </a:rPr>
              <a:t>Instrumento: </a:t>
            </a:r>
            <a:r>
              <a:rPr lang="es-CO" sz="3600" dirty="0" smtClean="0">
                <a:solidFill>
                  <a:schemeClr val="tx1"/>
                </a:solidFill>
                <a:effectLst/>
              </a:rPr>
              <a:t>Encuesta tipo Likert (En construcción).</a:t>
            </a:r>
            <a:br>
              <a:rPr lang="es-CO" sz="3600" dirty="0" smtClean="0">
                <a:solidFill>
                  <a:schemeClr val="tx1"/>
                </a:solidFill>
                <a:effectLst/>
              </a:rPr>
            </a:br>
            <a:endParaRPr lang="es-CO" sz="3600" dirty="0">
              <a:solidFill>
                <a:schemeClr val="tx1"/>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2813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3528" y="260648"/>
            <a:ext cx="8568952" cy="4464496"/>
          </a:xfrm>
        </p:spPr>
        <p:txBody>
          <a:bodyPr>
            <a:normAutofit fontScale="90000"/>
          </a:bodyPr>
          <a:lstStyle/>
          <a:p>
            <a:pPr algn="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b="1" dirty="0">
                <a:solidFill>
                  <a:schemeClr val="tx2">
                    <a:lumMod val="50000"/>
                  </a:schemeClr>
                </a:solidFill>
                <a:effectLst/>
              </a:rPr>
              <a:t>Andrea Macareo</a:t>
            </a:r>
            <a:br>
              <a:rPr lang="es-CO" sz="3600" b="1" dirty="0">
                <a:solidFill>
                  <a:schemeClr val="tx2">
                    <a:lumMod val="50000"/>
                  </a:schemeClr>
                </a:solidFill>
                <a:effectLst/>
              </a:rPr>
            </a:br>
            <a:r>
              <a:rPr lang="es-CO" sz="3600" b="1" dirty="0">
                <a:solidFill>
                  <a:schemeClr val="tx2">
                    <a:lumMod val="50000"/>
                  </a:schemeClr>
                </a:solidFill>
                <a:effectLst/>
              </a:rPr>
              <a:t>María José Córdoba</a:t>
            </a:r>
            <a:br>
              <a:rPr lang="es-CO" sz="3600" b="1" dirty="0">
                <a:solidFill>
                  <a:schemeClr val="tx2">
                    <a:lumMod val="50000"/>
                  </a:schemeClr>
                </a:solidFill>
                <a:effectLst/>
              </a:rPr>
            </a:br>
            <a:r>
              <a:rPr lang="es-CO" sz="3600" b="1" dirty="0">
                <a:solidFill>
                  <a:schemeClr val="tx2">
                    <a:lumMod val="50000"/>
                  </a:schemeClr>
                </a:solidFill>
                <a:effectLst/>
              </a:rPr>
              <a:t>Karen Tatiana Vargas</a:t>
            </a:r>
            <a:br>
              <a:rPr lang="es-CO" sz="3600" b="1" dirty="0">
                <a:solidFill>
                  <a:schemeClr val="tx2">
                    <a:lumMod val="50000"/>
                  </a:schemeClr>
                </a:solidFill>
                <a:effectLst/>
              </a:rPr>
            </a:br>
            <a:r>
              <a:rPr lang="es-CO" sz="3600" b="1" dirty="0" err="1">
                <a:solidFill>
                  <a:schemeClr val="tx2">
                    <a:lumMod val="50000"/>
                  </a:schemeClr>
                </a:solidFill>
                <a:effectLst/>
              </a:rPr>
              <a:t>Leidy</a:t>
            </a:r>
            <a:r>
              <a:rPr lang="es-CO" sz="3600" b="1" dirty="0">
                <a:solidFill>
                  <a:schemeClr val="tx2">
                    <a:lumMod val="50000"/>
                  </a:schemeClr>
                </a:solidFill>
                <a:effectLst/>
              </a:rPr>
              <a:t> Johanna Reyes</a:t>
            </a:r>
            <a:endParaRPr lang="es-CO" sz="4000" b="1" dirty="0">
              <a:solidFill>
                <a:schemeClr val="tx2">
                  <a:lumMod val="50000"/>
                </a:schemeClr>
              </a:solidFill>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48704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76672"/>
            <a:ext cx="8712968" cy="5617711"/>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Bibliografía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s-CO" sz="3100" b="1" dirty="0">
                <a:solidFill>
                  <a:schemeClr val="tx2">
                    <a:lumMod val="50000"/>
                  </a:schemeClr>
                </a:solidFill>
                <a:effectLst/>
              </a:rPr>
              <a:t>ARANGO, Germán; BRINGUE, Xavier., SÁbada, Charo.   La generación interactiva en Colombia: adolescentes frente a la Internet, el celular y los videojuegos. Anagramas Universidad Medellín, 9(17), 45-46. Recuperado de la página web http://www.scielo.org.co/pdf/angr/v9n17/v9n17a04.pdf. En Mayo 11 de 2016.</a:t>
            </a:r>
            <a:br>
              <a:rPr lang="es-CO" sz="3100" b="1" dirty="0">
                <a:solidFill>
                  <a:schemeClr val="tx2">
                    <a:lumMod val="50000"/>
                  </a:schemeClr>
                </a:solidFill>
                <a:effectLst/>
              </a:rPr>
            </a:br>
            <a:r>
              <a:rPr lang="es-CO" sz="3100" b="1" dirty="0" smtClean="0">
                <a:solidFill>
                  <a:schemeClr val="tx2">
                    <a:lumMod val="50000"/>
                  </a:schemeClr>
                </a:solidFill>
                <a:effectLst/>
              </a:rPr>
              <a:t/>
            </a:r>
            <a:br>
              <a:rPr lang="es-CO" sz="3100" b="1" dirty="0" smtClean="0">
                <a:solidFill>
                  <a:schemeClr val="tx2">
                    <a:lumMod val="50000"/>
                  </a:schemeClr>
                </a:solidFill>
                <a:effectLst/>
              </a:rPr>
            </a:br>
            <a:r>
              <a:rPr lang="es-CO" sz="3200" dirty="0">
                <a:effectLst/>
              </a:rPr>
              <a:t/>
            </a:r>
            <a:br>
              <a:rPr lang="es-CO" sz="3200" dirty="0">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57493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76672"/>
            <a:ext cx="8712968" cy="5617711"/>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Bibliografía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n-US" sz="2800" b="1" dirty="0">
                <a:solidFill>
                  <a:schemeClr val="tx2">
                    <a:lumMod val="50000"/>
                  </a:schemeClr>
                </a:solidFill>
                <a:effectLst/>
              </a:rPr>
              <a:t>BOYER, Edward W.; SHANNON, Michael; y HIBBERD, Patricia L.  </a:t>
            </a:r>
            <a:r>
              <a:rPr lang="es-CO" sz="2800" b="1" dirty="0">
                <a:solidFill>
                  <a:schemeClr val="tx2">
                    <a:lumMod val="50000"/>
                  </a:schemeClr>
                </a:solidFill>
                <a:effectLst/>
              </a:rPr>
              <a:t>Internet y el consume de sustancias psicoactivas entre los usuarios de droga de diseño. Revista Pediatrics Estados Unidos, (59)2, 91-94.  Recuperado de la página web http://apps.elsevier.es/watermark/ctl_servlet?_f=10&amp;pident_articulo=13115268&amp;pident_usuario=0&amp;pcontactid=&amp;pident_revista=10&amp;ty=81&amp;accion=L&amp;origen=zonadelectura&amp;web=www.elsevier.es&amp;lan=es&amp;fichero=10v59n02a13115268pdf001.pdf .  En Mayo 24 de 2016</a:t>
            </a:r>
            <a:r>
              <a:rPr lang="es-CO" sz="2800" b="1" dirty="0" smtClean="0">
                <a:solidFill>
                  <a:schemeClr val="tx2">
                    <a:lumMod val="50000"/>
                  </a:schemeClr>
                </a:solidFill>
                <a:effectLst/>
              </a:rPr>
              <a:t>.</a:t>
            </a:r>
            <a:br>
              <a:rPr lang="es-CO" sz="2800" b="1" dirty="0" smtClean="0">
                <a:solidFill>
                  <a:schemeClr val="tx2">
                    <a:lumMod val="50000"/>
                  </a:schemeClr>
                </a:solidFill>
                <a:effectLst/>
              </a:rPr>
            </a:br>
            <a:r>
              <a:rPr lang="es-CO" sz="2800" b="1" dirty="0">
                <a:solidFill>
                  <a:schemeClr val="tx2">
                    <a:lumMod val="50000"/>
                  </a:schemeClr>
                </a:solidFill>
                <a:effectLst/>
              </a:rPr>
              <a:t/>
            </a:r>
            <a:br>
              <a:rPr lang="es-CO" sz="2800" b="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4700" y="5304487"/>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96508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76671"/>
            <a:ext cx="8712968" cy="5040561"/>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Bibliografía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s-CO" sz="3600" b="1" i="1" dirty="0" smtClean="0">
                <a:solidFill>
                  <a:schemeClr val="tx2">
                    <a:lumMod val="50000"/>
                  </a:schemeClr>
                </a:solidFill>
                <a:effectLst/>
              </a:rPr>
              <a:t>* </a:t>
            </a:r>
            <a:r>
              <a:rPr lang="es-CO" sz="3200" b="1" dirty="0" smtClean="0">
                <a:solidFill>
                  <a:schemeClr val="tx2">
                    <a:lumMod val="50000"/>
                  </a:schemeClr>
                </a:solidFill>
                <a:effectLst/>
              </a:rPr>
              <a:t>Colombia</a:t>
            </a:r>
            <a:r>
              <a:rPr lang="es-CO" sz="3200" b="1" dirty="0">
                <a:solidFill>
                  <a:schemeClr val="tx2">
                    <a:lumMod val="50000"/>
                  </a:schemeClr>
                </a:solidFill>
                <a:effectLst/>
              </a:rPr>
              <a:t>, Alcaldía Mayor de Bogotá, Decreto 691 2011, Por medio de la cual se adopta la Política Pública de Prevención y atención del Consumo y la Prevención de la Vinculación a la Oferta de Sustancias Psicoactivas en Bogotá D.C</a:t>
            </a:r>
            <a:r>
              <a:rPr lang="es-CO" sz="3200" b="1" dirty="0" smtClean="0">
                <a:solidFill>
                  <a:schemeClr val="tx2">
                    <a:lumMod val="50000"/>
                  </a:schemeClr>
                </a:solidFill>
                <a:effectLst/>
              </a:rPr>
              <a:t>.</a:t>
            </a:r>
            <a:br>
              <a:rPr lang="es-CO" sz="3200" b="1" dirty="0" smtClean="0">
                <a:solidFill>
                  <a:schemeClr val="tx2">
                    <a:lumMod val="50000"/>
                  </a:schemeClr>
                </a:solidFill>
                <a:effectLst/>
              </a:rPr>
            </a:br>
            <a:r>
              <a:rPr lang="es-CO" sz="3200" b="1" dirty="0" smtClean="0">
                <a:solidFill>
                  <a:schemeClr val="tx2">
                    <a:lumMod val="50000"/>
                  </a:schemeClr>
                </a:solidFill>
                <a:effectLst/>
              </a:rPr>
              <a:t/>
            </a:r>
            <a:br>
              <a:rPr lang="es-CO" sz="3200" b="1" dirty="0" smtClean="0">
                <a:solidFill>
                  <a:schemeClr val="tx2">
                    <a:lumMod val="50000"/>
                  </a:schemeClr>
                </a:solidFill>
                <a:effectLst/>
              </a:rPr>
            </a:br>
            <a:r>
              <a:rPr lang="es-CO" sz="3200" b="1" dirty="0" smtClean="0">
                <a:solidFill>
                  <a:schemeClr val="tx2">
                    <a:lumMod val="50000"/>
                  </a:schemeClr>
                </a:solidFill>
                <a:effectLst/>
              </a:rPr>
              <a:t>* El </a:t>
            </a:r>
            <a:r>
              <a:rPr lang="es-CO" sz="3200" b="1" dirty="0">
                <a:solidFill>
                  <a:schemeClr val="tx2">
                    <a:lumMod val="50000"/>
                  </a:schemeClr>
                </a:solidFill>
                <a:effectLst/>
              </a:rPr>
              <a:t>Tiempo. 31 de diciembre 2015 Así usan las redes sociales los jóvenes en Colombia. </a:t>
            </a:r>
            <a:br>
              <a:rPr lang="es-CO" sz="3200" b="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5699435"/>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359467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07504" y="494430"/>
            <a:ext cx="8928992" cy="5617711"/>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Bibliografía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s-CO" sz="3600" b="1" dirty="0" smtClean="0">
                <a:solidFill>
                  <a:schemeClr val="tx2">
                    <a:lumMod val="50000"/>
                  </a:schemeClr>
                </a:solidFill>
                <a:effectLst/>
              </a:rPr>
              <a:t>* </a:t>
            </a:r>
            <a:r>
              <a:rPr lang="es-CO" sz="3200" b="1" dirty="0" smtClean="0">
                <a:solidFill>
                  <a:schemeClr val="tx1"/>
                </a:solidFill>
                <a:effectLst/>
              </a:rPr>
              <a:t>ESE </a:t>
            </a:r>
            <a:r>
              <a:rPr lang="es-CO" sz="3200" b="1" dirty="0">
                <a:solidFill>
                  <a:schemeClr val="tx1"/>
                </a:solidFill>
                <a:effectLst/>
              </a:rPr>
              <a:t>San Cristóbal. Informe final consumo de sustancias psicoactivas en adolescentes. (2014). Alcaldía Mayor de Bogotá D.C., Bogotá.  </a:t>
            </a:r>
            <a:r>
              <a:rPr lang="es-CO" sz="3200" b="1" dirty="0" smtClean="0">
                <a:solidFill>
                  <a:schemeClr val="tx1"/>
                </a:solidFill>
                <a:effectLst/>
              </a:rPr>
              <a:t/>
            </a:r>
            <a:br>
              <a:rPr lang="es-CO" sz="3200" b="1" dirty="0" smtClean="0">
                <a:solidFill>
                  <a:schemeClr val="tx1"/>
                </a:solidFill>
                <a:effectLst/>
              </a:rPr>
            </a:br>
            <a:r>
              <a:rPr lang="es-CO" sz="3200" b="1" dirty="0">
                <a:solidFill>
                  <a:schemeClr val="tx1"/>
                </a:solidFill>
                <a:effectLst/>
              </a:rPr>
              <a:t/>
            </a:r>
            <a:br>
              <a:rPr lang="es-CO" sz="3200" b="1" dirty="0">
                <a:solidFill>
                  <a:schemeClr val="tx1"/>
                </a:solidFill>
                <a:effectLst/>
              </a:rPr>
            </a:br>
            <a:r>
              <a:rPr lang="es-CO" sz="3200" b="1" dirty="0" smtClean="0">
                <a:solidFill>
                  <a:schemeClr val="tx1"/>
                </a:solidFill>
                <a:effectLst/>
              </a:rPr>
              <a:t>* Estudio </a:t>
            </a:r>
            <a:r>
              <a:rPr lang="es-CO" sz="3200" b="1" dirty="0">
                <a:solidFill>
                  <a:schemeClr val="tx1"/>
                </a:solidFill>
                <a:effectLst/>
              </a:rPr>
              <a:t>Nacional de Consumo de Sustancias Psicoactivas en Colombia – 2013. Recuperado de https://www.unodc.org/documents/colombia/2014/Julio/Estudio_de_Consumo_UNODC.pdf  en Mayo 25 de 2016.</a:t>
            </a:r>
            <a:br>
              <a:rPr lang="es-CO" sz="3200" b="1" dirty="0">
                <a:solidFill>
                  <a:schemeClr val="tx1"/>
                </a:solidFill>
                <a:effectLst/>
              </a:rPr>
            </a:br>
            <a:endParaRPr lang="es-CO" sz="3600" b="1" dirty="0">
              <a:solidFill>
                <a:schemeClr val="tx1"/>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5699435"/>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95323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76671"/>
            <a:ext cx="8712968" cy="6012660"/>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Bibliografía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s-CO" sz="3600" b="1" dirty="0" smtClean="0">
                <a:solidFill>
                  <a:schemeClr val="tx2">
                    <a:lumMod val="50000"/>
                  </a:schemeClr>
                </a:solidFill>
                <a:effectLst/>
              </a:rPr>
              <a:t>* </a:t>
            </a:r>
            <a:r>
              <a:rPr lang="es-CO" sz="3200" b="1" dirty="0" smtClean="0">
                <a:solidFill>
                  <a:schemeClr val="accent1">
                    <a:lumMod val="50000"/>
                  </a:schemeClr>
                </a:solidFill>
                <a:effectLst/>
              </a:rPr>
              <a:t>Ministerio </a:t>
            </a:r>
            <a:r>
              <a:rPr lang="es-CO" sz="3200" b="1" dirty="0">
                <a:solidFill>
                  <a:schemeClr val="accent1">
                    <a:lumMod val="50000"/>
                  </a:schemeClr>
                </a:solidFill>
                <a:effectLst/>
              </a:rPr>
              <a:t>de Salud y la Protección social. Lo que debemos saber de las sustancias psicoactivas, Caja de Herramientas de la Política Nacional para la Reducción del Consumo de Sustancias Psicoactivas y su Impacto N°1, Año 2014</a:t>
            </a:r>
            <a:r>
              <a:rPr lang="es-CO" sz="3200" b="1" dirty="0" smtClean="0">
                <a:solidFill>
                  <a:schemeClr val="accent1">
                    <a:lumMod val="50000"/>
                  </a:schemeClr>
                </a:solidFill>
                <a:effectLst/>
              </a:rPr>
              <a:t>.</a:t>
            </a:r>
            <a:br>
              <a:rPr lang="es-CO" sz="3200" b="1" dirty="0" smtClean="0">
                <a:solidFill>
                  <a:schemeClr val="accent1">
                    <a:lumMod val="50000"/>
                  </a:schemeClr>
                </a:solidFill>
                <a:effectLst/>
              </a:rPr>
            </a:br>
            <a:r>
              <a:rPr lang="es-CO" sz="3200" b="1" dirty="0">
                <a:solidFill>
                  <a:schemeClr val="accent1">
                    <a:lumMod val="50000"/>
                  </a:schemeClr>
                </a:solidFill>
                <a:effectLst/>
              </a:rPr>
              <a:t>Política Nacional para la reducción del consumo de sustancias psicoactivas y su impacto. Ministerio de Protección Social (2007). Recuperado de </a:t>
            </a:r>
            <a:r>
              <a:rPr lang="es-CO" sz="3200" b="1" u="sng" dirty="0">
                <a:solidFill>
                  <a:schemeClr val="accent1">
                    <a:lumMod val="50000"/>
                  </a:schemeClr>
                </a:solidFill>
                <a:effectLst/>
                <a:hlinkClick r:id="rId2"/>
              </a:rPr>
              <a:t>http://www.odc.gov.co/Portals/1/Docs/politDrogas/politica_nacional_consumo.pdf</a:t>
            </a:r>
            <a:r>
              <a:rPr lang="es-CO" sz="3200" b="1" dirty="0">
                <a:solidFill>
                  <a:schemeClr val="accent1">
                    <a:lumMod val="50000"/>
                  </a:schemeClr>
                </a:solidFill>
                <a:effectLst/>
              </a:rPr>
              <a:t>  en mayo 25 de 2016.</a:t>
            </a:r>
            <a:br>
              <a:rPr lang="es-CO" sz="3200" b="1" dirty="0">
                <a:solidFill>
                  <a:schemeClr val="accent1">
                    <a:lumMod val="50000"/>
                  </a:schemeClr>
                </a:solidFill>
                <a:effectLst/>
              </a:rPr>
            </a:br>
            <a:endParaRPr lang="es-CO" sz="3600" b="1" dirty="0">
              <a:solidFill>
                <a:schemeClr val="accent1">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968" y="5699435"/>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4768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476671"/>
            <a:ext cx="8712968" cy="6012660"/>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smtClean="0">
                <a:effectLst/>
              </a:rPr>
              <a:t>                            </a:t>
            </a:r>
            <a:r>
              <a:rPr lang="es-CO" sz="4000" b="1" i="1" u="sng" dirty="0" smtClean="0">
                <a:solidFill>
                  <a:schemeClr val="tx2">
                    <a:lumMod val="50000"/>
                  </a:schemeClr>
                </a:solidFill>
                <a:effectLst/>
              </a:rPr>
              <a:t/>
            </a:r>
            <a:br>
              <a:rPr lang="es-CO" sz="40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600" b="1" i="1" dirty="0" smtClean="0">
                <a:solidFill>
                  <a:schemeClr val="tx2">
                    <a:lumMod val="50000"/>
                  </a:schemeClr>
                </a:solidFill>
                <a:effectLst/>
              </a:rPr>
              <a:t>                             </a:t>
            </a:r>
            <a:r>
              <a:rPr lang="es-CO" sz="3600" b="1" i="1" u="sng" dirty="0" smtClean="0">
                <a:solidFill>
                  <a:schemeClr val="tx2">
                    <a:lumMod val="50000"/>
                  </a:schemeClr>
                </a:solidFill>
                <a:effectLst/>
              </a:rPr>
              <a:t>Bibliografía</a:t>
            </a:r>
            <a:br>
              <a:rPr lang="es-CO" sz="3600" b="1" i="1" u="sng" dirty="0" smtClean="0">
                <a:solidFill>
                  <a:schemeClr val="tx2">
                    <a:lumMod val="50000"/>
                  </a:schemeClr>
                </a:solidFill>
                <a:effectLst/>
              </a:rPr>
            </a:br>
            <a:r>
              <a:rPr lang="es-CO" sz="3600" b="1" i="1" u="sng" dirty="0">
                <a:solidFill>
                  <a:schemeClr val="tx2">
                    <a:lumMod val="50000"/>
                  </a:schemeClr>
                </a:solidFill>
                <a:effectLst/>
              </a:rPr>
              <a:t/>
            </a:r>
            <a:br>
              <a:rPr lang="es-CO" sz="3600" b="1" i="1" u="sng" dirty="0">
                <a:solidFill>
                  <a:schemeClr val="tx2">
                    <a:lumMod val="50000"/>
                  </a:schemeClr>
                </a:solidFill>
                <a:effectLst/>
              </a:rPr>
            </a:br>
            <a:r>
              <a:rPr lang="es-CO" sz="3600" b="1" i="1" dirty="0" smtClean="0">
                <a:solidFill>
                  <a:schemeClr val="tx2">
                    <a:lumMod val="50000"/>
                  </a:schemeClr>
                </a:solidFill>
                <a:effectLst/>
              </a:rPr>
              <a:t>* </a:t>
            </a:r>
            <a:r>
              <a:rPr lang="es-CO" sz="3200" b="1" dirty="0" smtClean="0">
                <a:solidFill>
                  <a:schemeClr val="tx1"/>
                </a:solidFill>
                <a:effectLst/>
              </a:rPr>
              <a:t>Revista </a:t>
            </a:r>
            <a:r>
              <a:rPr lang="es-CO" sz="3200" b="1" dirty="0">
                <a:solidFill>
                  <a:schemeClr val="tx1"/>
                </a:solidFill>
                <a:effectLst/>
              </a:rPr>
              <a:t>Salud 180 Redes sociales son un peligro para los jóvenes. Recuperado de </a:t>
            </a:r>
            <a:r>
              <a:rPr lang="es-CO" sz="3200" b="1" u="sng" dirty="0">
                <a:solidFill>
                  <a:schemeClr val="tx1"/>
                </a:solidFill>
                <a:effectLst/>
                <a:hlinkClick r:id="rId2"/>
              </a:rPr>
              <a:t>http://www.salud180.com/jovenes/redes-sociales-son-un-peligro-para-los-jovenes</a:t>
            </a:r>
            <a:r>
              <a:rPr lang="es-CO" sz="3200" b="1" dirty="0">
                <a:solidFill>
                  <a:schemeClr val="tx1"/>
                </a:solidFill>
                <a:effectLst/>
              </a:rPr>
              <a:t>  en Mayo 27 de 2016.</a:t>
            </a:r>
            <a:br>
              <a:rPr lang="es-CO" sz="3200" b="1" dirty="0">
                <a:solidFill>
                  <a:schemeClr val="tx1"/>
                </a:solidFill>
                <a:effectLst/>
              </a:rPr>
            </a:br>
            <a:r>
              <a:rPr lang="es-CO" sz="3200" b="1" dirty="0" smtClean="0">
                <a:solidFill>
                  <a:schemeClr val="tx1"/>
                </a:solidFill>
                <a:effectLst/>
              </a:rPr>
              <a:t>* World </a:t>
            </a:r>
            <a:r>
              <a:rPr lang="es-CO" sz="3200" b="1" dirty="0">
                <a:solidFill>
                  <a:schemeClr val="tx1"/>
                </a:solidFill>
                <a:effectLst/>
              </a:rPr>
              <a:t>Health Organization, (1994). Glosario de términos de alcohol y drogas. España. Centro de Publicaciones.  Recuperado de </a:t>
            </a:r>
            <a:r>
              <a:rPr lang="es-CO" sz="3200" b="1" u="sng" dirty="0">
                <a:solidFill>
                  <a:schemeClr val="tx1"/>
                </a:solidFill>
                <a:effectLst/>
                <a:hlinkClick r:id="rId3"/>
              </a:rPr>
              <a:t>http://www.who.int/substance_abuse/terminology/lexicon_alcohol_drugs_spanish.pdf</a:t>
            </a:r>
            <a:r>
              <a:rPr lang="es-CO" sz="3200" b="1" dirty="0">
                <a:solidFill>
                  <a:schemeClr val="tx1"/>
                </a:solidFill>
                <a:effectLst/>
              </a:rPr>
              <a:t> en Mayo 27 de 2016.</a:t>
            </a:r>
            <a:br>
              <a:rPr lang="es-CO" sz="3200" b="1" dirty="0">
                <a:solidFill>
                  <a:schemeClr val="tx1"/>
                </a:solidFill>
                <a:effectLst/>
              </a:rPr>
            </a:br>
            <a:endParaRPr lang="es-CO" sz="3600" b="1" dirty="0">
              <a:solidFill>
                <a:schemeClr val="tx1"/>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5699435"/>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3781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3528" y="260648"/>
            <a:ext cx="8568952" cy="4464496"/>
          </a:xfrm>
        </p:spPr>
        <p:txBody>
          <a:bodyPr>
            <a:normAutofit fontScale="90000"/>
          </a:bodyPr>
          <a:lstStyle/>
          <a:p>
            <a:pPr algn="ct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4400" i="1" dirty="0" smtClean="0">
                <a:effectLst/>
              </a:rPr>
              <a:t/>
            </a:r>
            <a:br>
              <a:rPr lang="es-CO" sz="4400" i="1" dirty="0" smtClean="0">
                <a:effectLst/>
              </a:rPr>
            </a:br>
            <a:r>
              <a:rPr lang="es-CO" sz="4400" b="1" i="1" dirty="0">
                <a:solidFill>
                  <a:schemeClr val="tx2">
                    <a:lumMod val="50000"/>
                  </a:schemeClr>
                </a:solidFill>
                <a:effectLst/>
              </a:rPr>
              <a:t>I</a:t>
            </a:r>
            <a:r>
              <a:rPr lang="es-CO" sz="4400" b="1" i="1" dirty="0" smtClean="0">
                <a:solidFill>
                  <a:schemeClr val="tx2">
                    <a:lumMod val="50000"/>
                  </a:schemeClr>
                </a:solidFill>
                <a:effectLst/>
              </a:rPr>
              <a:t>nfluencia de las redes sociales en el consumo de sustancias psicoactivas en estudiantes de décimo y undécimo de los colegios públicos de la Calle de los estudiantes en Bucaramanga</a:t>
            </a:r>
            <a:br>
              <a:rPr lang="es-CO" sz="4400" b="1" i="1" dirty="0" smtClean="0">
                <a:solidFill>
                  <a:schemeClr val="tx2">
                    <a:lumMod val="50000"/>
                  </a:schemeClr>
                </a:solidFill>
                <a:effectLst/>
              </a:rPr>
            </a:br>
            <a:endParaRPr lang="es-CO" sz="4400" b="1" i="1" dirty="0">
              <a:solidFill>
                <a:schemeClr val="tx2">
                  <a:lumMod val="50000"/>
                </a:schemeClr>
              </a:solidFill>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64390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764704"/>
            <a:ext cx="7772400" cy="4320480"/>
          </a:xfrm>
        </p:spPr>
        <p:txBody>
          <a:bodyPr>
            <a:normAutofit fontScale="90000"/>
          </a:bodyPr>
          <a:lstStyle/>
          <a:p>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b="1" i="1" dirty="0" smtClean="0">
                <a:solidFill>
                  <a:schemeClr val="tx2">
                    <a:lumMod val="50000"/>
                  </a:schemeClr>
                </a:solidFill>
                <a:effectLst/>
              </a:rPr>
              <a:t>Planteamiento del problema</a:t>
            </a:r>
            <a:br>
              <a:rPr lang="es-CO" sz="3600" b="1" i="1" dirty="0" smtClean="0">
                <a:solidFill>
                  <a:schemeClr val="tx2">
                    <a:lumMod val="50000"/>
                  </a:schemeClr>
                </a:solidFill>
                <a:effectLst/>
              </a:rPr>
            </a:br>
            <a:r>
              <a:rPr lang="es-CO" sz="3600" dirty="0">
                <a:solidFill>
                  <a:schemeClr val="tx2">
                    <a:lumMod val="50000"/>
                  </a:schemeClr>
                </a:solidFill>
                <a:effectLst/>
              </a:rPr>
              <a:t/>
            </a:r>
            <a:br>
              <a:rPr lang="es-CO" sz="3600" dirty="0">
                <a:solidFill>
                  <a:schemeClr val="tx2">
                    <a:lumMod val="50000"/>
                  </a:schemeClr>
                </a:solidFill>
                <a:effectLst/>
              </a:rPr>
            </a:br>
            <a:r>
              <a:rPr lang="es-CO" sz="3600" b="1" dirty="0">
                <a:solidFill>
                  <a:schemeClr val="tx2">
                    <a:lumMod val="50000"/>
                  </a:schemeClr>
                </a:solidFill>
                <a:effectLst/>
              </a:rPr>
              <a:t>E</a:t>
            </a:r>
            <a:r>
              <a:rPr lang="es-CO" sz="3600" b="1" dirty="0" smtClean="0">
                <a:solidFill>
                  <a:schemeClr val="tx2">
                    <a:lumMod val="50000"/>
                  </a:schemeClr>
                </a:solidFill>
                <a:effectLst/>
              </a:rPr>
              <a:t>l </a:t>
            </a:r>
            <a:r>
              <a:rPr lang="es-CO" sz="3600" b="1" dirty="0">
                <a:solidFill>
                  <a:schemeClr val="tx2">
                    <a:lumMod val="50000"/>
                  </a:schemeClr>
                </a:solidFill>
                <a:effectLst/>
              </a:rPr>
              <a:t>consumo de sustancias psicoactivas es una de las problemáticas sociales a nivel mundial y algunas investigaciones han evidenciado que la adolescencia es una etapa del desarrollo </a:t>
            </a:r>
            <a:r>
              <a:rPr lang="es-CO" sz="3600" b="1" dirty="0" smtClean="0">
                <a:solidFill>
                  <a:schemeClr val="tx2">
                    <a:lumMod val="50000"/>
                  </a:schemeClr>
                </a:solidFill>
                <a:effectLst/>
              </a:rPr>
              <a:t>crucial.</a:t>
            </a:r>
            <a:br>
              <a:rPr lang="es-CO" sz="3600" b="1" dirty="0" smtClean="0">
                <a:solidFill>
                  <a:schemeClr val="tx2">
                    <a:lumMod val="50000"/>
                  </a:schemeClr>
                </a:solidFill>
                <a:effectLst/>
              </a:rPr>
            </a:br>
            <a:endParaRPr lang="es-CO" sz="4000" b="1" dirty="0">
              <a:solidFill>
                <a:schemeClr val="tx2">
                  <a:lumMod val="50000"/>
                </a:schemeClr>
              </a:solidFill>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35965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15516" y="260648"/>
            <a:ext cx="8712968" cy="4968552"/>
          </a:xfrm>
        </p:spPr>
        <p:txBody>
          <a:bodyPr>
            <a:normAutofit fontScale="90000"/>
          </a:bodyPr>
          <a:lstStyle/>
          <a:p>
            <a:pPr algn="l"/>
            <a:r>
              <a:rPr lang="es-CO" sz="3600" dirty="0" smtClean="0">
                <a:effectLst/>
              </a:rPr>
              <a:t>                       </a:t>
            </a:r>
            <a:r>
              <a:rPr lang="es-CO" sz="3600" b="1" dirty="0" smtClean="0">
                <a:solidFill>
                  <a:schemeClr val="tx2">
                    <a:lumMod val="50000"/>
                  </a:schemeClr>
                </a:solidFill>
                <a:effectLst/>
              </a:rPr>
              <a:t>Oportunidades </a:t>
            </a:r>
            <a:br>
              <a:rPr lang="es-CO" sz="3600" b="1" dirty="0" smtClean="0">
                <a:solidFill>
                  <a:schemeClr val="tx2">
                    <a:lumMod val="50000"/>
                  </a:schemeClr>
                </a:solidFill>
                <a:effectLst/>
              </a:rPr>
            </a:br>
            <a:r>
              <a:rPr lang="es-CO" sz="3600" b="1" dirty="0">
                <a:solidFill>
                  <a:schemeClr val="tx2">
                    <a:lumMod val="50000"/>
                  </a:schemeClr>
                </a:solidFill>
                <a:effectLst/>
              </a:rPr>
              <a:t/>
            </a:r>
            <a:br>
              <a:rPr lang="es-CO" sz="3600" b="1" dirty="0">
                <a:solidFill>
                  <a:schemeClr val="tx2">
                    <a:lumMod val="50000"/>
                  </a:schemeClr>
                </a:solidFill>
                <a:effectLst/>
              </a:rPr>
            </a:br>
            <a:r>
              <a:rPr lang="es-CO" sz="3600" b="1" dirty="0" smtClean="0">
                <a:solidFill>
                  <a:schemeClr val="tx2">
                    <a:lumMod val="50000"/>
                  </a:schemeClr>
                </a:solidFill>
                <a:effectLst/>
              </a:rPr>
              <a:t>Internet                                     Redes sociales          </a:t>
            </a:r>
            <a:r>
              <a:rPr lang="es-CO" sz="3600" b="1" dirty="0">
                <a:solidFill>
                  <a:schemeClr val="tx2">
                    <a:lumMod val="50000"/>
                  </a:schemeClr>
                </a:solidFill>
                <a:effectLst/>
              </a:rPr>
              <a:t/>
            </a:r>
            <a:br>
              <a:rPr lang="es-CO" sz="3600" b="1" dirty="0">
                <a:solidFill>
                  <a:schemeClr val="tx2">
                    <a:lumMod val="50000"/>
                  </a:schemeClr>
                </a:solidFill>
                <a:effectLst/>
              </a:rPr>
            </a:b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2800" b="1" dirty="0" smtClean="0">
                <a:solidFill>
                  <a:schemeClr val="tx2">
                    <a:lumMod val="50000"/>
                  </a:schemeClr>
                </a:solidFill>
                <a:effectLst/>
              </a:rPr>
              <a:t>Acceder y conseguir                      Facilidad para conocer e   </a:t>
            </a:r>
            <a:br>
              <a:rPr lang="es-CO" sz="2800" b="1" dirty="0" smtClean="0">
                <a:solidFill>
                  <a:schemeClr val="tx2">
                    <a:lumMod val="50000"/>
                  </a:schemeClr>
                </a:solidFill>
                <a:effectLst/>
              </a:rPr>
            </a:br>
            <a:r>
              <a:rPr lang="es-CO" sz="2800" b="1" dirty="0" smtClean="0">
                <a:solidFill>
                  <a:schemeClr val="tx2">
                    <a:lumMod val="50000"/>
                  </a:schemeClr>
                </a:solidFill>
                <a:effectLst/>
              </a:rPr>
              <a:t>sustancias psicoactivas                  interactuar con personas                    </a:t>
            </a:r>
            <a:r>
              <a:rPr lang="es-CO" sz="3600" b="1" dirty="0">
                <a:solidFill>
                  <a:schemeClr val="tx2">
                    <a:lumMod val="50000"/>
                  </a:schemeClr>
                </a:solidFill>
                <a:effectLst/>
              </a:rPr>
              <a:t/>
            </a:r>
            <a:br>
              <a:rPr lang="es-CO" sz="3600" b="1" dirty="0">
                <a:solidFill>
                  <a:schemeClr val="tx2">
                    <a:lumMod val="50000"/>
                  </a:schemeClr>
                </a:solidFill>
                <a:effectLst/>
              </a:rPr>
            </a:b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3600" b="1" dirty="0" smtClean="0">
                <a:solidFill>
                  <a:schemeClr val="tx2">
                    <a:lumMod val="50000"/>
                  </a:schemeClr>
                </a:solidFill>
                <a:effectLst/>
              </a:rPr>
              <a:t>                               Adolescentes</a:t>
            </a:r>
            <a:br>
              <a:rPr lang="es-CO" sz="3600" b="1" dirty="0" smtClean="0">
                <a:solidFill>
                  <a:schemeClr val="tx2">
                    <a:lumMod val="50000"/>
                  </a:schemeClr>
                </a:solidFill>
                <a:effectLst/>
              </a:rPr>
            </a:br>
            <a:r>
              <a:rPr lang="es-CO" sz="2700" b="1" dirty="0" smtClean="0">
                <a:solidFill>
                  <a:schemeClr val="tx2">
                    <a:lumMod val="50000"/>
                  </a:schemeClr>
                </a:solidFill>
                <a:effectLst/>
              </a:rPr>
              <a:t>Búsqueda de identidad y de sentirse aceptados son     fácilmente vulnerados y susceptibles </a:t>
            </a:r>
            <a:endParaRPr lang="es-CO" sz="27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Conector recto de flecha 4"/>
          <p:cNvCxnSpPr/>
          <p:nvPr/>
        </p:nvCxnSpPr>
        <p:spPr>
          <a:xfrm>
            <a:off x="1043608" y="1736812"/>
            <a:ext cx="0" cy="504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ector recto de flecha 6"/>
          <p:cNvCxnSpPr/>
          <p:nvPr/>
        </p:nvCxnSpPr>
        <p:spPr>
          <a:xfrm>
            <a:off x="6732240" y="1736812"/>
            <a:ext cx="0" cy="504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a:off x="2133845" y="3127553"/>
            <a:ext cx="136592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5418094" y="3127553"/>
            <a:ext cx="1152128"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8604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620688"/>
            <a:ext cx="8712968" cy="5075468"/>
          </a:xfrm>
        </p:spPr>
        <p:txBody>
          <a:bodyPr>
            <a:normAutofit fontScale="90000"/>
          </a:bodyPr>
          <a:lstStyle/>
          <a:p>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b="1" dirty="0">
                <a:solidFill>
                  <a:schemeClr val="tx2">
                    <a:lumMod val="50000"/>
                  </a:schemeClr>
                </a:solidFill>
                <a:effectLst/>
              </a:rPr>
              <a:t>C</a:t>
            </a:r>
            <a:r>
              <a:rPr lang="es-CO" sz="3600" b="1" dirty="0" smtClean="0">
                <a:solidFill>
                  <a:schemeClr val="tx2">
                    <a:lumMod val="50000"/>
                  </a:schemeClr>
                </a:solidFill>
                <a:effectLst/>
              </a:rPr>
              <a:t>onsultora </a:t>
            </a:r>
            <a:r>
              <a:rPr lang="es-CO" sz="3600" b="1" dirty="0">
                <a:solidFill>
                  <a:schemeClr val="tx2">
                    <a:lumMod val="50000"/>
                  </a:schemeClr>
                </a:solidFill>
                <a:effectLst/>
              </a:rPr>
              <a:t>digital </a:t>
            </a:r>
            <a:r>
              <a:rPr lang="es-CO" sz="3600" b="1" dirty="0" err="1" smtClean="0">
                <a:solidFill>
                  <a:schemeClr val="tx2">
                    <a:lumMod val="50000"/>
                  </a:schemeClr>
                </a:solidFill>
                <a:effectLst/>
              </a:rPr>
              <a:t>FindaSense</a:t>
            </a:r>
            <a:r>
              <a:rPr lang="es-CO" sz="3600" b="1" dirty="0" smtClean="0">
                <a:solidFill>
                  <a:schemeClr val="tx2">
                    <a:lumMod val="50000"/>
                  </a:schemeClr>
                </a:solidFill>
                <a:effectLst/>
              </a:rPr>
              <a:t>:</a:t>
            </a:r>
            <a:br>
              <a:rPr lang="es-CO" sz="3600" b="1" dirty="0" smtClean="0">
                <a:solidFill>
                  <a:schemeClr val="tx2">
                    <a:lumMod val="50000"/>
                  </a:schemeClr>
                </a:solidFill>
                <a:effectLst/>
              </a:rPr>
            </a:br>
            <a:r>
              <a:rPr lang="es-CO" sz="3600" b="1" dirty="0" smtClean="0">
                <a:solidFill>
                  <a:schemeClr val="tx2">
                    <a:lumMod val="50000"/>
                  </a:schemeClr>
                </a:solidFill>
                <a:effectLst/>
              </a:rPr>
              <a:t>Las </a:t>
            </a:r>
            <a:r>
              <a:rPr lang="es-CO" sz="3600" b="1" dirty="0">
                <a:solidFill>
                  <a:schemeClr val="tx2">
                    <a:lumMod val="50000"/>
                  </a:schemeClr>
                </a:solidFill>
                <a:effectLst/>
              </a:rPr>
              <a:t>redes sociales preferidas por los adolescentes en Colombia en orden </a:t>
            </a:r>
            <a:r>
              <a:rPr lang="es-CO" sz="3600" b="1" dirty="0" smtClean="0">
                <a:solidFill>
                  <a:schemeClr val="tx2">
                    <a:lumMod val="50000"/>
                  </a:schemeClr>
                </a:solidFill>
                <a:effectLst/>
              </a:rPr>
              <a:t>son: </a:t>
            </a:r>
            <a:r>
              <a:rPr lang="es-CO" sz="3600" b="1" dirty="0">
                <a:solidFill>
                  <a:schemeClr val="tx2">
                    <a:lumMod val="50000"/>
                  </a:schemeClr>
                </a:solidFill>
                <a:effectLst/>
              </a:rPr>
              <a:t>Youtube, Facebook e Instagram.  La encuesta fue realizada a 700 jóvenes de Costa Rica, Colombia, Ecuador, Argentina, Chile, Perú y España de los cuales el 52% están entre 14 y 16 años y el 48% entre 17 y 19.  El 60% son mujeres y el 40% hombres.</a:t>
            </a:r>
            <a:br>
              <a:rPr lang="es-CO" sz="3600" b="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45424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620688"/>
            <a:ext cx="8712968" cy="5075468"/>
          </a:xfrm>
        </p:spPr>
        <p:txBody>
          <a:bodyPr>
            <a:normAutofit fontScale="90000"/>
          </a:bodyPr>
          <a:lstStyle/>
          <a:p>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b="1" dirty="0" smtClean="0">
                <a:solidFill>
                  <a:schemeClr val="tx2">
                    <a:lumMod val="50000"/>
                  </a:schemeClr>
                </a:solidFill>
                <a:effectLst/>
              </a:rPr>
              <a:t>Estudio </a:t>
            </a:r>
            <a:r>
              <a:rPr lang="es-CO" sz="3600" b="1" dirty="0">
                <a:solidFill>
                  <a:schemeClr val="tx2">
                    <a:lumMod val="50000"/>
                  </a:schemeClr>
                </a:solidFill>
                <a:effectLst/>
              </a:rPr>
              <a:t>Nacional de Consumo de Sustancias Psicoactivas en Colombia </a:t>
            </a:r>
            <a:r>
              <a:rPr lang="es-CO" sz="3600" b="1" dirty="0" smtClean="0">
                <a:solidFill>
                  <a:schemeClr val="tx2">
                    <a:lumMod val="50000"/>
                  </a:schemeClr>
                </a:solidFill>
                <a:effectLst/>
              </a:rPr>
              <a:t>(2013)</a:t>
            </a:r>
            <a:br>
              <a:rPr lang="es-CO" sz="3600" b="1" dirty="0" smtClean="0">
                <a:solidFill>
                  <a:schemeClr val="tx2">
                    <a:lumMod val="50000"/>
                  </a:schemeClr>
                </a:solidFill>
                <a:effectLst/>
              </a:rPr>
            </a:br>
            <a:r>
              <a:rPr lang="es-CO" sz="3600" b="1" dirty="0" smtClean="0">
                <a:solidFill>
                  <a:schemeClr val="tx2">
                    <a:lumMod val="50000"/>
                  </a:schemeClr>
                </a:solidFill>
                <a:effectLst/>
              </a:rPr>
              <a:t>El </a:t>
            </a:r>
            <a:r>
              <a:rPr lang="es-CO" sz="3600" b="1" dirty="0">
                <a:solidFill>
                  <a:schemeClr val="tx2">
                    <a:lumMod val="50000"/>
                  </a:schemeClr>
                </a:solidFill>
                <a:effectLst/>
              </a:rPr>
              <a:t>67% de las personas con problemas de consumo de sustancias psicoactivas </a:t>
            </a:r>
            <a:r>
              <a:rPr lang="es-CO" sz="3600" b="1" dirty="0" smtClean="0">
                <a:solidFill>
                  <a:schemeClr val="tx2">
                    <a:lumMod val="50000"/>
                  </a:schemeClr>
                </a:solidFill>
                <a:effectLst/>
              </a:rPr>
              <a:t>equivalente a que </a:t>
            </a:r>
            <a:r>
              <a:rPr lang="es-CO" sz="3600" b="1" dirty="0">
                <a:solidFill>
                  <a:schemeClr val="tx2">
                    <a:lumMod val="50000"/>
                  </a:schemeClr>
                </a:solidFill>
                <a:effectLst/>
              </a:rPr>
              <a:t>92 mil adolescentes estarían en esta situación de consumo. </a:t>
            </a:r>
            <a:r>
              <a:rPr lang="es-CO" sz="3600" b="1" dirty="0" smtClean="0">
                <a:solidFill>
                  <a:schemeClr val="tx2">
                    <a:lumMod val="50000"/>
                  </a:schemeClr>
                </a:solidFill>
                <a:effectLst/>
              </a:rPr>
              <a:t/>
            </a:r>
            <a:br>
              <a:rPr lang="es-CO" sz="3600" b="1" dirty="0" smtClean="0">
                <a:solidFill>
                  <a:schemeClr val="tx2">
                    <a:lumMod val="50000"/>
                  </a:schemeClr>
                </a:solidFill>
                <a:effectLst/>
              </a:rPr>
            </a:br>
            <a:r>
              <a:rPr lang="es-CO" sz="3600" b="1" dirty="0">
                <a:solidFill>
                  <a:schemeClr val="tx2">
                    <a:lumMod val="50000"/>
                  </a:schemeClr>
                </a:solidFill>
                <a:effectLst/>
              </a:rPr>
              <a:t/>
            </a:r>
            <a:br>
              <a:rPr lang="es-CO" sz="3600" b="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60647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4392488"/>
          </a:xfrm>
        </p:spPr>
        <p:txBody>
          <a:bodyPr>
            <a:normAutofit fontScale="90000"/>
          </a:bodyPr>
          <a:lstStyle/>
          <a:p>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b="1" i="1" u="sng" dirty="0" smtClean="0">
                <a:solidFill>
                  <a:schemeClr val="tx2">
                    <a:lumMod val="50000"/>
                  </a:schemeClr>
                </a:solidFill>
                <a:effectLst/>
              </a:rPr>
              <a:t>Objetivo General</a:t>
            </a:r>
            <a:br>
              <a:rPr lang="es-CO" sz="3600" b="1" i="1" u="sng" dirty="0" smtClean="0">
                <a:solidFill>
                  <a:schemeClr val="tx2">
                    <a:lumMod val="50000"/>
                  </a:schemeClr>
                </a:solidFill>
                <a:effectLst/>
              </a:rPr>
            </a:br>
            <a:r>
              <a:rPr lang="es-CO" sz="3600" b="1" i="1" dirty="0" smtClean="0">
                <a:solidFill>
                  <a:schemeClr val="tx2">
                    <a:lumMod val="50000"/>
                  </a:schemeClr>
                </a:solidFill>
                <a:effectLst/>
              </a:rPr>
              <a:t/>
            </a:r>
            <a:br>
              <a:rPr lang="es-CO" sz="3600" b="1" i="1" dirty="0" smtClean="0">
                <a:solidFill>
                  <a:schemeClr val="tx2">
                    <a:lumMod val="50000"/>
                  </a:schemeClr>
                </a:solidFill>
                <a:effectLst/>
              </a:rPr>
            </a:br>
            <a:r>
              <a:rPr lang="es-CO" sz="3200" b="1" dirty="0" smtClean="0">
                <a:solidFill>
                  <a:schemeClr val="tx2">
                    <a:lumMod val="50000"/>
                  </a:schemeClr>
                </a:solidFill>
                <a:effectLst/>
              </a:rPr>
              <a:t>Identificar </a:t>
            </a:r>
            <a:r>
              <a:rPr lang="es-CO" sz="3200" b="1" dirty="0">
                <a:solidFill>
                  <a:schemeClr val="tx2">
                    <a:lumMod val="50000"/>
                  </a:schemeClr>
                </a:solidFill>
                <a:effectLst/>
              </a:rPr>
              <a:t>las redes sociales que propician el consumo de sustancias psicoactivas en los estudiantes de </a:t>
            </a:r>
            <a:r>
              <a:rPr lang="es-CO" sz="3200" b="1" dirty="0" smtClean="0">
                <a:solidFill>
                  <a:schemeClr val="tx2">
                    <a:lumMod val="50000"/>
                  </a:schemeClr>
                </a:solidFill>
                <a:effectLst/>
              </a:rPr>
              <a:t>décimo y undécimo de </a:t>
            </a:r>
            <a:r>
              <a:rPr lang="es-CO" sz="3200" b="1" dirty="0">
                <a:solidFill>
                  <a:schemeClr val="tx2">
                    <a:lumMod val="50000"/>
                  </a:schemeClr>
                </a:solidFill>
                <a:effectLst/>
              </a:rPr>
              <a:t>los colegios públicos de la Calle de los e</a:t>
            </a:r>
            <a:r>
              <a:rPr lang="es-CO" sz="3200" b="1" dirty="0" smtClean="0">
                <a:solidFill>
                  <a:schemeClr val="tx2">
                    <a:lumMod val="50000"/>
                  </a:schemeClr>
                </a:solidFill>
                <a:effectLst/>
              </a:rPr>
              <a:t>studiantes.</a:t>
            </a:r>
            <a:br>
              <a:rPr lang="es-CO" sz="3200" b="1" dirty="0" smtClean="0">
                <a:solidFill>
                  <a:schemeClr val="tx2">
                    <a:lumMod val="50000"/>
                  </a:schemeClr>
                </a:solidFill>
                <a:effectLst/>
              </a:rPr>
            </a:br>
            <a:r>
              <a:rPr lang="es-CO" sz="3200" b="1" dirty="0">
                <a:solidFill>
                  <a:schemeClr val="tx2">
                    <a:lumMod val="50000"/>
                  </a:schemeClr>
                </a:solidFill>
                <a:effectLst/>
              </a:rPr>
              <a:t/>
            </a:r>
            <a:br>
              <a:rPr lang="es-CO" sz="3200" b="1" dirty="0">
                <a:solidFill>
                  <a:schemeClr val="tx2">
                    <a:lumMod val="50000"/>
                  </a:schemeClr>
                </a:solidFill>
                <a:effectLst/>
              </a:rPr>
            </a:br>
            <a:r>
              <a:rPr lang="es-CO" sz="3200" b="1" dirty="0" smtClean="0">
                <a:solidFill>
                  <a:schemeClr val="tx2">
                    <a:lumMod val="50000"/>
                  </a:schemeClr>
                </a:solidFill>
                <a:effectLst/>
              </a:rPr>
              <a:t/>
            </a:r>
            <a:br>
              <a:rPr lang="es-CO" sz="3200" b="1" dirty="0" smtClean="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393828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79512" y="908720"/>
            <a:ext cx="8712968" cy="5182384"/>
          </a:xfrm>
        </p:spPr>
        <p:txBody>
          <a:bodyPr>
            <a:normAutofit fontScale="90000"/>
          </a:bodyPr>
          <a:lstStyle/>
          <a:p>
            <a:pPr algn="l"/>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a:effectLst/>
              </a:rPr>
              <a:t/>
            </a:r>
            <a:br>
              <a:rPr lang="es-CO" sz="3600" dirty="0">
                <a:effectLst/>
              </a:rPr>
            </a:br>
            <a:r>
              <a:rPr lang="es-CO" sz="3600" dirty="0" smtClean="0">
                <a:effectLst/>
              </a:rPr>
              <a:t/>
            </a:r>
            <a:br>
              <a:rPr lang="es-CO" sz="3600" dirty="0" smtClean="0">
                <a:effectLst/>
              </a:rPr>
            </a:br>
            <a:r>
              <a:rPr lang="es-CO" sz="3600" dirty="0" smtClean="0">
                <a:effectLst/>
              </a:rPr>
              <a:t>                     </a:t>
            </a:r>
            <a:r>
              <a:rPr lang="es-CO" sz="3600" b="1" i="1" u="sng" dirty="0" smtClean="0">
                <a:solidFill>
                  <a:schemeClr val="tx2">
                    <a:lumMod val="50000"/>
                  </a:schemeClr>
                </a:solidFill>
                <a:effectLst/>
              </a:rPr>
              <a:t>Objetivos e</a:t>
            </a:r>
            <a:r>
              <a:rPr lang="es-CO" sz="3200" b="1" i="1" u="sng" dirty="0" smtClean="0">
                <a:solidFill>
                  <a:schemeClr val="tx2">
                    <a:lumMod val="50000"/>
                  </a:schemeClr>
                </a:solidFill>
                <a:effectLst/>
              </a:rPr>
              <a:t>specíficos</a:t>
            </a:r>
            <a:br>
              <a:rPr lang="es-CO" sz="3200" b="1" i="1" u="sng" dirty="0" smtClean="0">
                <a:solidFill>
                  <a:schemeClr val="tx2">
                    <a:lumMod val="50000"/>
                  </a:schemeClr>
                </a:solidFill>
                <a:effectLst/>
              </a:rPr>
            </a:br>
            <a:r>
              <a:rPr lang="es-CO" sz="3200" b="1" i="1" u="sng" dirty="0" smtClean="0">
                <a:solidFill>
                  <a:schemeClr val="tx2">
                    <a:lumMod val="50000"/>
                  </a:schemeClr>
                </a:solidFill>
                <a:effectLst/>
              </a:rPr>
              <a:t/>
            </a:r>
            <a:br>
              <a:rPr lang="es-CO" sz="3200" b="1" i="1" u="sng" dirty="0" smtClean="0">
                <a:solidFill>
                  <a:schemeClr val="tx2">
                    <a:lumMod val="50000"/>
                  </a:schemeClr>
                </a:solidFill>
                <a:effectLst/>
              </a:rPr>
            </a:br>
            <a:r>
              <a:rPr lang="es-CO" sz="3200" b="1" dirty="0" smtClean="0">
                <a:solidFill>
                  <a:schemeClr val="tx2">
                    <a:lumMod val="50000"/>
                  </a:schemeClr>
                </a:solidFill>
                <a:effectLst/>
              </a:rPr>
              <a:t>Identificar </a:t>
            </a:r>
            <a:r>
              <a:rPr lang="es-CO" sz="3200" b="1" dirty="0">
                <a:solidFill>
                  <a:schemeClr val="tx2">
                    <a:lumMod val="50000"/>
                  </a:schemeClr>
                </a:solidFill>
                <a:effectLst/>
              </a:rPr>
              <a:t>los colegios que se encuentran ubicados en la Calle de los </a:t>
            </a:r>
            <a:r>
              <a:rPr lang="es-CO" sz="3200" b="1" dirty="0" smtClean="0">
                <a:solidFill>
                  <a:schemeClr val="tx2">
                    <a:lumMod val="50000"/>
                  </a:schemeClr>
                </a:solidFill>
                <a:effectLst/>
              </a:rPr>
              <a:t>estudiantes.</a:t>
            </a:r>
            <a:br>
              <a:rPr lang="es-CO" sz="3200" b="1" dirty="0" smtClean="0">
                <a:solidFill>
                  <a:schemeClr val="tx2">
                    <a:lumMod val="50000"/>
                  </a:schemeClr>
                </a:solidFill>
                <a:effectLst/>
              </a:rPr>
            </a:br>
            <a:r>
              <a:rPr lang="es-CO" sz="3200" b="1" dirty="0" smtClean="0">
                <a:solidFill>
                  <a:schemeClr val="tx2">
                    <a:lumMod val="50000"/>
                  </a:schemeClr>
                </a:solidFill>
                <a:effectLst/>
              </a:rPr>
              <a:t/>
            </a:r>
            <a:br>
              <a:rPr lang="es-CO" sz="3200" b="1" dirty="0" smtClean="0">
                <a:solidFill>
                  <a:schemeClr val="tx2">
                    <a:lumMod val="50000"/>
                  </a:schemeClr>
                </a:solidFill>
                <a:effectLst/>
              </a:rPr>
            </a:br>
            <a:r>
              <a:rPr lang="es-CO" sz="3200" b="1" dirty="0" smtClean="0">
                <a:solidFill>
                  <a:schemeClr val="tx2">
                    <a:lumMod val="50000"/>
                  </a:schemeClr>
                </a:solidFill>
                <a:effectLst/>
              </a:rPr>
              <a:t>Determinar </a:t>
            </a:r>
            <a:r>
              <a:rPr lang="es-CO" sz="3200" b="1" dirty="0">
                <a:solidFill>
                  <a:schemeClr val="tx2">
                    <a:lumMod val="50000"/>
                  </a:schemeClr>
                </a:solidFill>
                <a:effectLst/>
              </a:rPr>
              <a:t>las redes sociales más usadas por los </a:t>
            </a:r>
            <a:r>
              <a:rPr lang="es-CO" sz="3200" b="1" dirty="0" smtClean="0">
                <a:solidFill>
                  <a:schemeClr val="tx2">
                    <a:lumMod val="50000"/>
                  </a:schemeClr>
                </a:solidFill>
                <a:effectLst/>
              </a:rPr>
              <a:t>estudiantes.</a:t>
            </a:r>
            <a:br>
              <a:rPr lang="es-CO" sz="3200" b="1" dirty="0" smtClean="0">
                <a:solidFill>
                  <a:schemeClr val="tx2">
                    <a:lumMod val="50000"/>
                  </a:schemeClr>
                </a:solidFill>
                <a:effectLst/>
              </a:rPr>
            </a:br>
            <a:r>
              <a:rPr lang="es-CO" sz="3200" b="1" dirty="0" smtClean="0">
                <a:solidFill>
                  <a:schemeClr val="tx2">
                    <a:lumMod val="50000"/>
                  </a:schemeClr>
                </a:solidFill>
                <a:effectLst/>
              </a:rPr>
              <a:t/>
            </a:r>
            <a:br>
              <a:rPr lang="es-CO" sz="3200" b="1" dirty="0" smtClean="0">
                <a:solidFill>
                  <a:schemeClr val="tx2">
                    <a:lumMod val="50000"/>
                  </a:schemeClr>
                </a:solidFill>
                <a:effectLst/>
              </a:rPr>
            </a:br>
            <a:r>
              <a:rPr lang="es-CO" sz="3200" b="1" dirty="0" smtClean="0">
                <a:solidFill>
                  <a:schemeClr val="tx2">
                    <a:lumMod val="50000"/>
                  </a:schemeClr>
                </a:solidFill>
                <a:effectLst/>
              </a:rPr>
              <a:t>Determinar </a:t>
            </a:r>
            <a:r>
              <a:rPr lang="es-CO" sz="3200" b="1" dirty="0">
                <a:solidFill>
                  <a:schemeClr val="tx2">
                    <a:lumMod val="50000"/>
                  </a:schemeClr>
                </a:solidFill>
                <a:effectLst/>
              </a:rPr>
              <a:t>las sustancias psicoactivas conocidas y/o usadas por los estudiantes.</a:t>
            </a:r>
            <a:br>
              <a:rPr lang="es-CO" sz="3200" b="1" dirty="0">
                <a:solidFill>
                  <a:schemeClr val="tx2">
                    <a:lumMod val="50000"/>
                  </a:schemeClr>
                </a:solidFill>
                <a:effectLst/>
              </a:rPr>
            </a:br>
            <a:r>
              <a:rPr lang="es-CO" sz="3600" b="1" dirty="0">
                <a:solidFill>
                  <a:schemeClr val="tx2">
                    <a:lumMod val="50000"/>
                  </a:schemeClr>
                </a:solidFill>
                <a:effectLst/>
              </a:rPr>
              <a:t/>
            </a:r>
            <a:br>
              <a:rPr lang="es-CO" sz="3600" b="1" dirty="0">
                <a:solidFill>
                  <a:schemeClr val="tx2">
                    <a:lumMod val="50000"/>
                  </a:schemeClr>
                </a:solidFill>
                <a:effectLst/>
              </a:rPr>
            </a:br>
            <a:endParaRPr lang="es-CO" sz="3600" b="1" dirty="0">
              <a:solidFill>
                <a:schemeClr val="tx2">
                  <a:lumMod val="50000"/>
                </a:schemeClr>
              </a:solidFill>
              <a:effectLst/>
            </a:endParaRPr>
          </a:p>
        </p:txBody>
      </p:sp>
      <p:sp>
        <p:nvSpPr>
          <p:cNvPr id="3" name="2 Subtítulo"/>
          <p:cNvSpPr>
            <a:spLocks noGrp="1"/>
          </p:cNvSpPr>
          <p:nvPr>
            <p:ph type="subTitle" idx="1"/>
          </p:nvPr>
        </p:nvSpPr>
        <p:spPr>
          <a:xfrm>
            <a:off x="4572000" y="4077072"/>
            <a:ext cx="3886200" cy="734238"/>
          </a:xfrm>
        </p:spPr>
        <p:txBody>
          <a:bodyPr/>
          <a:lstStyle/>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5301208"/>
            <a:ext cx="4536504" cy="7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5670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241</TotalTime>
  <Words>2</Words>
  <Application>Microsoft Office PowerPoint</Application>
  <PresentationFormat>Presentación en pantalla (4:3)</PresentationFormat>
  <Paragraphs>25</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Ejecutivo</vt:lpstr>
      <vt:lpstr>       SEMILLERO WEISER GEIST  Programa de Psicología   </vt:lpstr>
      <vt:lpstr>       Andrea Macareo María José Córdoba Karen Tatiana Vargas Leidy Johanna Reyes</vt:lpstr>
      <vt:lpstr>       Influencia de las redes sociales en el consumo de sustancias psicoactivas en estudiantes de décimo y undécimo de los colegios públicos de la Calle de los estudiantes en Bucaramanga </vt:lpstr>
      <vt:lpstr>       Planteamiento del problema  El consumo de sustancias psicoactivas es una de las problemáticas sociales a nivel mundial y algunas investigaciones han evidenciado que la adolescencia es una etapa del desarrollo crucial. </vt:lpstr>
      <vt:lpstr>                       Oportunidades   Internet                                     Redes sociales            Acceder y conseguir                      Facilidad para conocer e    sustancias psicoactivas                  interactuar con personas                                                      Adolescentes Búsqueda de identidad y de sentirse aceptados son     fácilmente vulnerados y susceptibles </vt:lpstr>
      <vt:lpstr>       Consultora digital FindaSense: Las redes sociales preferidas por los adolescentes en Colombia en orden son: Youtube, Facebook e Instagram.  La encuesta fue realizada a 700 jóvenes de Costa Rica, Colombia, Ecuador, Argentina, Chile, Perú y España de los cuales el 52% están entre 14 y 16 años y el 48% entre 17 y 19.  El 60% son mujeres y el 40% hombres. </vt:lpstr>
      <vt:lpstr>       Estudio Nacional de Consumo de Sustancias Psicoactivas en Colombia (2013) El 67% de las personas con problemas de consumo de sustancias psicoactivas equivalente a que 92 mil adolescentes estarían en esta situación de consumo.   </vt:lpstr>
      <vt:lpstr>            Objetivo General  Identificar las redes sociales que propician el consumo de sustancias psicoactivas en los estudiantes de décimo y undécimo de los colegios públicos de la Calle de los estudiantes.   </vt:lpstr>
      <vt:lpstr>                                 Objetivos específicos  Identificar los colegios que se encuentran ubicados en la Calle de los estudiantes.  Determinar las redes sociales más usadas por los estudiantes.  Determinar las sustancias psicoactivas conocidas y/o usadas por los estudiantes.  </vt:lpstr>
      <vt:lpstr>              Justificación “La penetración de nuevas tecnologías de información y comunicación, tales como Internet, telefonía celular y videoconsolas, ha experimentado un crecimiento sostenido en Colombia durante la primera década del nuevo siglo. Los menores de edad, y entre ellos los adolescentes, integran el grupo poblacional más dispuesto para adoptar y adaptar, con mayor naturalidad, estas nuevas herramientas comunicativas en su vida diaria” Investigación Interactiva en Colombia      </vt:lpstr>
      <vt:lpstr>                                       Marco conceptual  Ministerio de Protección Social (2011): Sustancia psicoactiva es “toda sustancia licita o ilícita, de origen natural o sintético, que modifica el funcionamiento del sistema nervioso central (SNC) y puede alterar los estados de conciencia, la percepción y otras funciones del organismo”.   </vt:lpstr>
      <vt:lpstr>                                       Marco conceptual  * Según World Health Organization (1994), algunas sustancias psicoactivas: Tabaco – alcohol – cocaina – sustancias volátiles – alucinógenos – heroína – anfetaminas – metaanfetaminas – éxtasis.   </vt:lpstr>
      <vt:lpstr>                                       Marco conceptual  * Ministerio de Educación de la Nación de Argentina (2010): Redes sociales son plataformas de Internet que agrupan a personas que se relacionan entre sí y comparten información e intereses comunes.   </vt:lpstr>
      <vt:lpstr>                                       Marco referencial  * Política Pública de Prevención y atención del Consumo y la Prevención de la Vinculación a la Oferta de Sustancias Psicoactivas en Bogotá D.C. (2011):  Clasificación de consumidores de SPA: Experimental – recreativo – habitual – compulsivo – problemático – consumidor, expendedor .</vt:lpstr>
      <vt:lpstr>            * Política Nacional para la reducción del consumo de sustancias psicoactivas y su impacto (2007):  El inicio con el alcohol  y tabaco puede iniciar antes de los 13 años y con las sustancias ilícitas antes de los 15, siendo mayor el consumo en hombres que en mujeres de zonas urbanas.  </vt:lpstr>
      <vt:lpstr>           * Política Nacional para la reducción del consumo de sustancias psicoactivas y su impacto (2007):  Entre el 70 y el 90% de la población lo ha probado. En el caso del tabaco, el último estudio de referencia señala que 6 de cada 10 escolares a partir de 6º, han probado el cigarrillo y 1 de cada 2 se considera fumador actual, lo cual sugiere una tendencia inversa a la de población adulta.   </vt:lpstr>
      <vt:lpstr>                                        Ministerio de Educación de Argentina (2010):  Entre el 2001 y el 2002, aparecen los primeros sitios Web que promueven el armado de redes basados en círculos de amigos en línea.  Estos círculos se popularizaron en el 2003, con la llegada de redes sociales específicas, que se ofrecían ya no sólo para re encontrarse con amigos o crear nuevas amistades, sino como espacios de intereses afines.   </vt:lpstr>
      <vt:lpstr>                                          Desarrollo evolutivo (Papalia) - Adolescencia (2010): * Erik Erikson se enfrenta la crisis de identidad versus confusión de identidad; etapa en donde los adolescentes forman su identidad.  * Cuando se habla de consumo de sustancias y en este caso a través de las redes sociales, es importante tener presente que la adolescencia como etapa de transición entre la niñez y la adultez, es una etapa frágil y vulnerable por la búsqueda de identidad, de aceptación de los pares, de ideologías, entre otros.  </vt:lpstr>
      <vt:lpstr>                                                                      Metodología  Diseño: Estudio de tipo cuantitativo con alcance descriptivo.  Muestra: 350 estudiantes de décimo y undécimo grado.  Instrumento: Encuesta tipo Likert (En construcción). </vt:lpstr>
      <vt:lpstr>                                                                      Bibliografía  ARANGO, Germán; BRINGUE, Xavier., SÁbada, Charo.   La generación interactiva en Colombia: adolescentes frente a la Internet, el celular y los videojuegos. Anagramas Universidad Medellín, 9(17), 45-46. Recuperado de la página web http://www.scielo.org.co/pdf/angr/v9n17/v9n17a04.pdf. En Mayo 11 de 2016.   </vt:lpstr>
      <vt:lpstr>                                                                      Bibliografía  BOYER, Edward W.; SHANNON, Michael; y HIBBERD, Patricia L.  Internet y el consume de sustancias psicoactivas entre los usuarios de droga de diseño. Revista Pediatrics Estados Unidos, (59)2, 91-94.  Recuperado de la página web http://apps.elsevier.es/watermark/ctl_servlet?_f=10&amp;pident_articulo=13115268&amp;pident_usuario=0&amp;pcontactid=&amp;pident_revista=10&amp;ty=81&amp;accion=L&amp;origen=zonadelectura&amp;web=www.elsevier.es&amp;lan=es&amp;fichero=10v59n02a13115268pdf001.pdf .  En Mayo 24 de 2016.  </vt:lpstr>
      <vt:lpstr>                                                                      Bibliografía  * Colombia, Alcaldía Mayor de Bogotá, Decreto 691 2011, Por medio de la cual se adopta la Política Pública de Prevención y atención del Consumo y la Prevención de la Vinculación a la Oferta de Sustancias Psicoactivas en Bogotá D.C.  * El Tiempo. 31 de diciembre 2015 Así usan las redes sociales los jóvenes en Colombia.  </vt:lpstr>
      <vt:lpstr>                                                                      Bibliografía  * ESE San Cristóbal. Informe final consumo de sustancias psicoactivas en adolescentes. (2014). Alcaldía Mayor de Bogotá D.C., Bogotá.    * Estudio Nacional de Consumo de Sustancias Psicoactivas en Colombia – 2013. Recuperado de https://www.unodc.org/documents/colombia/2014/Julio/Estudio_de_Consumo_UNODC.pdf  en Mayo 25 de 2016. </vt:lpstr>
      <vt:lpstr>                                                                      Bibliografía  * Ministerio de Salud y la Protección social. Lo que debemos saber de las sustancias psicoactivas, Caja de Herramientas de la Política Nacional para la Reducción del Consumo de Sustancias Psicoactivas y su Impacto N°1, Año 2014. Política Nacional para la reducción del consumo de sustancias psicoactivas y su impacto. Ministerio de Protección Social (2007). Recuperado de http://www.odc.gov.co/Portals/1/Docs/politDrogas/politica_nacional_consumo.pdf  en mayo 25 de 2016. </vt:lpstr>
      <vt:lpstr>                                                                      Bibliografía  * Revista Salud 180 Redes sociales son un peligro para los jóvenes. Recuperado de http://www.salud180.com/jovenes/redes-sociales-son-un-peligro-para-los-jovenes  en Mayo 27 de 2016. * World Health Organization, (1994). Glosario de términos de alcohol y drogas. España. Centro de Publicaciones.  Recuperado de http://www.who.int/substance_abuse/terminology/lexicon_alcohol_drugs_spanish.pdf en Mayo 27 de 2016.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Sinergia 01</cp:lastModifiedBy>
  <cp:revision>58</cp:revision>
  <dcterms:created xsi:type="dcterms:W3CDTF">2016-10-21T21:06:35Z</dcterms:created>
  <dcterms:modified xsi:type="dcterms:W3CDTF">2016-10-25T22:25:12Z</dcterms:modified>
</cp:coreProperties>
</file>