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715" r:id="rId2"/>
    <p:sldMasterId id="2147483729" r:id="rId3"/>
  </p:sldMasterIdLst>
  <p:notesMasterIdLst>
    <p:notesMasterId r:id="rId14"/>
  </p:notesMasterIdLst>
  <p:handoutMasterIdLst>
    <p:handoutMasterId r:id="rId15"/>
  </p:handoutMasterIdLst>
  <p:sldIdLst>
    <p:sldId id="657" r:id="rId4"/>
    <p:sldId id="658" r:id="rId5"/>
    <p:sldId id="590" r:id="rId6"/>
    <p:sldId id="659" r:id="rId7"/>
    <p:sldId id="660" r:id="rId8"/>
    <p:sldId id="662" r:id="rId9"/>
    <p:sldId id="661" r:id="rId10"/>
    <p:sldId id="663" r:id="rId11"/>
    <p:sldId id="666" r:id="rId12"/>
    <p:sldId id="66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5CCFF"/>
    <a:srgbClr val="AF3E3C"/>
    <a:srgbClr val="FFC000"/>
    <a:srgbClr val="FF8F20"/>
    <a:srgbClr val="C0504D"/>
    <a:srgbClr val="5D417E"/>
    <a:srgbClr val="8064A2"/>
    <a:srgbClr val="6600FF"/>
    <a:srgbClr val="769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 autoAdjust="0"/>
    <p:restoredTop sz="90940" autoAdjust="0"/>
  </p:normalViewPr>
  <p:slideViewPr>
    <p:cSldViewPr>
      <p:cViewPr varScale="1">
        <p:scale>
          <a:sx n="48" d="100"/>
          <a:sy n="48" d="100"/>
        </p:scale>
        <p:origin x="72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84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A25C-5FCA-4DD2-B0CA-24F8F355F9F0}" type="datetimeFigureOut">
              <a:rPr lang="es-CO" smtClean="0"/>
              <a:pPr/>
              <a:t>12/03/2018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4B97-A28B-4526-A46D-920A21B881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65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5886-02BA-49C2-BAD0-4D30E042689A}" type="datetimeFigureOut">
              <a:rPr lang="es-CO" smtClean="0"/>
              <a:pPr/>
              <a:t>12/03/2018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FA2F-7B2B-46D8-9C9F-09CAEF654D1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6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4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43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51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CEF337-486A-4994-8CB8-5168EDE864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B0A84-00B7-410E-8CDB-F1022C64D8A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10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70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33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65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0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94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48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9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301644"/>
            <a:ext cx="1137726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2355" y="6569248"/>
            <a:ext cx="1137245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RENOVACIÓN DEL REGISTRO CALIFICADO DEL PROGRAMA DE INGENIERÍA ELECTRÓNICA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3480" y="65592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C13E24-17C6-427A-B4FE-9C80C271022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9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74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6000"/>
            </a:lvl1pPr>
            <a:lvl2pPr lvl="1" algn="ctr" rtl="0">
              <a:spcBef>
                <a:spcPts val="0"/>
              </a:spcBef>
              <a:buSzPct val="100000"/>
              <a:defRPr sz="16000"/>
            </a:lvl2pPr>
            <a:lvl3pPr lvl="2" algn="ctr" rtl="0">
              <a:spcBef>
                <a:spcPts val="0"/>
              </a:spcBef>
              <a:buSzPct val="100000"/>
              <a:defRPr sz="16000"/>
            </a:lvl3pPr>
            <a:lvl4pPr lvl="3" algn="ctr" rtl="0">
              <a:spcBef>
                <a:spcPts val="0"/>
              </a:spcBef>
              <a:buSzPct val="100000"/>
              <a:defRPr sz="16000"/>
            </a:lvl4pPr>
            <a:lvl5pPr lvl="4" algn="ctr" rtl="0">
              <a:spcBef>
                <a:spcPts val="0"/>
              </a:spcBef>
              <a:buSzPct val="100000"/>
              <a:defRPr sz="16000"/>
            </a:lvl5pPr>
            <a:lvl6pPr lvl="5" algn="ctr" rtl="0">
              <a:spcBef>
                <a:spcPts val="0"/>
              </a:spcBef>
              <a:buSzPct val="100000"/>
              <a:defRPr sz="16000"/>
            </a:lvl6pPr>
            <a:lvl7pPr lvl="6" algn="ctr" rtl="0">
              <a:spcBef>
                <a:spcPts val="0"/>
              </a:spcBef>
              <a:buSzPct val="100000"/>
              <a:defRPr sz="16000"/>
            </a:lvl7pPr>
            <a:lvl8pPr lvl="7" algn="ctr" rtl="0">
              <a:spcBef>
                <a:spcPts val="0"/>
              </a:spcBef>
              <a:buSzPct val="100000"/>
              <a:defRPr sz="16000"/>
            </a:lvl8pPr>
            <a:lvl9pPr lvl="8" algn="ctr" rtl="0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569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41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73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4393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83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66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27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6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814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29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A46DE-0CDC-48B3-82CB-FD5787EA1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81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33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592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25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855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6000"/>
            </a:lvl1pPr>
            <a:lvl2pPr lvl="1" algn="ctr" rtl="0">
              <a:spcBef>
                <a:spcPts val="0"/>
              </a:spcBef>
              <a:buSzPct val="100000"/>
              <a:defRPr sz="16000"/>
            </a:lvl2pPr>
            <a:lvl3pPr lvl="2" algn="ctr" rtl="0">
              <a:spcBef>
                <a:spcPts val="0"/>
              </a:spcBef>
              <a:buSzPct val="100000"/>
              <a:defRPr sz="16000"/>
            </a:lvl3pPr>
            <a:lvl4pPr lvl="3" algn="ctr" rtl="0">
              <a:spcBef>
                <a:spcPts val="0"/>
              </a:spcBef>
              <a:buSzPct val="100000"/>
              <a:defRPr sz="16000"/>
            </a:lvl4pPr>
            <a:lvl5pPr lvl="4" algn="ctr" rtl="0">
              <a:spcBef>
                <a:spcPts val="0"/>
              </a:spcBef>
              <a:buSzPct val="100000"/>
              <a:defRPr sz="16000"/>
            </a:lvl5pPr>
            <a:lvl6pPr lvl="5" algn="ctr" rtl="0">
              <a:spcBef>
                <a:spcPts val="0"/>
              </a:spcBef>
              <a:buSzPct val="100000"/>
              <a:defRPr sz="16000"/>
            </a:lvl6pPr>
            <a:lvl7pPr lvl="6" algn="ctr" rtl="0">
              <a:spcBef>
                <a:spcPts val="0"/>
              </a:spcBef>
              <a:buSzPct val="100000"/>
              <a:defRPr sz="16000"/>
            </a:lvl7pPr>
            <a:lvl8pPr lvl="7" algn="ctr" rtl="0">
              <a:spcBef>
                <a:spcPts val="0"/>
              </a:spcBef>
              <a:buSzPct val="100000"/>
              <a:defRPr sz="16000"/>
            </a:lvl8pPr>
            <a:lvl9pPr lvl="8" algn="ctr" rtl="0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628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5283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</a:pPr>
            <a:endParaRPr lang="es-CO" kern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CO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CO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716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4393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10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E04A7-2B13-426C-937E-B031411043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6555B-5FB9-4DF6-9E48-F592A918FE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C967F-FE52-48DA-AE72-8C43216CFE1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557257-E553-4494-802E-94348D3A526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6637-4E16-4EBE-A349-D14502D7307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RENOVACIÓN DEL REGISTRO CALIFICADO DEL PROGRAMA DE INGENIERÍA ELECTRÓNICA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53F4C6-BFDF-4BDF-8959-5602CC8730F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CO" sz="1333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2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s-CO" sz="1333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853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7885134" y="2714518"/>
            <a:ext cx="2401599" cy="654908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b="1" kern="0" dirty="0">
                <a:latin typeface="Raleway" panose="020B0003030101060003" pitchFamily="34" charset="0"/>
                <a:cs typeface="Arial"/>
                <a:sym typeface="Arial"/>
              </a:rPr>
              <a:t>Programa Académico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sz="1867" b="1" kern="0" dirty="0"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7677500" y="1480100"/>
            <a:ext cx="2738400" cy="826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67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 panose="020B0003030101060003" pitchFamily="34" charset="0"/>
                <a:cs typeface="Arial"/>
                <a:sym typeface="Arial"/>
              </a:rPr>
              <a:t>Nombre de los estudiantes </a:t>
            </a:r>
            <a:endParaRPr lang="es-CO" sz="1867" b="1" kern="0" dirty="0">
              <a:solidFill>
                <a:srgbClr val="000000">
                  <a:lumMod val="75000"/>
                  <a:lumOff val="25000"/>
                </a:srgbClr>
              </a:solidFill>
              <a:latin typeface="Raleway" panose="020B0003030101060003" pitchFamily="34" charset="0"/>
              <a:cs typeface="Arial"/>
              <a:sym typeface="Arial"/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>
            <a:off x="7885133" y="2466867"/>
            <a:ext cx="24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" name="Shape 69"/>
          <p:cNvSpPr txBox="1"/>
          <p:nvPr/>
        </p:nvSpPr>
        <p:spPr>
          <a:xfrm>
            <a:off x="7426037" y="3861048"/>
            <a:ext cx="3291839" cy="104088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6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Nombre del Proyecto</a:t>
            </a:r>
            <a:endParaRPr lang="es-CO" sz="1600" b="1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0" name="Shape 70"/>
          <p:cNvCxnSpPr/>
          <p:nvPr/>
        </p:nvCxnSpPr>
        <p:spPr>
          <a:xfrm rot="10800000">
            <a:off x="7885133" y="3693687"/>
            <a:ext cx="24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3257820" y="5431175"/>
            <a:ext cx="2104000" cy="48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endParaRPr lang="es-CO" sz="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898" y="5363852"/>
            <a:ext cx="3011633" cy="6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074" y="1773383"/>
            <a:ext cx="3653257" cy="20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230268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Referencias Bibliográficas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97920" y="292494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Presente el conjunto de referentes bibliográficos incorporados en la construcción del documento y que sirvieron como base para el desarrollo del proyecto.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66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833" y="6377634"/>
            <a:ext cx="1237800" cy="253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>
            <a:off x="3142200" y="6297117"/>
            <a:ext cx="0" cy="41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3366697" y="6263117"/>
            <a:ext cx="1694800" cy="48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3333"/>
            </a:pPr>
            <a:r>
              <a:rPr lang="es-CO" sz="800" kern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VICERRECTORÍA GENERAL</a:t>
            </a:r>
            <a:endParaRPr lang="es-CO" sz="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6046600" y="2932866"/>
            <a:ext cx="6248000" cy="236834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s-CO" sz="2000" dirty="0"/>
              <a:t>Presente aquí el contenido que se desarrollará en la presentación. Para ello apóyese de las herramientas SmartArt.</a:t>
            </a:r>
          </a:p>
          <a:p>
            <a:pPr algn="ctr"/>
            <a:endParaRPr lang="es-CO" sz="2000" dirty="0"/>
          </a:p>
          <a:p>
            <a:pPr algn="ctr"/>
            <a:r>
              <a:rPr lang="es-CO" sz="2000" dirty="0"/>
              <a:t>Evite agendas demasiado extensas y el uso de sólo texto.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s-CO" sz="2000" kern="0" dirty="0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5865533" y="2838467"/>
            <a:ext cx="0" cy="9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CuadroTexto 6"/>
          <p:cNvSpPr txBox="1"/>
          <p:nvPr/>
        </p:nvSpPr>
        <p:spPr>
          <a:xfrm>
            <a:off x="1271464" y="268217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Coloque aquí una imagen alusiva al proyecto.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80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879976" y="260648"/>
            <a:ext cx="5548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Planteamiento del Problema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99656" y="292494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Esta </a:t>
            </a:r>
            <a:r>
              <a:rPr lang="es-CO" dirty="0" smtClean="0"/>
              <a:t>sección</a:t>
            </a:r>
            <a:r>
              <a:rPr lang="pt-BR" dirty="0" smtClean="0"/>
              <a:t> </a:t>
            </a:r>
            <a:r>
              <a:rPr lang="pt-BR" dirty="0" err="1" smtClean="0"/>
              <a:t>contiene</a:t>
            </a:r>
            <a:r>
              <a:rPr lang="pt-BR" dirty="0" smtClean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 smtClean="0"/>
              <a:t>definición</a:t>
            </a:r>
            <a:r>
              <a:rPr lang="pt-BR" dirty="0" smtClean="0"/>
              <a:t> </a:t>
            </a:r>
            <a:r>
              <a:rPr lang="pt-BR" dirty="0"/>
              <a:t>y </a:t>
            </a:r>
            <a:r>
              <a:rPr lang="pt-BR" dirty="0" err="1" smtClean="0"/>
              <a:t>delimitación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problema  que abordado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Proyecto</a:t>
            </a:r>
            <a:r>
              <a:rPr lang="pt-BR" dirty="0" smtClean="0"/>
              <a:t> de Grado, </a:t>
            </a:r>
            <a:r>
              <a:rPr lang="pt-BR" dirty="0" err="1" smtClean="0"/>
              <a:t>así</a:t>
            </a:r>
            <a:r>
              <a:rPr lang="pt-BR" dirty="0" smtClean="0"/>
              <a:t> como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smtClean="0"/>
              <a:t>pregunta de </a:t>
            </a:r>
            <a:r>
              <a:rPr lang="pt-BR" dirty="0" err="1" smtClean="0"/>
              <a:t>investigación</a:t>
            </a:r>
            <a:r>
              <a:rPr lang="pt-BR" dirty="0" smtClean="0"/>
              <a:t> planteada por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estudiante</a:t>
            </a:r>
            <a:r>
              <a:rPr lang="pt-BR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57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600056" y="2606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Objetivos del Proyecto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55640" y="251593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Presenta aquí el objetivo general y los objetivos específicos planteados para el desarrollo del proyecto.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76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384032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Marco Referencial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51684" y="292494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Presente la revisión teórica y los fundamentos conceptuales utilizados para soportar el desarrollo del proyecto</a:t>
            </a:r>
            <a:r>
              <a:rPr lang="es-CO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91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204439" y="2606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Desarrollo Metodológico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15680" y="285293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Presente la estructura metodológica utilizada para el desarrollo del Proyecto.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43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227631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03712" y="314096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Presente los resultados obtenidos de acuerdo con los objetivos planteado y la estructura metodológica utilizada.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51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934155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Conclusiones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43672" y="285293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Presente las deducciones prácticas obtenidas a partir del desarrollo del Proyecto.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Recuerde que las conclusiones deben presentarse de manera lógica y organizada.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94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63871" y="1422551"/>
            <a:ext cx="5112568" cy="516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ES" sz="1400" b="1" dirty="0">
              <a:solidFill>
                <a:srgbClr val="0070C0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204439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Raleway" panose="020B0003030101060003" pitchFamily="34" charset="0"/>
                <a:cs typeface="Arial" pitchFamily="34" charset="0"/>
              </a:rPr>
              <a:t>Recomendaciones</a:t>
            </a:r>
          </a:p>
        </p:txBody>
      </p:sp>
      <p:sp>
        <p:nvSpPr>
          <p:cNvPr id="1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784632" y="6559212"/>
            <a:ext cx="432048" cy="29878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72091" y="2132856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Presente las indicaciones para que futuros investigadores puedan retomar o ampliar el tema.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Recuerde que las recomendaciones tienen como fin orientar futuras investigaciones que contribuyan a mejorar los resultados presentados. Así mismo, establecer lineamientos sobre las aplicaciones prácticas del proyecto presentado en etapas no contempladas en el anteproyecto o descubiertas durante el desarrollo.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81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8297</TotalTime>
  <Words>263</Words>
  <Application>Microsoft Office PowerPoint</Application>
  <PresentationFormat>Panorámica</PresentationFormat>
  <Paragraphs>36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Tema de Office</vt:lpstr>
      <vt:lpstr>2_Simple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Family</dc:creator>
  <cp:lastModifiedBy>USUARIO</cp:lastModifiedBy>
  <cp:revision>1195</cp:revision>
  <dcterms:created xsi:type="dcterms:W3CDTF">2011-04-08T03:22:23Z</dcterms:created>
  <dcterms:modified xsi:type="dcterms:W3CDTF">2018-03-12T16:52:42Z</dcterms:modified>
</cp:coreProperties>
</file>