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32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04" r:id="rId44"/>
    <p:sldId id="305" r:id="rId45"/>
    <p:sldId id="306" r:id="rId46"/>
    <p:sldId id="307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7" r:id="rId61"/>
    <p:sldId id="330" r:id="rId62"/>
    <p:sldId id="329" r:id="rId63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85E2-6FAF-45BE-A82C-D8BFFE64ED28}" type="datetimeFigureOut">
              <a:rPr lang="es-CO" smtClean="0"/>
              <a:t>5/08/2023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26D5-5953-401D-A896-B418F77AA4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97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A26D5-5953-401D-A896-B418F77AA41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94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A26D5-5953-401D-A896-B418F77AA41E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820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90927" y="1659635"/>
            <a:ext cx="8010525" cy="4593590"/>
          </a:xfrm>
          <a:custGeom>
            <a:avLst/>
            <a:gdLst/>
            <a:ahLst/>
            <a:cxnLst/>
            <a:rect l="l" t="t" r="r" b="b"/>
            <a:pathLst>
              <a:path w="8010525" h="4593590">
                <a:moveTo>
                  <a:pt x="7244588" y="0"/>
                </a:moveTo>
                <a:lnTo>
                  <a:pt x="765556" y="0"/>
                </a:lnTo>
                <a:lnTo>
                  <a:pt x="717143" y="1506"/>
                </a:lnTo>
                <a:lnTo>
                  <a:pt x="669530" y="5965"/>
                </a:lnTo>
                <a:lnTo>
                  <a:pt x="622807" y="13286"/>
                </a:lnTo>
                <a:lnTo>
                  <a:pt x="577063" y="23382"/>
                </a:lnTo>
                <a:lnTo>
                  <a:pt x="532388" y="36160"/>
                </a:lnTo>
                <a:lnTo>
                  <a:pt x="488871" y="51533"/>
                </a:lnTo>
                <a:lnTo>
                  <a:pt x="446603" y="69410"/>
                </a:lnTo>
                <a:lnTo>
                  <a:pt x="405673" y="89701"/>
                </a:lnTo>
                <a:lnTo>
                  <a:pt x="366171" y="112317"/>
                </a:lnTo>
                <a:lnTo>
                  <a:pt x="328186" y="137168"/>
                </a:lnTo>
                <a:lnTo>
                  <a:pt x="291809" y="164164"/>
                </a:lnTo>
                <a:lnTo>
                  <a:pt x="257128" y="193216"/>
                </a:lnTo>
                <a:lnTo>
                  <a:pt x="224234" y="224234"/>
                </a:lnTo>
                <a:lnTo>
                  <a:pt x="193216" y="257128"/>
                </a:lnTo>
                <a:lnTo>
                  <a:pt x="164164" y="291809"/>
                </a:lnTo>
                <a:lnTo>
                  <a:pt x="137168" y="328186"/>
                </a:lnTo>
                <a:lnTo>
                  <a:pt x="112317" y="366171"/>
                </a:lnTo>
                <a:lnTo>
                  <a:pt x="89701" y="405673"/>
                </a:lnTo>
                <a:lnTo>
                  <a:pt x="69410" y="446603"/>
                </a:lnTo>
                <a:lnTo>
                  <a:pt x="51533" y="488871"/>
                </a:lnTo>
                <a:lnTo>
                  <a:pt x="36160" y="532388"/>
                </a:lnTo>
                <a:lnTo>
                  <a:pt x="23382" y="577063"/>
                </a:lnTo>
                <a:lnTo>
                  <a:pt x="13286" y="622807"/>
                </a:lnTo>
                <a:lnTo>
                  <a:pt x="5965" y="669530"/>
                </a:lnTo>
                <a:lnTo>
                  <a:pt x="1506" y="717143"/>
                </a:lnTo>
                <a:lnTo>
                  <a:pt x="0" y="765555"/>
                </a:lnTo>
                <a:lnTo>
                  <a:pt x="0" y="3827779"/>
                </a:lnTo>
                <a:lnTo>
                  <a:pt x="1506" y="3876193"/>
                </a:lnTo>
                <a:lnTo>
                  <a:pt x="5965" y="3923807"/>
                </a:lnTo>
                <a:lnTo>
                  <a:pt x="13286" y="3970532"/>
                </a:lnTo>
                <a:lnTo>
                  <a:pt x="23382" y="4016276"/>
                </a:lnTo>
                <a:lnTo>
                  <a:pt x="36160" y="4060952"/>
                </a:lnTo>
                <a:lnTo>
                  <a:pt x="51533" y="4104469"/>
                </a:lnTo>
                <a:lnTo>
                  <a:pt x="69410" y="4146737"/>
                </a:lnTo>
                <a:lnTo>
                  <a:pt x="89701" y="4187667"/>
                </a:lnTo>
                <a:lnTo>
                  <a:pt x="112317" y="4227169"/>
                </a:lnTo>
                <a:lnTo>
                  <a:pt x="137168" y="4265154"/>
                </a:lnTo>
                <a:lnTo>
                  <a:pt x="164164" y="4301532"/>
                </a:lnTo>
                <a:lnTo>
                  <a:pt x="193216" y="4336212"/>
                </a:lnTo>
                <a:lnTo>
                  <a:pt x="224234" y="4369106"/>
                </a:lnTo>
                <a:lnTo>
                  <a:pt x="257128" y="4400123"/>
                </a:lnTo>
                <a:lnTo>
                  <a:pt x="291809" y="4429175"/>
                </a:lnTo>
                <a:lnTo>
                  <a:pt x="328186" y="4456171"/>
                </a:lnTo>
                <a:lnTo>
                  <a:pt x="366171" y="4481021"/>
                </a:lnTo>
                <a:lnTo>
                  <a:pt x="405673" y="4503637"/>
                </a:lnTo>
                <a:lnTo>
                  <a:pt x="446603" y="4523927"/>
                </a:lnTo>
                <a:lnTo>
                  <a:pt x="488871" y="4541804"/>
                </a:lnTo>
                <a:lnTo>
                  <a:pt x="532388" y="4557176"/>
                </a:lnTo>
                <a:lnTo>
                  <a:pt x="577063" y="4569954"/>
                </a:lnTo>
                <a:lnTo>
                  <a:pt x="622807" y="4580049"/>
                </a:lnTo>
                <a:lnTo>
                  <a:pt x="669530" y="4587371"/>
                </a:lnTo>
                <a:lnTo>
                  <a:pt x="717143" y="4591829"/>
                </a:lnTo>
                <a:lnTo>
                  <a:pt x="765556" y="4593336"/>
                </a:lnTo>
                <a:lnTo>
                  <a:pt x="7244588" y="4593336"/>
                </a:lnTo>
                <a:lnTo>
                  <a:pt x="7293000" y="4591829"/>
                </a:lnTo>
                <a:lnTo>
                  <a:pt x="7340613" y="4587371"/>
                </a:lnTo>
                <a:lnTo>
                  <a:pt x="7387336" y="4580049"/>
                </a:lnTo>
                <a:lnTo>
                  <a:pt x="7433080" y="4569954"/>
                </a:lnTo>
                <a:lnTo>
                  <a:pt x="7477755" y="4557176"/>
                </a:lnTo>
                <a:lnTo>
                  <a:pt x="7521272" y="4541804"/>
                </a:lnTo>
                <a:lnTo>
                  <a:pt x="7563540" y="4523927"/>
                </a:lnTo>
                <a:lnTo>
                  <a:pt x="7604470" y="4503637"/>
                </a:lnTo>
                <a:lnTo>
                  <a:pt x="7643972" y="4481021"/>
                </a:lnTo>
                <a:lnTo>
                  <a:pt x="7681957" y="4456171"/>
                </a:lnTo>
                <a:lnTo>
                  <a:pt x="7718334" y="4429175"/>
                </a:lnTo>
                <a:lnTo>
                  <a:pt x="7753015" y="4400123"/>
                </a:lnTo>
                <a:lnTo>
                  <a:pt x="7785909" y="4369106"/>
                </a:lnTo>
                <a:lnTo>
                  <a:pt x="7816927" y="4336212"/>
                </a:lnTo>
                <a:lnTo>
                  <a:pt x="7845979" y="4301532"/>
                </a:lnTo>
                <a:lnTo>
                  <a:pt x="7872975" y="4265154"/>
                </a:lnTo>
                <a:lnTo>
                  <a:pt x="7897826" y="4227169"/>
                </a:lnTo>
                <a:lnTo>
                  <a:pt x="7920442" y="4187667"/>
                </a:lnTo>
                <a:lnTo>
                  <a:pt x="7940733" y="4146737"/>
                </a:lnTo>
                <a:lnTo>
                  <a:pt x="7958610" y="4104469"/>
                </a:lnTo>
                <a:lnTo>
                  <a:pt x="7973983" y="4060952"/>
                </a:lnTo>
                <a:lnTo>
                  <a:pt x="7986761" y="4016276"/>
                </a:lnTo>
                <a:lnTo>
                  <a:pt x="7996857" y="3970532"/>
                </a:lnTo>
                <a:lnTo>
                  <a:pt x="8004178" y="3923807"/>
                </a:lnTo>
                <a:lnTo>
                  <a:pt x="8008637" y="3876193"/>
                </a:lnTo>
                <a:lnTo>
                  <a:pt x="8010144" y="3827779"/>
                </a:lnTo>
                <a:lnTo>
                  <a:pt x="8010144" y="765555"/>
                </a:lnTo>
                <a:lnTo>
                  <a:pt x="8008637" y="717143"/>
                </a:lnTo>
                <a:lnTo>
                  <a:pt x="8004178" y="669530"/>
                </a:lnTo>
                <a:lnTo>
                  <a:pt x="7996857" y="622807"/>
                </a:lnTo>
                <a:lnTo>
                  <a:pt x="7986761" y="577063"/>
                </a:lnTo>
                <a:lnTo>
                  <a:pt x="7973983" y="532388"/>
                </a:lnTo>
                <a:lnTo>
                  <a:pt x="7958610" y="488871"/>
                </a:lnTo>
                <a:lnTo>
                  <a:pt x="7940733" y="446603"/>
                </a:lnTo>
                <a:lnTo>
                  <a:pt x="7920442" y="405673"/>
                </a:lnTo>
                <a:lnTo>
                  <a:pt x="7897826" y="366171"/>
                </a:lnTo>
                <a:lnTo>
                  <a:pt x="7872975" y="328186"/>
                </a:lnTo>
                <a:lnTo>
                  <a:pt x="7845979" y="291809"/>
                </a:lnTo>
                <a:lnTo>
                  <a:pt x="7816927" y="257128"/>
                </a:lnTo>
                <a:lnTo>
                  <a:pt x="7785909" y="224234"/>
                </a:lnTo>
                <a:lnTo>
                  <a:pt x="7753015" y="193216"/>
                </a:lnTo>
                <a:lnTo>
                  <a:pt x="7718334" y="164164"/>
                </a:lnTo>
                <a:lnTo>
                  <a:pt x="7681957" y="137168"/>
                </a:lnTo>
                <a:lnTo>
                  <a:pt x="7643972" y="112317"/>
                </a:lnTo>
                <a:lnTo>
                  <a:pt x="7604470" y="89701"/>
                </a:lnTo>
                <a:lnTo>
                  <a:pt x="7563540" y="69410"/>
                </a:lnTo>
                <a:lnTo>
                  <a:pt x="7521272" y="51533"/>
                </a:lnTo>
                <a:lnTo>
                  <a:pt x="7477755" y="36160"/>
                </a:lnTo>
                <a:lnTo>
                  <a:pt x="7433080" y="23382"/>
                </a:lnTo>
                <a:lnTo>
                  <a:pt x="7387336" y="13286"/>
                </a:lnTo>
                <a:lnTo>
                  <a:pt x="7340613" y="5965"/>
                </a:lnTo>
                <a:lnTo>
                  <a:pt x="7293000" y="1506"/>
                </a:lnTo>
                <a:lnTo>
                  <a:pt x="724458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90927" y="1659635"/>
            <a:ext cx="8010525" cy="4593590"/>
          </a:xfrm>
          <a:custGeom>
            <a:avLst/>
            <a:gdLst/>
            <a:ahLst/>
            <a:cxnLst/>
            <a:rect l="l" t="t" r="r" b="b"/>
            <a:pathLst>
              <a:path w="8010525" h="4593590">
                <a:moveTo>
                  <a:pt x="0" y="765555"/>
                </a:moveTo>
                <a:lnTo>
                  <a:pt x="1506" y="717143"/>
                </a:lnTo>
                <a:lnTo>
                  <a:pt x="5965" y="669530"/>
                </a:lnTo>
                <a:lnTo>
                  <a:pt x="13286" y="622807"/>
                </a:lnTo>
                <a:lnTo>
                  <a:pt x="23382" y="577063"/>
                </a:lnTo>
                <a:lnTo>
                  <a:pt x="36160" y="532388"/>
                </a:lnTo>
                <a:lnTo>
                  <a:pt x="51533" y="488871"/>
                </a:lnTo>
                <a:lnTo>
                  <a:pt x="69410" y="446603"/>
                </a:lnTo>
                <a:lnTo>
                  <a:pt x="89701" y="405673"/>
                </a:lnTo>
                <a:lnTo>
                  <a:pt x="112317" y="366171"/>
                </a:lnTo>
                <a:lnTo>
                  <a:pt x="137168" y="328186"/>
                </a:lnTo>
                <a:lnTo>
                  <a:pt x="164164" y="291809"/>
                </a:lnTo>
                <a:lnTo>
                  <a:pt x="193216" y="257128"/>
                </a:lnTo>
                <a:lnTo>
                  <a:pt x="224234" y="224234"/>
                </a:lnTo>
                <a:lnTo>
                  <a:pt x="257128" y="193216"/>
                </a:lnTo>
                <a:lnTo>
                  <a:pt x="291809" y="164164"/>
                </a:lnTo>
                <a:lnTo>
                  <a:pt x="328186" y="137168"/>
                </a:lnTo>
                <a:lnTo>
                  <a:pt x="366171" y="112317"/>
                </a:lnTo>
                <a:lnTo>
                  <a:pt x="405673" y="89701"/>
                </a:lnTo>
                <a:lnTo>
                  <a:pt x="446603" y="69410"/>
                </a:lnTo>
                <a:lnTo>
                  <a:pt x="488871" y="51533"/>
                </a:lnTo>
                <a:lnTo>
                  <a:pt x="532388" y="36160"/>
                </a:lnTo>
                <a:lnTo>
                  <a:pt x="577063" y="23382"/>
                </a:lnTo>
                <a:lnTo>
                  <a:pt x="622807" y="13286"/>
                </a:lnTo>
                <a:lnTo>
                  <a:pt x="669530" y="5965"/>
                </a:lnTo>
                <a:lnTo>
                  <a:pt x="717143" y="1506"/>
                </a:lnTo>
                <a:lnTo>
                  <a:pt x="765556" y="0"/>
                </a:lnTo>
                <a:lnTo>
                  <a:pt x="7244588" y="0"/>
                </a:lnTo>
                <a:lnTo>
                  <a:pt x="7293000" y="1506"/>
                </a:lnTo>
                <a:lnTo>
                  <a:pt x="7340613" y="5965"/>
                </a:lnTo>
                <a:lnTo>
                  <a:pt x="7387336" y="13286"/>
                </a:lnTo>
                <a:lnTo>
                  <a:pt x="7433080" y="23382"/>
                </a:lnTo>
                <a:lnTo>
                  <a:pt x="7477755" y="36160"/>
                </a:lnTo>
                <a:lnTo>
                  <a:pt x="7521272" y="51533"/>
                </a:lnTo>
                <a:lnTo>
                  <a:pt x="7563540" y="69410"/>
                </a:lnTo>
                <a:lnTo>
                  <a:pt x="7604470" y="89701"/>
                </a:lnTo>
                <a:lnTo>
                  <a:pt x="7643972" y="112317"/>
                </a:lnTo>
                <a:lnTo>
                  <a:pt x="7681957" y="137168"/>
                </a:lnTo>
                <a:lnTo>
                  <a:pt x="7718334" y="164164"/>
                </a:lnTo>
                <a:lnTo>
                  <a:pt x="7753015" y="193216"/>
                </a:lnTo>
                <a:lnTo>
                  <a:pt x="7785909" y="224234"/>
                </a:lnTo>
                <a:lnTo>
                  <a:pt x="7816927" y="257128"/>
                </a:lnTo>
                <a:lnTo>
                  <a:pt x="7845979" y="291809"/>
                </a:lnTo>
                <a:lnTo>
                  <a:pt x="7872975" y="328186"/>
                </a:lnTo>
                <a:lnTo>
                  <a:pt x="7897826" y="366171"/>
                </a:lnTo>
                <a:lnTo>
                  <a:pt x="7920442" y="405673"/>
                </a:lnTo>
                <a:lnTo>
                  <a:pt x="7940733" y="446603"/>
                </a:lnTo>
                <a:lnTo>
                  <a:pt x="7958610" y="488871"/>
                </a:lnTo>
                <a:lnTo>
                  <a:pt x="7973983" y="532388"/>
                </a:lnTo>
                <a:lnTo>
                  <a:pt x="7986761" y="577063"/>
                </a:lnTo>
                <a:lnTo>
                  <a:pt x="7996857" y="622807"/>
                </a:lnTo>
                <a:lnTo>
                  <a:pt x="8004178" y="669530"/>
                </a:lnTo>
                <a:lnTo>
                  <a:pt x="8008637" y="717143"/>
                </a:lnTo>
                <a:lnTo>
                  <a:pt x="8010144" y="765555"/>
                </a:lnTo>
                <a:lnTo>
                  <a:pt x="8010144" y="3827779"/>
                </a:lnTo>
                <a:lnTo>
                  <a:pt x="8008637" y="3876193"/>
                </a:lnTo>
                <a:lnTo>
                  <a:pt x="8004178" y="3923807"/>
                </a:lnTo>
                <a:lnTo>
                  <a:pt x="7996857" y="3970532"/>
                </a:lnTo>
                <a:lnTo>
                  <a:pt x="7986761" y="4016276"/>
                </a:lnTo>
                <a:lnTo>
                  <a:pt x="7973983" y="4060952"/>
                </a:lnTo>
                <a:lnTo>
                  <a:pt x="7958610" y="4104469"/>
                </a:lnTo>
                <a:lnTo>
                  <a:pt x="7940733" y="4146737"/>
                </a:lnTo>
                <a:lnTo>
                  <a:pt x="7920442" y="4187667"/>
                </a:lnTo>
                <a:lnTo>
                  <a:pt x="7897826" y="4227169"/>
                </a:lnTo>
                <a:lnTo>
                  <a:pt x="7872975" y="4265154"/>
                </a:lnTo>
                <a:lnTo>
                  <a:pt x="7845979" y="4301532"/>
                </a:lnTo>
                <a:lnTo>
                  <a:pt x="7816927" y="4336212"/>
                </a:lnTo>
                <a:lnTo>
                  <a:pt x="7785909" y="4369106"/>
                </a:lnTo>
                <a:lnTo>
                  <a:pt x="7753015" y="4400123"/>
                </a:lnTo>
                <a:lnTo>
                  <a:pt x="7718334" y="4429175"/>
                </a:lnTo>
                <a:lnTo>
                  <a:pt x="7681957" y="4456171"/>
                </a:lnTo>
                <a:lnTo>
                  <a:pt x="7643972" y="4481021"/>
                </a:lnTo>
                <a:lnTo>
                  <a:pt x="7604470" y="4503637"/>
                </a:lnTo>
                <a:lnTo>
                  <a:pt x="7563540" y="4523927"/>
                </a:lnTo>
                <a:lnTo>
                  <a:pt x="7521272" y="4541804"/>
                </a:lnTo>
                <a:lnTo>
                  <a:pt x="7477755" y="4557176"/>
                </a:lnTo>
                <a:lnTo>
                  <a:pt x="7433080" y="4569954"/>
                </a:lnTo>
                <a:lnTo>
                  <a:pt x="7387336" y="4580049"/>
                </a:lnTo>
                <a:lnTo>
                  <a:pt x="7340613" y="4587371"/>
                </a:lnTo>
                <a:lnTo>
                  <a:pt x="7293000" y="4591829"/>
                </a:lnTo>
                <a:lnTo>
                  <a:pt x="7244588" y="4593336"/>
                </a:lnTo>
                <a:lnTo>
                  <a:pt x="765556" y="4593336"/>
                </a:lnTo>
                <a:lnTo>
                  <a:pt x="717143" y="4591829"/>
                </a:lnTo>
                <a:lnTo>
                  <a:pt x="669530" y="4587371"/>
                </a:lnTo>
                <a:lnTo>
                  <a:pt x="622807" y="4580049"/>
                </a:lnTo>
                <a:lnTo>
                  <a:pt x="577063" y="4569954"/>
                </a:lnTo>
                <a:lnTo>
                  <a:pt x="532388" y="4557176"/>
                </a:lnTo>
                <a:lnTo>
                  <a:pt x="488871" y="4541804"/>
                </a:lnTo>
                <a:lnTo>
                  <a:pt x="446603" y="4523927"/>
                </a:lnTo>
                <a:lnTo>
                  <a:pt x="405673" y="4503637"/>
                </a:lnTo>
                <a:lnTo>
                  <a:pt x="366171" y="4481021"/>
                </a:lnTo>
                <a:lnTo>
                  <a:pt x="328186" y="4456171"/>
                </a:lnTo>
                <a:lnTo>
                  <a:pt x="291809" y="4429175"/>
                </a:lnTo>
                <a:lnTo>
                  <a:pt x="257128" y="4400123"/>
                </a:lnTo>
                <a:lnTo>
                  <a:pt x="224234" y="4369106"/>
                </a:lnTo>
                <a:lnTo>
                  <a:pt x="193216" y="4336212"/>
                </a:lnTo>
                <a:lnTo>
                  <a:pt x="164164" y="4301532"/>
                </a:lnTo>
                <a:lnTo>
                  <a:pt x="137168" y="4265154"/>
                </a:lnTo>
                <a:lnTo>
                  <a:pt x="112317" y="4227169"/>
                </a:lnTo>
                <a:lnTo>
                  <a:pt x="89701" y="4187667"/>
                </a:lnTo>
                <a:lnTo>
                  <a:pt x="69410" y="4146737"/>
                </a:lnTo>
                <a:lnTo>
                  <a:pt x="51533" y="4104469"/>
                </a:lnTo>
                <a:lnTo>
                  <a:pt x="36160" y="4060952"/>
                </a:lnTo>
                <a:lnTo>
                  <a:pt x="23382" y="4016276"/>
                </a:lnTo>
                <a:lnTo>
                  <a:pt x="13286" y="3970532"/>
                </a:lnTo>
                <a:lnTo>
                  <a:pt x="5965" y="3923807"/>
                </a:lnTo>
                <a:lnTo>
                  <a:pt x="1506" y="3876193"/>
                </a:lnTo>
                <a:lnTo>
                  <a:pt x="0" y="3827779"/>
                </a:lnTo>
                <a:lnTo>
                  <a:pt x="0" y="765555"/>
                </a:lnTo>
                <a:close/>
              </a:path>
            </a:pathLst>
          </a:custGeom>
          <a:ln w="635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8912" y="602360"/>
            <a:ext cx="215417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3712" y="407923"/>
            <a:ext cx="154457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689" y="3298063"/>
            <a:ext cx="1131062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astyle.org/" TargetMode="External"/><Relationship Id="rId5" Type="http://schemas.openxmlformats.org/officeDocument/2006/relationships/hyperlink" Target="http://www.apa.org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59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slide" Target="slide5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7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2957" y="121107"/>
            <a:ext cx="3208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Calibri Light"/>
                <a:cs typeface="Calibri Light"/>
              </a:rPr>
              <a:t>BIBLIOTECA</a:t>
            </a:r>
            <a:r>
              <a:rPr sz="4000" b="0" spc="-130" dirty="0">
                <a:latin typeface="Calibri Light"/>
                <a:cs typeface="Calibri Light"/>
              </a:rPr>
              <a:t> </a:t>
            </a:r>
            <a:r>
              <a:rPr sz="4000" b="0" spc="-30" dirty="0">
                <a:latin typeface="Calibri Light"/>
                <a:cs typeface="Calibri Light"/>
              </a:rPr>
              <a:t>UDI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5854700"/>
            <a:ext cx="10286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D75B6"/>
                </a:solidFill>
                <a:latin typeface="Calibri"/>
                <a:cs typeface="Calibri"/>
              </a:rPr>
              <a:t>ENTREGA</a:t>
            </a:r>
            <a:r>
              <a:rPr sz="24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D75B6"/>
                </a:solidFill>
                <a:latin typeface="Calibri"/>
                <a:cs typeface="Calibri"/>
              </a:rPr>
              <a:t>DE </a:t>
            </a:r>
            <a:r>
              <a:rPr sz="2400" b="1" spc="-25" dirty="0">
                <a:solidFill>
                  <a:srgbClr val="2D75B6"/>
                </a:solidFill>
                <a:latin typeface="Calibri"/>
                <a:cs typeface="Calibri"/>
              </a:rPr>
              <a:t>PROYECTOS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D75B6"/>
                </a:solidFill>
                <a:latin typeface="Calibri"/>
                <a:cs typeface="Calibri"/>
              </a:rPr>
              <a:t>DE GRADO</a:t>
            </a:r>
            <a:r>
              <a:rPr sz="2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Y </a:t>
            </a:r>
            <a:r>
              <a:rPr sz="2400" b="1" spc="-5" dirty="0">
                <a:solidFill>
                  <a:srgbClr val="2D75B6"/>
                </a:solidFill>
                <a:latin typeface="Calibri"/>
                <a:cs typeface="Calibri"/>
              </a:rPr>
              <a:t>MONOGRAFÍAS</a:t>
            </a:r>
            <a:r>
              <a:rPr sz="2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– NORMA</a:t>
            </a:r>
            <a:r>
              <a:rPr sz="2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2D75B6"/>
                </a:solidFill>
                <a:latin typeface="Calibri"/>
                <a:cs typeface="Calibri"/>
              </a:rPr>
              <a:t>APA,</a:t>
            </a:r>
            <a:r>
              <a:rPr sz="24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D75B6"/>
                </a:solidFill>
                <a:latin typeface="Calibri"/>
                <a:cs typeface="Calibri"/>
              </a:rPr>
              <a:t>VERSIÓN</a:t>
            </a:r>
            <a:r>
              <a:rPr sz="2400" b="1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1447800"/>
            <a:ext cx="9208008" cy="4270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4203" y="337565"/>
            <a:ext cx="2343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LISTAS</a:t>
            </a:r>
            <a:r>
              <a:rPr sz="2400" spc="-75" dirty="0"/>
              <a:t> </a:t>
            </a:r>
            <a:r>
              <a:rPr sz="2400" spc="-10" dirty="0"/>
              <a:t>ESPECIALES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24027" y="1597152"/>
            <a:ext cx="3964304" cy="4709160"/>
          </a:xfrm>
          <a:custGeom>
            <a:avLst/>
            <a:gdLst/>
            <a:ahLst/>
            <a:cxnLst/>
            <a:rect l="l" t="t" r="r" b="b"/>
            <a:pathLst>
              <a:path w="3964304" h="4709160">
                <a:moveTo>
                  <a:pt x="3963924" y="0"/>
                </a:moveTo>
                <a:lnTo>
                  <a:pt x="0" y="0"/>
                </a:lnTo>
                <a:lnTo>
                  <a:pt x="0" y="4709160"/>
                </a:lnTo>
                <a:lnTo>
                  <a:pt x="3963924" y="4709160"/>
                </a:lnTo>
                <a:lnTo>
                  <a:pt x="39639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468" y="1614043"/>
            <a:ext cx="37966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42900" marR="5080" indent="-343535" algn="just">
              <a:lnSpc>
                <a:spcPct val="100000"/>
              </a:lnSpc>
              <a:buFont typeface="Arial MT"/>
              <a:buChar char="•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menos</a:t>
            </a:r>
            <a:r>
              <a:rPr sz="2000" b="1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 27 apéndices,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enlistan con letras: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Apéndice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Apéndice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B,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…etc.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342900" marR="5080" indent="-343535" algn="just">
              <a:lnSpc>
                <a:spcPct val="100000"/>
              </a:lnSpc>
              <a:buFont typeface="Arial MT"/>
              <a:buChar char="•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 son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mayores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 27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apéndices,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enlistan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números: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Apéndice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Apéndice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…etc.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672" y="5272278"/>
            <a:ext cx="2736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64310" algn="l"/>
                <a:tab pos="245808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da,	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468" y="4661992"/>
            <a:ext cx="3796029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6350" indent="-343535" algn="r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900" algn="l"/>
                <a:tab pos="343535" algn="l"/>
                <a:tab pos="887094" algn="l"/>
                <a:tab pos="1758314" algn="l"/>
                <a:tab pos="2220595" algn="l"/>
                <a:tab pos="272034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Los	t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los	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	los	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pénd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897255" algn="l"/>
                <a:tab pos="1652905" algn="l"/>
                <a:tab pos="2895600" algn="l"/>
                <a:tab pos="325056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deben	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estar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alineados	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672" y="5577027"/>
            <a:ext cx="34518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preliminares</a:t>
            </a:r>
            <a:r>
              <a:rPr sz="20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20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cuerpo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documento.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05" y="453393"/>
            <a:ext cx="2252916" cy="66445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852352" y="1330325"/>
            <a:ext cx="6666230" cy="5243195"/>
            <a:chOff x="4852352" y="1330325"/>
            <a:chExt cx="6666230" cy="52431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282" y="1821443"/>
              <a:ext cx="4821094" cy="46176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53940" y="1331912"/>
              <a:ext cx="6663055" cy="5240020"/>
            </a:xfrm>
            <a:custGeom>
              <a:avLst/>
              <a:gdLst/>
              <a:ahLst/>
              <a:cxnLst/>
              <a:rect l="l" t="t" r="r" b="b"/>
              <a:pathLst>
                <a:path w="6663055" h="5240020">
                  <a:moveTo>
                    <a:pt x="0" y="5239639"/>
                  </a:moveTo>
                  <a:lnTo>
                    <a:pt x="6663054" y="5239639"/>
                  </a:lnTo>
                  <a:lnTo>
                    <a:pt x="6663054" y="0"/>
                  </a:lnTo>
                  <a:lnTo>
                    <a:pt x="0" y="0"/>
                  </a:lnTo>
                  <a:lnTo>
                    <a:pt x="0" y="52396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3535" y="186309"/>
            <a:ext cx="2343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LISTAS</a:t>
            </a:r>
            <a:r>
              <a:rPr sz="2400" spc="-75" dirty="0"/>
              <a:t> </a:t>
            </a:r>
            <a:r>
              <a:rPr sz="2400" spc="-10" dirty="0"/>
              <a:t>ESPECIALES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620" y="360429"/>
            <a:ext cx="2845942" cy="6644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7380" y="5925413"/>
            <a:ext cx="4857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caso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apéndices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vayan</a:t>
            </a:r>
            <a:r>
              <a:rPr sz="1800" b="1" spc="-5" dirty="0">
                <a:latin typeface="Calibri"/>
                <a:cs typeface="Calibri"/>
              </a:rPr>
              <a:t> en el cuerpo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trabajo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(después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 </a:t>
            </a:r>
            <a:r>
              <a:rPr sz="1800" b="1" spc="-10" dirty="0">
                <a:latin typeface="Calibri"/>
                <a:cs typeface="Calibri"/>
              </a:rPr>
              <a:t>Referencias)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36957" y="1077341"/>
            <a:ext cx="5995670" cy="4715510"/>
            <a:chOff x="6136957" y="1077341"/>
            <a:chExt cx="5995670" cy="47155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4036" y="1511560"/>
              <a:ext cx="4341639" cy="41811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38545" y="1078928"/>
              <a:ext cx="5992495" cy="4712335"/>
            </a:xfrm>
            <a:custGeom>
              <a:avLst/>
              <a:gdLst/>
              <a:ahLst/>
              <a:cxnLst/>
              <a:rect l="l" t="t" r="r" b="b"/>
              <a:pathLst>
                <a:path w="5992495" h="4712335">
                  <a:moveTo>
                    <a:pt x="0" y="4712335"/>
                  </a:moveTo>
                  <a:lnTo>
                    <a:pt x="5992495" y="4712335"/>
                  </a:lnTo>
                  <a:lnTo>
                    <a:pt x="5992495" y="0"/>
                  </a:lnTo>
                  <a:lnTo>
                    <a:pt x="0" y="0"/>
                  </a:lnTo>
                  <a:lnTo>
                    <a:pt x="0" y="47123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192" y="1519324"/>
            <a:ext cx="4335675" cy="41526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34073" y="5925413"/>
            <a:ext cx="54019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caso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</a:t>
            </a:r>
            <a:r>
              <a:rPr sz="1800" b="1" spc="-5" dirty="0">
                <a:latin typeface="Calibri"/>
                <a:cs typeface="Calibri"/>
              </a:rPr>
              <a:t> apéndices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vayan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 </a:t>
            </a:r>
            <a:r>
              <a:rPr sz="1800" b="1" spc="-5" dirty="0" err="1">
                <a:latin typeface="Calibri"/>
                <a:cs typeface="Calibri"/>
              </a:rPr>
              <a:t>carpeta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adjunta</a:t>
            </a:r>
            <a:r>
              <a:rPr sz="1800" b="1" spc="-1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96" y="1078928"/>
            <a:ext cx="5992495" cy="471233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885825" algn="r">
              <a:lnSpc>
                <a:spcPct val="100000"/>
              </a:lnSpc>
              <a:spcBef>
                <a:spcPts val="720"/>
              </a:spcBef>
            </a:pPr>
            <a:r>
              <a:rPr sz="900" b="1" dirty="0">
                <a:latin typeface="Times New Roman"/>
                <a:cs typeface="Times New Roman"/>
              </a:rPr>
              <a:t>Pág.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987" y="158622"/>
            <a:ext cx="10438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Glosario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4005" y="1175130"/>
            <a:ext cx="8340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Autonomía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hace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referencia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posibilidad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tiene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trabajador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organizar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trabajo,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regulando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4005" y="1662506"/>
            <a:ext cx="5278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su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ritmo,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determinando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orden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forma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realizar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tareas.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4005" y="2638424"/>
            <a:ext cx="8300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Clima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organizacional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conjunto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características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permanentes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describen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una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organización,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4005" y="3125800"/>
            <a:ext cx="67443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distinguen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otra,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influyen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comportamiento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personas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forman.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4005" y="4101846"/>
            <a:ext cx="8470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Desarrollo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profesional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refiere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posibilidades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ponen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disposición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personal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cuanto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4005" y="4589526"/>
            <a:ext cx="3105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formación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promoción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profesional.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4005" y="5565140"/>
            <a:ext cx="8232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Estrés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laboral: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surge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cuando las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demandas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trabajo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altas,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mismo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tiempo,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capacidad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4005" y="6052820"/>
            <a:ext cx="781748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control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mismas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baja.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también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produce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cuando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existe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desequilibrio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entre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alto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esfuerzo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(demandas,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obligaciones,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etc.)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baja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recompensa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(sueldo,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estima,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etc.)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631" y="1705355"/>
            <a:ext cx="3421379" cy="4401820"/>
          </a:xfrm>
          <a:custGeom>
            <a:avLst/>
            <a:gdLst/>
            <a:ahLst/>
            <a:cxnLst/>
            <a:rect l="l" t="t" r="r" b="b"/>
            <a:pathLst>
              <a:path w="3421379" h="4401820">
                <a:moveTo>
                  <a:pt x="3421379" y="0"/>
                </a:moveTo>
                <a:lnTo>
                  <a:pt x="0" y="0"/>
                </a:lnTo>
                <a:lnTo>
                  <a:pt x="0" y="4401312"/>
                </a:lnTo>
                <a:lnTo>
                  <a:pt x="3421379" y="4401312"/>
                </a:lnTo>
                <a:lnTo>
                  <a:pt x="34213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03425" y="1721612"/>
            <a:ext cx="620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1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067" y="2331212"/>
            <a:ext cx="1590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1423670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Deb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61107" y="2331212"/>
            <a:ext cx="1187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967" y="2636012"/>
            <a:ext cx="1809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alfabéticamente.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2067" y="2940812"/>
            <a:ext cx="3264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1120140" algn="l"/>
                <a:tab pos="1591310" algn="l"/>
                <a:tab pos="2685415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Dejar	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un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espacios	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067" y="3245307"/>
            <a:ext cx="32651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términos.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830580" algn="l"/>
                <a:tab pos="1906905" algn="l"/>
                <a:tab pos="2703830" algn="l"/>
                <a:tab pos="298767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Los	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érmi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os	de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77517" y="3855465"/>
            <a:ext cx="1971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84010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	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yúscula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2067" y="3855465"/>
            <a:ext cx="11582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negrilla  inicial.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Iniciar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1170" y="4465065"/>
            <a:ext cx="1706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8115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067" y="4769561"/>
            <a:ext cx="326580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minúscula</a:t>
            </a:r>
            <a:r>
              <a:rPr sz="200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después</a:t>
            </a:r>
            <a:r>
              <a:rPr sz="2000" b="1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puntos.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Importante:</a:t>
            </a:r>
            <a:r>
              <a:rPr sz="20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citar</a:t>
            </a:r>
            <a:r>
              <a:rPr sz="20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fuente </a:t>
            </a:r>
            <a:r>
              <a:rPr sz="2000" b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conceptos.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7209" y="5939738"/>
            <a:ext cx="1796414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latin typeface="Times New Roman"/>
                <a:cs typeface="Times New Roman"/>
              </a:rPr>
              <a:t>(según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sea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el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caso) y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la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cita.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6313" y="323469"/>
            <a:ext cx="1436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5" dirty="0"/>
              <a:t>T</a:t>
            </a:r>
            <a:r>
              <a:rPr sz="3600" dirty="0"/>
              <a:t>ABLAS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449" y="374254"/>
            <a:ext cx="2252916" cy="66576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2107" y="1421891"/>
            <a:ext cx="3279775" cy="4939665"/>
          </a:xfrm>
          <a:custGeom>
            <a:avLst/>
            <a:gdLst/>
            <a:ahLst/>
            <a:cxnLst/>
            <a:rect l="l" t="t" r="r" b="b"/>
            <a:pathLst>
              <a:path w="3279775" h="4939665">
                <a:moveTo>
                  <a:pt x="3279648" y="0"/>
                </a:moveTo>
                <a:lnTo>
                  <a:pt x="0" y="0"/>
                </a:lnTo>
                <a:lnTo>
                  <a:pt x="0" y="4939284"/>
                </a:lnTo>
                <a:lnTo>
                  <a:pt x="3279648" y="4939284"/>
                </a:lnTo>
                <a:lnTo>
                  <a:pt x="327964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0753" y="1442161"/>
            <a:ext cx="5607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238" y="1899920"/>
            <a:ext cx="3126740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tablas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deben</a:t>
            </a:r>
            <a:r>
              <a:rPr sz="1500"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visualizar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líneas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verticales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horizontales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celdas.</a:t>
            </a:r>
            <a:endParaRPr sz="1500">
              <a:latin typeface="Calibri"/>
              <a:cs typeface="Calibri"/>
            </a:endParaRPr>
          </a:p>
          <a:p>
            <a:pPr marL="299085" marR="889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hacer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uso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escala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grises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desea,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opcional.</a:t>
            </a:r>
            <a:endParaRPr sz="15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una tabla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es más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larga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página, debe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repetir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información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fila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encabezado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página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siguiente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cualquier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posterior.</a:t>
            </a:r>
            <a:endParaRPr sz="1500">
              <a:latin typeface="Calibri"/>
              <a:cs typeface="Calibri"/>
            </a:endParaRPr>
          </a:p>
          <a:p>
            <a:pPr marL="299085" marR="635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tabla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demasiado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ancha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caber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página,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orientación</a:t>
            </a:r>
            <a:r>
              <a:rPr sz="15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horizontal.</a:t>
            </a:r>
            <a:r>
              <a:rPr sz="15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5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importa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4589" y="4872354"/>
            <a:ext cx="869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	pá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cambiar</a:t>
            </a:r>
            <a:r>
              <a:rPr sz="15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055" y="4872354"/>
            <a:ext cx="187896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encabezado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también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mueve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orientación.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238" y="5558129"/>
            <a:ext cx="31248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caso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tabla</a:t>
            </a:r>
            <a:r>
              <a:rPr sz="1500" b="1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requiera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aclaratoria,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palabra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cursiva.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94341" y="1718881"/>
            <a:ext cx="8599170" cy="3689985"/>
            <a:chOff x="3494341" y="1718881"/>
            <a:chExt cx="8599170" cy="36899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053" y="1774000"/>
              <a:ext cx="8508382" cy="35797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95928" y="1720469"/>
              <a:ext cx="8595995" cy="3686810"/>
            </a:xfrm>
            <a:custGeom>
              <a:avLst/>
              <a:gdLst/>
              <a:ahLst/>
              <a:cxnLst/>
              <a:rect l="l" t="t" r="r" b="b"/>
              <a:pathLst>
                <a:path w="8595995" h="3686810">
                  <a:moveTo>
                    <a:pt x="0" y="3686683"/>
                  </a:moveTo>
                  <a:lnTo>
                    <a:pt x="8595487" y="3686683"/>
                  </a:lnTo>
                  <a:lnTo>
                    <a:pt x="8595487" y="0"/>
                  </a:lnTo>
                  <a:lnTo>
                    <a:pt x="0" y="0"/>
                  </a:lnTo>
                  <a:lnTo>
                    <a:pt x="0" y="36866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30723" y="1668017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gri</a:t>
            </a:r>
            <a:r>
              <a:rPr sz="1800" b="1" spc="-2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4295" y="1906015"/>
            <a:ext cx="2357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interlinea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(un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81793" y="1783460"/>
            <a:ext cx="156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Título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cursiva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46853" y="6249111"/>
            <a:ext cx="64890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1550" marR="5080" indent="-95885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Con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el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fin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optimizar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espacio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y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desea,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el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interlineado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tabla</a:t>
            </a:r>
            <a:r>
              <a:rPr sz="1600" b="1" spc="-10" dirty="0">
                <a:latin typeface="Calibri"/>
                <a:cs typeface="Calibri"/>
              </a:rPr>
              <a:t> puede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reducirlo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1.0,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también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llamado:</a:t>
            </a:r>
            <a:r>
              <a:rPr sz="1600" b="1" spc="-10" dirty="0">
                <a:latin typeface="Calibri"/>
                <a:cs typeface="Calibri"/>
              </a:rPr>
              <a:t> interlineado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sencillo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24295" y="2440940"/>
            <a:ext cx="2357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interlinea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(un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7209" y="5315719"/>
            <a:ext cx="8065770" cy="6540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R="174625" algn="ctr">
              <a:lnSpc>
                <a:spcPct val="100000"/>
              </a:lnSpc>
              <a:spcBef>
                <a:spcPts val="860"/>
              </a:spcBef>
            </a:pP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interlinea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(un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enter)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250" i="1" spc="-5" dirty="0">
                <a:latin typeface="Times New Roman"/>
                <a:cs typeface="Times New Roman"/>
              </a:rPr>
              <a:t>Nota:</a:t>
            </a:r>
            <a:r>
              <a:rPr sz="1250" i="1" spc="2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*Número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niños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que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terminaron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todas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las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pruebas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entre cada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20,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en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cada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uno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los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grupos.</a:t>
            </a:r>
            <a:r>
              <a:rPr sz="1250" spc="-6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Adaptado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o</a:t>
            </a:r>
            <a:r>
              <a:rPr sz="1250" spc="-20" dirty="0">
                <a:latin typeface="Times New Roman"/>
                <a:cs typeface="Times New Roman"/>
              </a:rPr>
              <a:t> Tomado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de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6114" y="5935471"/>
            <a:ext cx="1161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10ptos.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-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2.0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01974" y="1797557"/>
            <a:ext cx="6677659" cy="852169"/>
          </a:xfrm>
          <a:custGeom>
            <a:avLst/>
            <a:gdLst/>
            <a:ahLst/>
            <a:cxnLst/>
            <a:rect l="l" t="t" r="r" b="b"/>
            <a:pathLst>
              <a:path w="6677659" h="852169">
                <a:moveTo>
                  <a:pt x="1408684" y="38100"/>
                </a:moveTo>
                <a:lnTo>
                  <a:pt x="1389634" y="28575"/>
                </a:lnTo>
                <a:lnTo>
                  <a:pt x="1332484" y="0"/>
                </a:lnTo>
                <a:lnTo>
                  <a:pt x="1332484" y="28575"/>
                </a:lnTo>
                <a:lnTo>
                  <a:pt x="726948" y="28575"/>
                </a:lnTo>
                <a:lnTo>
                  <a:pt x="726948" y="47625"/>
                </a:lnTo>
                <a:lnTo>
                  <a:pt x="1332484" y="47625"/>
                </a:lnTo>
                <a:lnTo>
                  <a:pt x="1332484" y="76200"/>
                </a:lnTo>
                <a:lnTo>
                  <a:pt x="1389634" y="47625"/>
                </a:lnTo>
                <a:lnTo>
                  <a:pt x="1408684" y="38100"/>
                </a:lnTo>
                <a:close/>
              </a:path>
              <a:path w="6677659" h="852169">
                <a:moveTo>
                  <a:pt x="2781300" y="813816"/>
                </a:moveTo>
                <a:lnTo>
                  <a:pt x="2762250" y="804291"/>
                </a:lnTo>
                <a:lnTo>
                  <a:pt x="2705100" y="775716"/>
                </a:lnTo>
                <a:lnTo>
                  <a:pt x="2705100" y="804291"/>
                </a:lnTo>
                <a:lnTo>
                  <a:pt x="0" y="804291"/>
                </a:lnTo>
                <a:lnTo>
                  <a:pt x="0" y="823341"/>
                </a:lnTo>
                <a:lnTo>
                  <a:pt x="2705100" y="823341"/>
                </a:lnTo>
                <a:lnTo>
                  <a:pt x="2705100" y="851916"/>
                </a:lnTo>
                <a:lnTo>
                  <a:pt x="2762250" y="823341"/>
                </a:lnTo>
                <a:lnTo>
                  <a:pt x="2781300" y="813816"/>
                </a:lnTo>
                <a:close/>
              </a:path>
              <a:path w="6677659" h="852169">
                <a:moveTo>
                  <a:pt x="2781300" y="281940"/>
                </a:moveTo>
                <a:lnTo>
                  <a:pt x="2762250" y="272415"/>
                </a:lnTo>
                <a:lnTo>
                  <a:pt x="2705100" y="243840"/>
                </a:lnTo>
                <a:lnTo>
                  <a:pt x="2705100" y="272415"/>
                </a:lnTo>
                <a:lnTo>
                  <a:pt x="0" y="272415"/>
                </a:lnTo>
                <a:lnTo>
                  <a:pt x="0" y="291465"/>
                </a:lnTo>
                <a:lnTo>
                  <a:pt x="2705100" y="291465"/>
                </a:lnTo>
                <a:lnTo>
                  <a:pt x="2705100" y="320040"/>
                </a:lnTo>
                <a:lnTo>
                  <a:pt x="2762250" y="291465"/>
                </a:lnTo>
                <a:lnTo>
                  <a:pt x="2781300" y="281940"/>
                </a:lnTo>
                <a:close/>
              </a:path>
              <a:path w="6677659" h="852169">
                <a:moveTo>
                  <a:pt x="6677660" y="152400"/>
                </a:moveTo>
                <a:lnTo>
                  <a:pt x="6592951" y="143383"/>
                </a:lnTo>
                <a:lnTo>
                  <a:pt x="6602971" y="170205"/>
                </a:lnTo>
                <a:lnTo>
                  <a:pt x="5853430" y="450596"/>
                </a:lnTo>
                <a:lnTo>
                  <a:pt x="5860034" y="468503"/>
                </a:lnTo>
                <a:lnTo>
                  <a:pt x="6609601" y="187985"/>
                </a:lnTo>
                <a:lnTo>
                  <a:pt x="6619621" y="214757"/>
                </a:lnTo>
                <a:lnTo>
                  <a:pt x="6665239" y="165735"/>
                </a:lnTo>
                <a:lnTo>
                  <a:pt x="6677660" y="152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6578" y="6037326"/>
            <a:ext cx="825500" cy="76200"/>
          </a:xfrm>
          <a:custGeom>
            <a:avLst/>
            <a:gdLst/>
            <a:ahLst/>
            <a:cxnLst/>
            <a:rect l="l" t="t" r="r" b="b"/>
            <a:pathLst>
              <a:path w="825500" h="76200">
                <a:moveTo>
                  <a:pt x="749046" y="0"/>
                </a:moveTo>
                <a:lnTo>
                  <a:pt x="749046" y="76200"/>
                </a:lnTo>
                <a:lnTo>
                  <a:pt x="806196" y="47625"/>
                </a:lnTo>
                <a:lnTo>
                  <a:pt x="761746" y="47625"/>
                </a:lnTo>
                <a:lnTo>
                  <a:pt x="761746" y="28575"/>
                </a:lnTo>
                <a:lnTo>
                  <a:pt x="806196" y="28575"/>
                </a:lnTo>
                <a:lnTo>
                  <a:pt x="749046" y="0"/>
                </a:lnTo>
                <a:close/>
              </a:path>
              <a:path w="825500" h="76200">
                <a:moveTo>
                  <a:pt x="749046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749046" y="47625"/>
                </a:lnTo>
                <a:lnTo>
                  <a:pt x="749046" y="28575"/>
                </a:lnTo>
                <a:close/>
              </a:path>
              <a:path w="825500" h="76200">
                <a:moveTo>
                  <a:pt x="806196" y="28575"/>
                </a:moveTo>
                <a:lnTo>
                  <a:pt x="761746" y="28575"/>
                </a:lnTo>
                <a:lnTo>
                  <a:pt x="761746" y="47625"/>
                </a:lnTo>
                <a:lnTo>
                  <a:pt x="806196" y="47625"/>
                </a:lnTo>
                <a:lnTo>
                  <a:pt x="825246" y="38100"/>
                </a:lnTo>
                <a:lnTo>
                  <a:pt x="806196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2726" y="5535929"/>
            <a:ext cx="2781300" cy="76200"/>
          </a:xfrm>
          <a:custGeom>
            <a:avLst/>
            <a:gdLst/>
            <a:ahLst/>
            <a:cxnLst/>
            <a:rect l="l" t="t" r="r" b="b"/>
            <a:pathLst>
              <a:path w="2781300" h="76200">
                <a:moveTo>
                  <a:pt x="2705100" y="0"/>
                </a:moveTo>
                <a:lnTo>
                  <a:pt x="2705100" y="76200"/>
                </a:lnTo>
                <a:lnTo>
                  <a:pt x="2762250" y="47625"/>
                </a:lnTo>
                <a:lnTo>
                  <a:pt x="2717800" y="47625"/>
                </a:lnTo>
                <a:lnTo>
                  <a:pt x="2717800" y="28575"/>
                </a:lnTo>
                <a:lnTo>
                  <a:pt x="2762250" y="28575"/>
                </a:lnTo>
                <a:lnTo>
                  <a:pt x="2705100" y="0"/>
                </a:lnTo>
                <a:close/>
              </a:path>
              <a:path w="2781300" h="76200">
                <a:moveTo>
                  <a:pt x="2705100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2705100" y="47625"/>
                </a:lnTo>
                <a:lnTo>
                  <a:pt x="2705100" y="28575"/>
                </a:lnTo>
                <a:close/>
              </a:path>
              <a:path w="2781300" h="76200">
                <a:moveTo>
                  <a:pt x="2762250" y="28575"/>
                </a:moveTo>
                <a:lnTo>
                  <a:pt x="2717800" y="28575"/>
                </a:lnTo>
                <a:lnTo>
                  <a:pt x="2717800" y="47625"/>
                </a:lnTo>
                <a:lnTo>
                  <a:pt x="2762250" y="47625"/>
                </a:lnTo>
                <a:lnTo>
                  <a:pt x="2781300" y="38100"/>
                </a:lnTo>
                <a:lnTo>
                  <a:pt x="2762250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9211" y="1104898"/>
            <a:ext cx="7001256" cy="56936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147" y="371097"/>
            <a:ext cx="2693325" cy="6644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87973" y="320802"/>
            <a:ext cx="15582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FIGURAS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4160011" y="1065657"/>
            <a:ext cx="728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gri</a:t>
            </a:r>
            <a:r>
              <a:rPr sz="1800" b="1" spc="-2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0378" y="1268984"/>
            <a:ext cx="237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interlinea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(un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898" y="1137665"/>
            <a:ext cx="157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Título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cursiva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4365" y="5865367"/>
            <a:ext cx="237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interlinea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(un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3453" y="1708784"/>
            <a:ext cx="237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interlinea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(un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enter)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1793" y="6449364"/>
            <a:ext cx="138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10ptos.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49217" y="1207769"/>
            <a:ext cx="466725" cy="76200"/>
          </a:xfrm>
          <a:custGeom>
            <a:avLst/>
            <a:gdLst/>
            <a:ahLst/>
            <a:cxnLst/>
            <a:rect l="l" t="t" r="r" b="b"/>
            <a:pathLst>
              <a:path w="466725" h="76200">
                <a:moveTo>
                  <a:pt x="390525" y="0"/>
                </a:moveTo>
                <a:lnTo>
                  <a:pt x="390525" y="76200"/>
                </a:lnTo>
                <a:lnTo>
                  <a:pt x="447675" y="47625"/>
                </a:lnTo>
                <a:lnTo>
                  <a:pt x="403225" y="47625"/>
                </a:lnTo>
                <a:lnTo>
                  <a:pt x="403225" y="28575"/>
                </a:lnTo>
                <a:lnTo>
                  <a:pt x="447675" y="28575"/>
                </a:lnTo>
                <a:lnTo>
                  <a:pt x="390525" y="0"/>
                </a:lnTo>
                <a:close/>
              </a:path>
              <a:path w="466725" h="76200">
                <a:moveTo>
                  <a:pt x="39052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90525" y="47625"/>
                </a:lnTo>
                <a:lnTo>
                  <a:pt x="390525" y="28575"/>
                </a:lnTo>
                <a:close/>
              </a:path>
              <a:path w="466725" h="76200">
                <a:moveTo>
                  <a:pt x="447675" y="28575"/>
                </a:moveTo>
                <a:lnTo>
                  <a:pt x="403225" y="28575"/>
                </a:lnTo>
                <a:lnTo>
                  <a:pt x="403225" y="47625"/>
                </a:lnTo>
                <a:lnTo>
                  <a:pt x="447675" y="47625"/>
                </a:lnTo>
                <a:lnTo>
                  <a:pt x="466725" y="38100"/>
                </a:lnTo>
                <a:lnTo>
                  <a:pt x="447675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7214" y="1399794"/>
            <a:ext cx="1614805" cy="76200"/>
          </a:xfrm>
          <a:custGeom>
            <a:avLst/>
            <a:gdLst/>
            <a:ahLst/>
            <a:cxnLst/>
            <a:rect l="l" t="t" r="r" b="b"/>
            <a:pathLst>
              <a:path w="1614804" h="76200">
                <a:moveTo>
                  <a:pt x="1538224" y="0"/>
                </a:moveTo>
                <a:lnTo>
                  <a:pt x="1538224" y="76200"/>
                </a:lnTo>
                <a:lnTo>
                  <a:pt x="1595374" y="47625"/>
                </a:lnTo>
                <a:lnTo>
                  <a:pt x="1550924" y="47625"/>
                </a:lnTo>
                <a:lnTo>
                  <a:pt x="1550924" y="28575"/>
                </a:lnTo>
                <a:lnTo>
                  <a:pt x="1595374" y="28575"/>
                </a:lnTo>
                <a:lnTo>
                  <a:pt x="1538224" y="0"/>
                </a:lnTo>
                <a:close/>
              </a:path>
              <a:path w="1614804" h="76200">
                <a:moveTo>
                  <a:pt x="1538224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538224" y="47625"/>
                </a:lnTo>
                <a:lnTo>
                  <a:pt x="1538224" y="28575"/>
                </a:lnTo>
                <a:close/>
              </a:path>
              <a:path w="1614804" h="76200">
                <a:moveTo>
                  <a:pt x="1595374" y="28575"/>
                </a:moveTo>
                <a:lnTo>
                  <a:pt x="1550924" y="28575"/>
                </a:lnTo>
                <a:lnTo>
                  <a:pt x="1550924" y="47625"/>
                </a:lnTo>
                <a:lnTo>
                  <a:pt x="1595374" y="47625"/>
                </a:lnTo>
                <a:lnTo>
                  <a:pt x="1614424" y="38100"/>
                </a:lnTo>
                <a:lnTo>
                  <a:pt x="1595374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59090" y="1315974"/>
            <a:ext cx="471805" cy="261620"/>
          </a:xfrm>
          <a:custGeom>
            <a:avLst/>
            <a:gdLst/>
            <a:ahLst/>
            <a:cxnLst/>
            <a:rect l="l" t="t" r="r" b="b"/>
            <a:pathLst>
              <a:path w="471804" h="261619">
                <a:moveTo>
                  <a:pt x="399764" y="27911"/>
                </a:moveTo>
                <a:lnTo>
                  <a:pt x="0" y="244348"/>
                </a:lnTo>
                <a:lnTo>
                  <a:pt x="9143" y="261112"/>
                </a:lnTo>
                <a:lnTo>
                  <a:pt x="408807" y="44663"/>
                </a:lnTo>
                <a:lnTo>
                  <a:pt x="399764" y="27911"/>
                </a:lnTo>
                <a:close/>
              </a:path>
              <a:path w="471804" h="261619">
                <a:moveTo>
                  <a:pt x="456006" y="21843"/>
                </a:moveTo>
                <a:lnTo>
                  <a:pt x="410971" y="21843"/>
                </a:lnTo>
                <a:lnTo>
                  <a:pt x="419988" y="38608"/>
                </a:lnTo>
                <a:lnTo>
                  <a:pt x="408807" y="44663"/>
                </a:lnTo>
                <a:lnTo>
                  <a:pt x="422401" y="69850"/>
                </a:lnTo>
                <a:lnTo>
                  <a:pt x="456006" y="21843"/>
                </a:lnTo>
                <a:close/>
              </a:path>
              <a:path w="471804" h="261619">
                <a:moveTo>
                  <a:pt x="410971" y="21843"/>
                </a:moveTo>
                <a:lnTo>
                  <a:pt x="399764" y="27911"/>
                </a:lnTo>
                <a:lnTo>
                  <a:pt x="408807" y="44663"/>
                </a:lnTo>
                <a:lnTo>
                  <a:pt x="419988" y="38608"/>
                </a:lnTo>
                <a:lnTo>
                  <a:pt x="410971" y="21843"/>
                </a:lnTo>
                <a:close/>
              </a:path>
              <a:path w="471804" h="261619">
                <a:moveTo>
                  <a:pt x="471296" y="0"/>
                </a:moveTo>
                <a:lnTo>
                  <a:pt x="386206" y="2793"/>
                </a:lnTo>
                <a:lnTo>
                  <a:pt x="399764" y="27911"/>
                </a:lnTo>
                <a:lnTo>
                  <a:pt x="410971" y="21843"/>
                </a:lnTo>
                <a:lnTo>
                  <a:pt x="456006" y="21843"/>
                </a:lnTo>
                <a:lnTo>
                  <a:pt x="4712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9878" y="6605778"/>
            <a:ext cx="810895" cy="76200"/>
          </a:xfrm>
          <a:custGeom>
            <a:avLst/>
            <a:gdLst/>
            <a:ahLst/>
            <a:cxnLst/>
            <a:rect l="l" t="t" r="r" b="b"/>
            <a:pathLst>
              <a:path w="810895" h="76200">
                <a:moveTo>
                  <a:pt x="734187" y="0"/>
                </a:moveTo>
                <a:lnTo>
                  <a:pt x="734187" y="76200"/>
                </a:lnTo>
                <a:lnTo>
                  <a:pt x="791337" y="47625"/>
                </a:lnTo>
                <a:lnTo>
                  <a:pt x="746887" y="47625"/>
                </a:lnTo>
                <a:lnTo>
                  <a:pt x="746887" y="28575"/>
                </a:lnTo>
                <a:lnTo>
                  <a:pt x="791337" y="28575"/>
                </a:lnTo>
                <a:lnTo>
                  <a:pt x="734187" y="0"/>
                </a:lnTo>
                <a:close/>
              </a:path>
              <a:path w="810895" h="76200">
                <a:moveTo>
                  <a:pt x="734187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734187" y="47625"/>
                </a:lnTo>
                <a:lnTo>
                  <a:pt x="734187" y="28575"/>
                </a:lnTo>
                <a:close/>
              </a:path>
              <a:path w="810895" h="76200">
                <a:moveTo>
                  <a:pt x="791337" y="28575"/>
                </a:moveTo>
                <a:lnTo>
                  <a:pt x="746887" y="28575"/>
                </a:lnTo>
                <a:lnTo>
                  <a:pt x="746887" y="47625"/>
                </a:lnTo>
                <a:lnTo>
                  <a:pt x="791337" y="47625"/>
                </a:lnTo>
                <a:lnTo>
                  <a:pt x="810387" y="38100"/>
                </a:lnTo>
                <a:lnTo>
                  <a:pt x="791337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1202" y="6000750"/>
            <a:ext cx="1614805" cy="76200"/>
          </a:xfrm>
          <a:custGeom>
            <a:avLst/>
            <a:gdLst/>
            <a:ahLst/>
            <a:cxnLst/>
            <a:rect l="l" t="t" r="r" b="b"/>
            <a:pathLst>
              <a:path w="1614804" h="76200">
                <a:moveTo>
                  <a:pt x="1538224" y="0"/>
                </a:moveTo>
                <a:lnTo>
                  <a:pt x="1538224" y="76200"/>
                </a:lnTo>
                <a:lnTo>
                  <a:pt x="1595374" y="47625"/>
                </a:lnTo>
                <a:lnTo>
                  <a:pt x="1550924" y="47625"/>
                </a:lnTo>
                <a:lnTo>
                  <a:pt x="1550924" y="28575"/>
                </a:lnTo>
                <a:lnTo>
                  <a:pt x="1595374" y="28575"/>
                </a:lnTo>
                <a:lnTo>
                  <a:pt x="1538224" y="0"/>
                </a:lnTo>
                <a:close/>
              </a:path>
              <a:path w="1614804" h="76200">
                <a:moveTo>
                  <a:pt x="1538224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538224" y="47625"/>
                </a:lnTo>
                <a:lnTo>
                  <a:pt x="1538224" y="28575"/>
                </a:lnTo>
                <a:close/>
              </a:path>
              <a:path w="1614804" h="76200">
                <a:moveTo>
                  <a:pt x="1595374" y="28575"/>
                </a:moveTo>
                <a:lnTo>
                  <a:pt x="1550924" y="28575"/>
                </a:lnTo>
                <a:lnTo>
                  <a:pt x="1550924" y="47625"/>
                </a:lnTo>
                <a:lnTo>
                  <a:pt x="1595374" y="47625"/>
                </a:lnTo>
                <a:lnTo>
                  <a:pt x="1614424" y="38100"/>
                </a:lnTo>
                <a:lnTo>
                  <a:pt x="1595374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3497" y="1838705"/>
            <a:ext cx="1614805" cy="76200"/>
          </a:xfrm>
          <a:custGeom>
            <a:avLst/>
            <a:gdLst/>
            <a:ahLst/>
            <a:cxnLst/>
            <a:rect l="l" t="t" r="r" b="b"/>
            <a:pathLst>
              <a:path w="1614804" h="76200">
                <a:moveTo>
                  <a:pt x="1538224" y="0"/>
                </a:moveTo>
                <a:lnTo>
                  <a:pt x="1538224" y="76200"/>
                </a:lnTo>
                <a:lnTo>
                  <a:pt x="1595374" y="47625"/>
                </a:lnTo>
                <a:lnTo>
                  <a:pt x="1550924" y="47625"/>
                </a:lnTo>
                <a:lnTo>
                  <a:pt x="1550924" y="28575"/>
                </a:lnTo>
                <a:lnTo>
                  <a:pt x="1595374" y="28575"/>
                </a:lnTo>
                <a:lnTo>
                  <a:pt x="1538224" y="0"/>
                </a:lnTo>
                <a:close/>
              </a:path>
              <a:path w="1614804" h="76200">
                <a:moveTo>
                  <a:pt x="1538224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538224" y="47625"/>
                </a:lnTo>
                <a:lnTo>
                  <a:pt x="1538224" y="28575"/>
                </a:lnTo>
                <a:close/>
              </a:path>
              <a:path w="1614804" h="76200">
                <a:moveTo>
                  <a:pt x="1595374" y="28575"/>
                </a:moveTo>
                <a:lnTo>
                  <a:pt x="1550924" y="28575"/>
                </a:lnTo>
                <a:lnTo>
                  <a:pt x="1550924" y="47625"/>
                </a:lnTo>
                <a:lnTo>
                  <a:pt x="1595374" y="47625"/>
                </a:lnTo>
                <a:lnTo>
                  <a:pt x="1614424" y="38100"/>
                </a:lnTo>
                <a:lnTo>
                  <a:pt x="1595374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4190" y="343280"/>
            <a:ext cx="2023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CITACIÓN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0" y="1361948"/>
            <a:ext cx="11201399" cy="4990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53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latin typeface="Calibri"/>
                <a:cs typeface="Calibri"/>
              </a:rPr>
              <a:t>Proporcione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</a:t>
            </a:r>
            <a:r>
              <a:rPr sz="2400" spc="-15" dirty="0">
                <a:latin typeface="Calibri"/>
                <a:cs typeface="Calibri"/>
              </a:rPr>
              <a:t> crédito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apropiado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fuente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ejemplo,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mediante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 uso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cita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 </a:t>
            </a:r>
            <a:r>
              <a:rPr sz="2400" spc="-20" dirty="0">
                <a:latin typeface="Calibri"/>
                <a:cs typeface="Calibri"/>
              </a:rPr>
              <a:t>texto)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siempre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haga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siguiente: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299085" marR="15176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Parafraseando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decir,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propias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palabras)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ideas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demás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Cita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directamente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las </a:t>
            </a:r>
            <a:r>
              <a:rPr sz="2400" spc="-15" dirty="0">
                <a:latin typeface="Calibri"/>
                <a:cs typeface="Calibri"/>
              </a:rPr>
              <a:t>palabras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otros</a:t>
            </a:r>
            <a:endParaRPr sz="24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CO" sz="2400" spc="-10" dirty="0">
                <a:latin typeface="Calibri"/>
                <a:cs typeface="Calibri"/>
              </a:rPr>
              <a:t>Copiar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adapt</a:t>
            </a:r>
            <a:r>
              <a:rPr lang="es-CO" sz="2400" spc="-10" dirty="0" err="1">
                <a:latin typeface="Calibri"/>
                <a:cs typeface="Calibri"/>
              </a:rPr>
              <a:t>ar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una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tabla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figura,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incluso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imágenes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Internet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gratuitas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licencia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Creative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Commons</a:t>
            </a:r>
            <a:endParaRPr sz="2400" dirty="0">
              <a:latin typeface="Calibri"/>
              <a:cs typeface="Calibri"/>
            </a:endParaRPr>
          </a:p>
          <a:p>
            <a:pPr marL="299085" marR="67437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CO" sz="2400" spc="-15" dirty="0">
                <a:latin typeface="Calibri"/>
                <a:cs typeface="Calibri"/>
              </a:rPr>
              <a:t>Copiar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pasaje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texto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largo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elemento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prueba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derechos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autor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comercial</a:t>
            </a:r>
            <a:endParaRPr lang="es-ES" sz="2400" spc="-15" dirty="0">
              <a:latin typeface="Calibri"/>
              <a:cs typeface="Calibri"/>
            </a:endParaRPr>
          </a:p>
          <a:p>
            <a:pPr marL="299085" marR="67437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ES" sz="2400" spc="-15" dirty="0">
                <a:latin typeface="Calibri"/>
                <a:cs typeface="Calibri"/>
              </a:rPr>
              <a:t>Cita basada en el autor: cuando el concepto o afirmación es emitida por el mismo autor</a:t>
            </a:r>
          </a:p>
          <a:p>
            <a:pPr marL="299085" marR="67437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ES" sz="2400" spc="-15" dirty="0">
                <a:latin typeface="Calibri"/>
                <a:cs typeface="Calibri"/>
              </a:rPr>
              <a:t>Cita basada en el texto: dentro de la información que contiene el texto se hace referencia al autor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038" y="376173"/>
            <a:ext cx="1045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Ci</a:t>
            </a:r>
            <a:r>
              <a:rPr sz="2400" spc="-30" dirty="0"/>
              <a:t>t</a:t>
            </a:r>
            <a:r>
              <a:rPr sz="2400" dirty="0"/>
              <a:t>aci</a:t>
            </a:r>
            <a:r>
              <a:rPr sz="2400" spc="5" dirty="0"/>
              <a:t>ó</a:t>
            </a:r>
            <a:r>
              <a:rPr sz="2400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289424" y="2599181"/>
            <a:ext cx="3111390" cy="939165"/>
          </a:xfrm>
          <a:custGeom>
            <a:avLst/>
            <a:gdLst/>
            <a:ahLst/>
            <a:cxnLst/>
            <a:rect l="l" t="t" r="r" b="b"/>
            <a:pathLst>
              <a:path w="2563495" h="939164">
                <a:moveTo>
                  <a:pt x="2093976" y="0"/>
                </a:moveTo>
                <a:lnTo>
                  <a:pt x="0" y="0"/>
                </a:lnTo>
                <a:lnTo>
                  <a:pt x="469392" y="469392"/>
                </a:lnTo>
                <a:lnTo>
                  <a:pt x="0" y="938784"/>
                </a:lnTo>
                <a:lnTo>
                  <a:pt x="2093976" y="938784"/>
                </a:lnTo>
                <a:lnTo>
                  <a:pt x="2563367" y="469392"/>
                </a:lnTo>
                <a:lnTo>
                  <a:pt x="2093976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1" y="2657855"/>
            <a:ext cx="2668744" cy="79701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7625" marR="5080" indent="-35560">
              <a:lnSpc>
                <a:spcPts val="2860"/>
              </a:lnSpc>
              <a:spcBef>
                <a:spcPts val="415"/>
              </a:spcBef>
            </a:pPr>
            <a:r>
              <a:rPr sz="2600" spc="-10" dirty="0" err="1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</a:t>
            </a:r>
            <a:r>
              <a:rPr lang="es-ES"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2600" spc="-3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600" b="1" spc="-10" dirty="0" err="1">
                <a:solidFill>
                  <a:srgbClr val="525252"/>
                </a:solidFill>
                <a:latin typeface="Calibri"/>
                <a:cs typeface="Calibri"/>
              </a:rPr>
              <a:t>autor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1100" y="5018632"/>
            <a:ext cx="2563495" cy="940435"/>
          </a:xfrm>
          <a:custGeom>
            <a:avLst/>
            <a:gdLst/>
            <a:ahLst/>
            <a:cxnLst/>
            <a:rect l="l" t="t" r="r" b="b"/>
            <a:pathLst>
              <a:path w="2563495" h="940435">
                <a:moveTo>
                  <a:pt x="2093214" y="0"/>
                </a:moveTo>
                <a:lnTo>
                  <a:pt x="0" y="0"/>
                </a:lnTo>
                <a:lnTo>
                  <a:pt x="470154" y="470154"/>
                </a:lnTo>
                <a:lnTo>
                  <a:pt x="0" y="940308"/>
                </a:lnTo>
                <a:lnTo>
                  <a:pt x="2093214" y="940308"/>
                </a:lnTo>
                <a:lnTo>
                  <a:pt x="2563367" y="470154"/>
                </a:lnTo>
                <a:lnTo>
                  <a:pt x="20932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4313" y="5071983"/>
            <a:ext cx="1798606" cy="79701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4135" marR="5080" indent="-52069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200" y="906745"/>
            <a:ext cx="3599815" cy="7391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6891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330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menos</a:t>
            </a:r>
            <a:r>
              <a:rPr sz="2200" b="1" spc="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40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palabras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9996" y="2046076"/>
            <a:ext cx="7691404" cy="2020570"/>
            <a:chOff x="4487862" y="2058479"/>
            <a:chExt cx="5764530" cy="20205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9401" y="2149105"/>
              <a:ext cx="5453831" cy="18514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92625" y="2063242"/>
              <a:ext cx="5755005" cy="2011045"/>
            </a:xfrm>
            <a:custGeom>
              <a:avLst/>
              <a:gdLst/>
              <a:ahLst/>
              <a:cxnLst/>
              <a:rect l="l" t="t" r="r" b="b"/>
              <a:pathLst>
                <a:path w="5755005" h="2011045">
                  <a:moveTo>
                    <a:pt x="0" y="2010536"/>
                  </a:moveTo>
                  <a:lnTo>
                    <a:pt x="5755005" y="2010536"/>
                  </a:lnTo>
                  <a:lnTo>
                    <a:pt x="5755005" y="0"/>
                  </a:lnTo>
                  <a:lnTo>
                    <a:pt x="0" y="0"/>
                  </a:lnTo>
                  <a:lnTo>
                    <a:pt x="0" y="20105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06945" y="4265295"/>
            <a:ext cx="7688101" cy="2204720"/>
            <a:chOff x="4375086" y="4265295"/>
            <a:chExt cx="5764530" cy="22047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0546" y="4324068"/>
              <a:ext cx="5517484" cy="20315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79848" y="4270057"/>
              <a:ext cx="5755005" cy="2195195"/>
            </a:xfrm>
            <a:custGeom>
              <a:avLst/>
              <a:gdLst/>
              <a:ahLst/>
              <a:cxnLst/>
              <a:rect l="l" t="t" r="r" b="b"/>
              <a:pathLst>
                <a:path w="5755005" h="2195195">
                  <a:moveTo>
                    <a:pt x="0" y="2194941"/>
                  </a:moveTo>
                  <a:lnTo>
                    <a:pt x="5755005" y="2194941"/>
                  </a:lnTo>
                  <a:lnTo>
                    <a:pt x="5755005" y="0"/>
                  </a:lnTo>
                  <a:lnTo>
                    <a:pt x="0" y="0"/>
                  </a:lnTo>
                  <a:lnTo>
                    <a:pt x="0" y="21949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41354" y="410970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97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más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palabras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140" y="2716862"/>
            <a:ext cx="2563495" cy="939165"/>
          </a:xfrm>
          <a:custGeom>
            <a:avLst/>
            <a:gdLst/>
            <a:ahLst/>
            <a:cxnLst/>
            <a:rect l="l" t="t" r="r" b="b"/>
            <a:pathLst>
              <a:path w="2563495" h="939164">
                <a:moveTo>
                  <a:pt x="2093976" y="0"/>
                </a:moveTo>
                <a:lnTo>
                  <a:pt x="0" y="0"/>
                </a:lnTo>
                <a:lnTo>
                  <a:pt x="469392" y="469392"/>
                </a:lnTo>
                <a:lnTo>
                  <a:pt x="0" y="938784"/>
                </a:lnTo>
                <a:lnTo>
                  <a:pt x="2093976" y="938784"/>
                </a:lnTo>
                <a:lnTo>
                  <a:pt x="2563367" y="469392"/>
                </a:lnTo>
                <a:lnTo>
                  <a:pt x="2093976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7297" y="2793696"/>
            <a:ext cx="156718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7625" marR="5080" indent="-35560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25252"/>
                </a:solidFill>
                <a:latin typeface="Calibri"/>
                <a:cs typeface="Calibri"/>
              </a:rPr>
              <a:t>autor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270" y="5065903"/>
            <a:ext cx="2563495" cy="940435"/>
          </a:xfrm>
          <a:custGeom>
            <a:avLst/>
            <a:gdLst/>
            <a:ahLst/>
            <a:cxnLst/>
            <a:rect l="l" t="t" r="r" b="b"/>
            <a:pathLst>
              <a:path w="2563495" h="940435">
                <a:moveTo>
                  <a:pt x="2093214" y="0"/>
                </a:moveTo>
                <a:lnTo>
                  <a:pt x="0" y="0"/>
                </a:lnTo>
                <a:lnTo>
                  <a:pt x="470154" y="470154"/>
                </a:lnTo>
                <a:lnTo>
                  <a:pt x="0" y="940308"/>
                </a:lnTo>
                <a:lnTo>
                  <a:pt x="2093214" y="940308"/>
                </a:lnTo>
                <a:lnTo>
                  <a:pt x="2563367" y="470154"/>
                </a:lnTo>
                <a:lnTo>
                  <a:pt x="20932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1784" y="5072343"/>
            <a:ext cx="156718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4135" marR="5080" indent="-52069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79236" y="4012528"/>
            <a:ext cx="8068468" cy="2312072"/>
            <a:chOff x="4850447" y="4333875"/>
            <a:chExt cx="5505450" cy="21196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2369" y="4385521"/>
              <a:ext cx="5179520" cy="20278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55209" y="4338637"/>
              <a:ext cx="5495925" cy="2110105"/>
            </a:xfrm>
            <a:custGeom>
              <a:avLst/>
              <a:gdLst/>
              <a:ahLst/>
              <a:cxnLst/>
              <a:rect l="l" t="t" r="r" b="b"/>
              <a:pathLst>
                <a:path w="5495925" h="2110104">
                  <a:moveTo>
                    <a:pt x="0" y="2109597"/>
                  </a:moveTo>
                  <a:lnTo>
                    <a:pt x="5495924" y="2109597"/>
                  </a:lnTo>
                  <a:lnTo>
                    <a:pt x="5495924" y="0"/>
                  </a:lnTo>
                  <a:lnTo>
                    <a:pt x="0" y="0"/>
                  </a:lnTo>
                  <a:lnTo>
                    <a:pt x="0" y="2109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72309" y="1460898"/>
            <a:ext cx="8075455" cy="2425302"/>
            <a:chOff x="4850447" y="2005139"/>
            <a:chExt cx="5505450" cy="214820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134" y="2058967"/>
              <a:ext cx="5292924" cy="20073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55209" y="2009901"/>
              <a:ext cx="5495925" cy="2138680"/>
            </a:xfrm>
            <a:custGeom>
              <a:avLst/>
              <a:gdLst/>
              <a:ahLst/>
              <a:cxnLst/>
              <a:rect l="l" t="t" r="r" b="b"/>
              <a:pathLst>
                <a:path w="5495925" h="2138679">
                  <a:moveTo>
                    <a:pt x="0" y="2138553"/>
                  </a:moveTo>
                  <a:lnTo>
                    <a:pt x="5495924" y="2138553"/>
                  </a:lnTo>
                  <a:lnTo>
                    <a:pt x="5495924" y="0"/>
                  </a:lnTo>
                  <a:lnTo>
                    <a:pt x="0" y="0"/>
                  </a:lnTo>
                  <a:lnTo>
                    <a:pt x="0" y="213855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86400" y="360429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9700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1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Parafraseo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914" y="2555889"/>
            <a:ext cx="2563495" cy="939165"/>
          </a:xfrm>
          <a:custGeom>
            <a:avLst/>
            <a:gdLst/>
            <a:ahLst/>
            <a:cxnLst/>
            <a:rect l="l" t="t" r="r" b="b"/>
            <a:pathLst>
              <a:path w="2563495" h="939164">
                <a:moveTo>
                  <a:pt x="2093976" y="0"/>
                </a:moveTo>
                <a:lnTo>
                  <a:pt x="0" y="0"/>
                </a:lnTo>
                <a:lnTo>
                  <a:pt x="469392" y="469392"/>
                </a:lnTo>
                <a:lnTo>
                  <a:pt x="0" y="938784"/>
                </a:lnTo>
                <a:lnTo>
                  <a:pt x="2093976" y="938784"/>
                </a:lnTo>
                <a:lnTo>
                  <a:pt x="2563367" y="469392"/>
                </a:lnTo>
                <a:lnTo>
                  <a:pt x="2093976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2071" y="2632723"/>
            <a:ext cx="156718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7625" marR="5080" indent="-35560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25252"/>
                </a:solidFill>
                <a:latin typeface="Calibri"/>
                <a:cs typeface="Calibri"/>
              </a:rPr>
              <a:t>autor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914" y="5060693"/>
            <a:ext cx="2563495" cy="940435"/>
          </a:xfrm>
          <a:custGeom>
            <a:avLst/>
            <a:gdLst/>
            <a:ahLst/>
            <a:cxnLst/>
            <a:rect l="l" t="t" r="r" b="b"/>
            <a:pathLst>
              <a:path w="2563495" h="940435">
                <a:moveTo>
                  <a:pt x="2093214" y="0"/>
                </a:moveTo>
                <a:lnTo>
                  <a:pt x="0" y="0"/>
                </a:lnTo>
                <a:lnTo>
                  <a:pt x="470154" y="470154"/>
                </a:lnTo>
                <a:lnTo>
                  <a:pt x="0" y="940308"/>
                </a:lnTo>
                <a:lnTo>
                  <a:pt x="2093214" y="940308"/>
                </a:lnTo>
                <a:lnTo>
                  <a:pt x="2563367" y="470154"/>
                </a:lnTo>
                <a:lnTo>
                  <a:pt x="20932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6558" y="5032290"/>
            <a:ext cx="156718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4135" marR="5080" indent="-52069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50584" y="3879711"/>
            <a:ext cx="8418639" cy="2362912"/>
            <a:chOff x="4710429" y="4454461"/>
            <a:chExt cx="6090285" cy="19481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127" y="4473021"/>
              <a:ext cx="5910725" cy="190403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10429" y="4454461"/>
              <a:ext cx="6090285" cy="1948180"/>
            </a:xfrm>
            <a:custGeom>
              <a:avLst/>
              <a:gdLst/>
              <a:ahLst/>
              <a:cxnLst/>
              <a:rect l="l" t="t" r="r" b="b"/>
              <a:pathLst>
                <a:path w="6090284" h="1948179">
                  <a:moveTo>
                    <a:pt x="0" y="1948052"/>
                  </a:moveTo>
                  <a:lnTo>
                    <a:pt x="6090285" y="1948052"/>
                  </a:lnTo>
                  <a:lnTo>
                    <a:pt x="6090285" y="0"/>
                  </a:lnTo>
                  <a:lnTo>
                    <a:pt x="0" y="0"/>
                  </a:lnTo>
                  <a:lnTo>
                    <a:pt x="0" y="194805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137408" y="1432891"/>
            <a:ext cx="8444992" cy="2245995"/>
            <a:chOff x="4705667" y="1979231"/>
            <a:chExt cx="6099810" cy="22459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7702" y="2070779"/>
              <a:ext cx="5955866" cy="20694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10429" y="1983994"/>
              <a:ext cx="6090285" cy="2236470"/>
            </a:xfrm>
            <a:custGeom>
              <a:avLst/>
              <a:gdLst/>
              <a:ahLst/>
              <a:cxnLst/>
              <a:rect l="l" t="t" r="r" b="b"/>
              <a:pathLst>
                <a:path w="6090284" h="2236470">
                  <a:moveTo>
                    <a:pt x="0" y="2236088"/>
                  </a:moveTo>
                  <a:lnTo>
                    <a:pt x="6090285" y="2236088"/>
                  </a:lnTo>
                  <a:lnTo>
                    <a:pt x="6090285" y="0"/>
                  </a:lnTo>
                  <a:lnTo>
                    <a:pt x="0" y="0"/>
                  </a:lnTo>
                  <a:lnTo>
                    <a:pt x="0" y="22360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95800" y="569715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5875" rIns="0" bIns="0" rtlCol="0">
            <a:spAutoFit/>
          </a:bodyPr>
          <a:lstStyle/>
          <a:p>
            <a:pPr marL="1115060" marR="180975" indent="-925830">
              <a:lnSpc>
                <a:spcPts val="2590"/>
              </a:lnSpc>
              <a:spcBef>
                <a:spcPts val="12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Cita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Comunicaciones </a:t>
            </a:r>
            <a:r>
              <a:rPr sz="2400" b="1" spc="-5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personales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1828800"/>
            <a:ext cx="1165987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Los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trabajos</a:t>
            </a:r>
            <a:r>
              <a:rPr sz="2400" dirty="0">
                <a:latin typeface="Times New Roman"/>
                <a:cs typeface="Times New Roman"/>
              </a:rPr>
              <a:t> que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pueden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consultados</a:t>
            </a:r>
            <a:r>
              <a:rPr sz="2400" dirty="0">
                <a:latin typeface="Times New Roman"/>
                <a:cs typeface="Times New Roman"/>
              </a:rPr>
              <a:t> por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lectores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citan</a:t>
            </a:r>
            <a:r>
              <a:rPr sz="2400" dirty="0">
                <a:latin typeface="Times New Roman"/>
                <a:cs typeface="Times New Roman"/>
              </a:rPr>
              <a:t> 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texto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como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comunicaciones personales </a:t>
            </a:r>
            <a:r>
              <a:rPr sz="2400" dirty="0">
                <a:latin typeface="Times New Roman"/>
                <a:cs typeface="Times New Roman"/>
              </a:rPr>
              <a:t>y no </a:t>
            </a:r>
            <a:r>
              <a:rPr sz="2400" spc="-5" dirty="0">
                <a:latin typeface="Times New Roman"/>
                <a:cs typeface="Times New Roman"/>
              </a:rPr>
              <a:t>requieren entrada 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 spc="-5" dirty="0">
                <a:latin typeface="Times New Roman"/>
                <a:cs typeface="Times New Roman"/>
              </a:rPr>
              <a:t>las referencias. Estos textos </a:t>
            </a:r>
            <a:r>
              <a:rPr sz="2400" dirty="0">
                <a:latin typeface="Times New Roman"/>
                <a:cs typeface="Times New Roman"/>
              </a:rPr>
              <a:t>incluyen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correos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electrónicos,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mensajes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texto,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chats</a:t>
            </a:r>
            <a:r>
              <a:rPr sz="2400" dirty="0">
                <a:latin typeface="Times New Roman"/>
                <a:cs typeface="Times New Roman"/>
              </a:rPr>
              <a:t> 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mensajes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directos,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entrevistas</a:t>
            </a:r>
            <a:r>
              <a:rPr sz="2400" dirty="0">
                <a:latin typeface="Times New Roman"/>
                <a:cs typeface="Times New Roman"/>
              </a:rPr>
              <a:t> personales,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conversaciones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telefónicas,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discursos</a:t>
            </a:r>
            <a:r>
              <a:rPr sz="2400" dirty="0">
                <a:latin typeface="Times New Roman"/>
                <a:cs typeface="Times New Roman"/>
              </a:rPr>
              <a:t> 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vivo,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conferencias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académicas</a:t>
            </a:r>
            <a:r>
              <a:rPr sz="2400" dirty="0">
                <a:latin typeface="Times New Roman"/>
                <a:cs typeface="Times New Roman"/>
              </a:rPr>
              <a:t> no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grabadas,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memorandos.La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cita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debe </a:t>
            </a:r>
            <a:r>
              <a:rPr sz="2400" spc="-5" dirty="0">
                <a:latin typeface="Times New Roman"/>
                <a:cs typeface="Times New Roman"/>
              </a:rPr>
              <a:t>incluir las iniciales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-5" dirty="0">
                <a:latin typeface="Times New Roman"/>
                <a:cs typeface="Times New Roman"/>
              </a:rPr>
              <a:t>el apellido del comunicador </a:t>
            </a:r>
            <a:r>
              <a:rPr sz="2400" dirty="0">
                <a:latin typeface="Times New Roman"/>
                <a:cs typeface="Times New Roman"/>
              </a:rPr>
              <a:t>y la </a:t>
            </a:r>
            <a:r>
              <a:rPr sz="2400" spc="-5" dirty="0">
                <a:latin typeface="Times New Roman"/>
                <a:cs typeface="Times New Roman"/>
              </a:rPr>
              <a:t>fecha </a:t>
            </a:r>
            <a:r>
              <a:rPr sz="2400" spc="-10" dirty="0">
                <a:latin typeface="Times New Roman"/>
                <a:cs typeface="Times New Roman"/>
              </a:rPr>
              <a:t>más </a:t>
            </a:r>
            <a:r>
              <a:rPr sz="2400" spc="-5" dirty="0">
                <a:latin typeface="Times New Roman"/>
                <a:cs typeface="Times New Roman"/>
              </a:rPr>
              <a:t>exacta posible según los </a:t>
            </a:r>
            <a:r>
              <a:rPr sz="2400" dirty="0">
                <a:latin typeface="Times New Roman"/>
                <a:cs typeface="Times New Roman"/>
              </a:rPr>
              <a:t> siguientes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formatos: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7477" y="446278"/>
            <a:ext cx="269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MARCO</a:t>
            </a:r>
            <a:r>
              <a:rPr sz="2400" spc="-80" dirty="0"/>
              <a:t> </a:t>
            </a:r>
            <a:r>
              <a:rPr sz="2400" spc="-30" dirty="0"/>
              <a:t>NORMATIVO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4911" y="1014983"/>
            <a:ext cx="6410705" cy="3048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63926" y="1798777"/>
            <a:ext cx="5560695" cy="113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65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Calibri"/>
                <a:cs typeface="Calibri"/>
              </a:rPr>
              <a:t>Artículo</a:t>
            </a:r>
            <a:r>
              <a:rPr sz="1800" dirty="0">
                <a:latin typeface="Calibri"/>
                <a:cs typeface="Calibri"/>
              </a:rPr>
              <a:t> 6 Bis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Convenio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Berna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protección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2065"/>
              </a:lnSpc>
            </a:pP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obras literarias,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artísticas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científicas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5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Calibri"/>
                <a:cs typeface="Calibri"/>
              </a:rPr>
              <a:t>Artículo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Ley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23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1982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Calibri"/>
                <a:cs typeface="Calibri"/>
              </a:rPr>
              <a:t>Artículo </a:t>
            </a:r>
            <a:r>
              <a:rPr sz="1800" dirty="0">
                <a:latin typeface="Calibri"/>
                <a:cs typeface="Calibri"/>
              </a:rPr>
              <a:t>11</a:t>
            </a:r>
            <a:r>
              <a:rPr sz="1800" spc="-5" dirty="0">
                <a:latin typeface="Calibri"/>
                <a:cs typeface="Calibri"/>
              </a:rPr>
              <a:t> de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" dirty="0">
                <a:latin typeface="Calibri"/>
                <a:cs typeface="Calibri"/>
              </a:rPr>
              <a:t> Decisión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Andina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351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1016" y="1150619"/>
            <a:ext cx="1896618" cy="30670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8952" y="2284602"/>
            <a:ext cx="105791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66700" marR="5080" indent="-254635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DER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CHO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  </a:t>
            </a:r>
            <a:r>
              <a:rPr sz="1400" b="1" spc="-15" dirty="0">
                <a:latin typeface="Calibri"/>
                <a:cs typeface="Calibri"/>
              </a:rPr>
              <a:t>AUTOR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6164" y="4174235"/>
            <a:ext cx="6386322" cy="222275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75177" y="4869891"/>
            <a:ext cx="5299710" cy="101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1845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Manual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publicaciones 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APA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(Publication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Manual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ts val="1845"/>
              </a:lnSpc>
            </a:pPr>
            <a:r>
              <a:rPr sz="1600" spc="-10" dirty="0">
                <a:latin typeface="Calibri"/>
                <a:cs typeface="Calibri"/>
              </a:rPr>
              <a:t>American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Psychological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Association)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Versión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  <a:hlinkClick r:id="rId5"/>
              </a:rPr>
              <a:t>http://www.apa.org/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  <a:hlinkClick r:id="rId6"/>
              </a:rPr>
              <a:t>http://www.apastyle.org/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2539" y="3971545"/>
            <a:ext cx="1917954" cy="28841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44574" y="5203952"/>
            <a:ext cx="1049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NORMAS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APA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7763" y="249936"/>
            <a:ext cx="10381615" cy="6036945"/>
            <a:chOff x="397763" y="249936"/>
            <a:chExt cx="10381615" cy="603694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763" y="249936"/>
              <a:ext cx="2362200" cy="7757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65920" y="4273295"/>
              <a:ext cx="1513331" cy="20132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9096" y="407034"/>
            <a:ext cx="1045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D75B6"/>
                </a:solidFill>
                <a:latin typeface="Calibri"/>
                <a:cs typeface="Calibri"/>
              </a:rPr>
              <a:t>Ci</a:t>
            </a:r>
            <a:r>
              <a:rPr sz="2400" b="1" spc="-30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aci</a:t>
            </a:r>
            <a:r>
              <a:rPr sz="2400" b="1" spc="5" dirty="0">
                <a:solidFill>
                  <a:srgbClr val="2D75B6"/>
                </a:solidFill>
                <a:latin typeface="Calibri"/>
                <a:cs typeface="Calibri"/>
              </a:rPr>
              <a:t>ó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0976" y="1086611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7145" rIns="0" bIns="0" rtlCol="0">
            <a:spAutoFit/>
          </a:bodyPr>
          <a:lstStyle/>
          <a:p>
            <a:pPr marL="1115060" marR="180975" indent="-925830">
              <a:lnSpc>
                <a:spcPts val="2590"/>
              </a:lnSpc>
              <a:spcBef>
                <a:spcPts val="13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Cita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Comunicaciones </a:t>
            </a:r>
            <a:r>
              <a:rPr sz="2400" b="1" spc="-5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personales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719" y="2720581"/>
            <a:ext cx="2562225" cy="940435"/>
          </a:xfrm>
          <a:custGeom>
            <a:avLst/>
            <a:gdLst/>
            <a:ahLst/>
            <a:cxnLst/>
            <a:rect l="l" t="t" r="r" b="b"/>
            <a:pathLst>
              <a:path w="2562225" h="940435">
                <a:moveTo>
                  <a:pt x="2091689" y="0"/>
                </a:moveTo>
                <a:lnTo>
                  <a:pt x="0" y="0"/>
                </a:lnTo>
                <a:lnTo>
                  <a:pt x="470153" y="470153"/>
                </a:lnTo>
                <a:lnTo>
                  <a:pt x="0" y="940307"/>
                </a:lnTo>
                <a:lnTo>
                  <a:pt x="2091689" y="940307"/>
                </a:lnTo>
                <a:lnTo>
                  <a:pt x="2561844" y="470153"/>
                </a:lnTo>
                <a:lnTo>
                  <a:pt x="2091689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429" y="2798050"/>
            <a:ext cx="156718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7625" marR="5080" indent="-35560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25252"/>
                </a:solidFill>
                <a:latin typeface="Calibri"/>
                <a:cs typeface="Calibri"/>
              </a:rPr>
              <a:t>autor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719" y="4908993"/>
            <a:ext cx="2562225" cy="940435"/>
          </a:xfrm>
          <a:custGeom>
            <a:avLst/>
            <a:gdLst/>
            <a:ahLst/>
            <a:cxnLst/>
            <a:rect l="l" t="t" r="r" b="b"/>
            <a:pathLst>
              <a:path w="2562225" h="940435">
                <a:moveTo>
                  <a:pt x="2091689" y="0"/>
                </a:moveTo>
                <a:lnTo>
                  <a:pt x="0" y="0"/>
                </a:lnTo>
                <a:lnTo>
                  <a:pt x="470153" y="470154"/>
                </a:lnTo>
                <a:lnTo>
                  <a:pt x="0" y="940308"/>
                </a:lnTo>
                <a:lnTo>
                  <a:pt x="2091689" y="940308"/>
                </a:lnTo>
                <a:lnTo>
                  <a:pt x="2561844" y="470154"/>
                </a:lnTo>
                <a:lnTo>
                  <a:pt x="209168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429" y="4908993"/>
            <a:ext cx="156718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4135" marR="5080" indent="-52069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Cita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basada </a:t>
            </a:r>
            <a:r>
              <a:rPr sz="2600" spc="-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24199" y="4446713"/>
            <a:ext cx="8023535" cy="40523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2400" spc="-5" dirty="0">
                <a:latin typeface="Times New Roman"/>
                <a:cs typeface="Times New Roman"/>
              </a:rPr>
              <a:t>(C. </a:t>
            </a:r>
            <a:r>
              <a:rPr sz="2400" dirty="0">
                <a:latin typeface="Times New Roman"/>
                <a:cs typeface="Times New Roman"/>
              </a:rPr>
              <a:t>Robayo,</a:t>
            </a:r>
            <a:r>
              <a:rPr sz="2400" spc="-5" dirty="0">
                <a:latin typeface="Times New Roman"/>
                <a:cs typeface="Times New Roman"/>
              </a:rPr>
              <a:t> comunicación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personal,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mayo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2018)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4200" y="2412617"/>
            <a:ext cx="8023535" cy="40459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400" spc="-95" dirty="0">
                <a:latin typeface="Times New Roman"/>
                <a:cs typeface="Times New Roman"/>
              </a:rPr>
              <a:t>T.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Reyes </a:t>
            </a:r>
            <a:r>
              <a:rPr sz="2400" spc="-5" dirty="0">
                <a:latin typeface="Times New Roman"/>
                <a:cs typeface="Times New Roman"/>
              </a:rPr>
              <a:t>(comunicación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personal,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febrero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2017)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24199" y="3034640"/>
            <a:ext cx="8023535" cy="7752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  <a:tabLst>
                <a:tab pos="1314450" algn="l"/>
                <a:tab pos="1722755" algn="l"/>
                <a:tab pos="2802255" algn="l"/>
                <a:tab pos="4359910" algn="l"/>
                <a:tab pos="4792345" algn="l"/>
                <a:tab pos="5210175" algn="l"/>
                <a:tab pos="6675120" algn="l"/>
              </a:tabLst>
            </a:pPr>
            <a:r>
              <a:rPr sz="2400" spc="-35" dirty="0">
                <a:latin typeface="Times New Roman"/>
                <a:cs typeface="Times New Roman"/>
              </a:rPr>
              <a:t>Venegas,	</a:t>
            </a:r>
            <a:r>
              <a:rPr sz="2400" spc="-5" dirty="0">
                <a:latin typeface="Times New Roman"/>
                <a:cs typeface="Times New Roman"/>
              </a:rPr>
              <a:t>R.	</a:t>
            </a:r>
            <a:r>
              <a:rPr sz="2400" dirty="0">
                <a:latin typeface="Times New Roman"/>
                <a:cs typeface="Times New Roman"/>
              </a:rPr>
              <a:t>(Correo	</a:t>
            </a:r>
            <a:r>
              <a:rPr sz="2400" spc="-5" dirty="0">
                <a:latin typeface="Times New Roman"/>
                <a:cs typeface="Times New Roman"/>
              </a:rPr>
              <a:t>electrónico,	</a:t>
            </a:r>
            <a:r>
              <a:rPr sz="2400" spc="-10" dirty="0">
                <a:latin typeface="Times New Roman"/>
                <a:cs typeface="Times New Roman"/>
              </a:rPr>
              <a:t>28	</a:t>
            </a:r>
            <a:r>
              <a:rPr sz="2400" spc="-5" dirty="0">
                <a:latin typeface="Times New Roman"/>
                <a:cs typeface="Times New Roman"/>
              </a:rPr>
              <a:t>de	septiembre	de</a:t>
            </a:r>
            <a:endParaRPr sz="24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2009).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4199" y="5073523"/>
            <a:ext cx="8023535" cy="77457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 marR="83820">
              <a:lnSpc>
                <a:spcPct val="100000"/>
              </a:lnSpc>
              <a:spcBef>
                <a:spcPts val="280"/>
              </a:spcBef>
              <a:tabLst>
                <a:tab pos="1431925" algn="l"/>
                <a:tab pos="1854200" algn="l"/>
                <a:tab pos="2844800" algn="l"/>
                <a:tab pos="4416425" algn="l"/>
                <a:tab pos="4864100" algn="l"/>
                <a:tab pos="5297170" algn="l"/>
                <a:tab pos="6775450" algn="l"/>
              </a:tabLst>
            </a:pP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270" dirty="0">
                <a:latin typeface="Times New Roman"/>
                <a:cs typeface="Times New Roman"/>
              </a:rPr>
              <a:t>V</a:t>
            </a:r>
            <a:r>
              <a:rPr sz="2400" spc="-5" dirty="0">
                <a:latin typeface="Times New Roman"/>
                <a:cs typeface="Times New Roman"/>
              </a:rPr>
              <a:t>enega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,	</a:t>
            </a:r>
            <a:r>
              <a:rPr sz="2400" spc="-2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.	Correo	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ó</a:t>
            </a:r>
            <a:r>
              <a:rPr sz="2400" spc="-2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ico,	</a:t>
            </a:r>
            <a:r>
              <a:rPr sz="2400" spc="-20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8	de	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tie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	de  2009).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656907" y="3801802"/>
            <a:ext cx="2147570" cy="788035"/>
          </a:xfrm>
          <a:custGeom>
            <a:avLst/>
            <a:gdLst/>
            <a:ahLst/>
            <a:cxnLst/>
            <a:rect l="l" t="t" r="r" b="b"/>
            <a:pathLst>
              <a:path w="2147570" h="788035">
                <a:moveTo>
                  <a:pt x="1753362" y="0"/>
                </a:moveTo>
                <a:lnTo>
                  <a:pt x="0" y="0"/>
                </a:lnTo>
                <a:lnTo>
                  <a:pt x="393953" y="393953"/>
                </a:lnTo>
                <a:lnTo>
                  <a:pt x="0" y="787907"/>
                </a:lnTo>
                <a:lnTo>
                  <a:pt x="1753362" y="787907"/>
                </a:lnTo>
                <a:lnTo>
                  <a:pt x="2147316" y="393953"/>
                </a:lnTo>
                <a:lnTo>
                  <a:pt x="175336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7"/>
          <p:cNvSpPr txBox="1"/>
          <p:nvPr/>
        </p:nvSpPr>
        <p:spPr>
          <a:xfrm>
            <a:off x="1066800" y="3845906"/>
            <a:ext cx="1307719" cy="71622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3675" marR="5080" indent="-181610">
              <a:lnSpc>
                <a:spcPts val="2640"/>
              </a:lnSpc>
              <a:spcBef>
                <a:spcPts val="385"/>
              </a:spcBef>
            </a:pPr>
            <a:r>
              <a:rPr sz="2400" b="1" spc="-40" dirty="0">
                <a:solidFill>
                  <a:srgbClr val="525252"/>
                </a:solidFill>
                <a:latin typeface="Calibri"/>
                <a:cs typeface="Calibri"/>
              </a:rPr>
              <a:t>Tres</a:t>
            </a:r>
            <a:r>
              <a:rPr sz="2400" b="1" spc="-5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más </a:t>
            </a:r>
            <a:r>
              <a:rPr sz="2400" b="1" spc="-5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autores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8"/>
          <p:cNvGrpSpPr/>
          <p:nvPr/>
        </p:nvGrpSpPr>
        <p:grpSpPr>
          <a:xfrm>
            <a:off x="2971801" y="1373399"/>
            <a:ext cx="8275320" cy="933450"/>
            <a:chOff x="4266755" y="2474531"/>
            <a:chExt cx="6133465" cy="933450"/>
          </a:xfrm>
        </p:grpSpPr>
        <p:pic>
          <p:nvPicPr>
            <p:cNvPr id="5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2893" y="2605500"/>
              <a:ext cx="5917581" cy="752559"/>
            </a:xfrm>
            <a:prstGeom prst="rect">
              <a:avLst/>
            </a:prstGeom>
          </p:spPr>
        </p:pic>
        <p:sp>
          <p:nvSpPr>
            <p:cNvPr id="6" name="object 10"/>
            <p:cNvSpPr/>
            <p:nvPr/>
          </p:nvSpPr>
          <p:spPr>
            <a:xfrm>
              <a:off x="4271517" y="2479294"/>
              <a:ext cx="6123940" cy="923925"/>
            </a:xfrm>
            <a:custGeom>
              <a:avLst/>
              <a:gdLst/>
              <a:ahLst/>
              <a:cxnLst/>
              <a:rect l="l" t="t" r="r" b="b"/>
              <a:pathLst>
                <a:path w="6123940" h="923925">
                  <a:moveTo>
                    <a:pt x="0" y="923925"/>
                  </a:moveTo>
                  <a:lnTo>
                    <a:pt x="6123813" y="923925"/>
                  </a:lnTo>
                  <a:lnTo>
                    <a:pt x="6123813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4"/>
          <p:cNvSpPr/>
          <p:nvPr/>
        </p:nvSpPr>
        <p:spPr>
          <a:xfrm>
            <a:off x="685800" y="1582002"/>
            <a:ext cx="2089785" cy="767080"/>
          </a:xfrm>
          <a:custGeom>
            <a:avLst/>
            <a:gdLst/>
            <a:ahLst/>
            <a:cxnLst/>
            <a:rect l="l" t="t" r="r" b="b"/>
            <a:pathLst>
              <a:path w="2089785" h="767079">
                <a:moveTo>
                  <a:pt x="1706118" y="0"/>
                </a:moveTo>
                <a:lnTo>
                  <a:pt x="0" y="0"/>
                </a:lnTo>
                <a:lnTo>
                  <a:pt x="383286" y="383286"/>
                </a:lnTo>
                <a:lnTo>
                  <a:pt x="0" y="766572"/>
                </a:lnTo>
                <a:lnTo>
                  <a:pt x="1706118" y="766572"/>
                </a:lnTo>
                <a:lnTo>
                  <a:pt x="2089404" y="383286"/>
                </a:lnTo>
                <a:lnTo>
                  <a:pt x="170611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1066800" y="1561220"/>
            <a:ext cx="101981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257175">
              <a:lnSpc>
                <a:spcPts val="2640"/>
              </a:lnSpc>
              <a:spcBef>
                <a:spcPts val="385"/>
              </a:spcBef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Dos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A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4160012" y="303526"/>
            <a:ext cx="7087108" cy="66684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54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número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tipo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Autores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78225" y="2604678"/>
            <a:ext cx="8262469" cy="39703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(Basada en el autor )</a:t>
            </a:r>
          </a:p>
          <a:p>
            <a:r>
              <a:rPr lang="es-ES" dirty="0"/>
              <a:t>Finalmente, </a:t>
            </a:r>
            <a:r>
              <a:rPr lang="es-ES" dirty="0" err="1"/>
              <a:t>Dirven</a:t>
            </a:r>
            <a:r>
              <a:rPr lang="es-ES" dirty="0"/>
              <a:t> et al. (2011)  definen la ruralidad a partir del desarrollo rural, en el cual se contemplan estrategias de atención a poblaciones marginadas, vulnerables, desarticuladas, etcétera </a:t>
            </a:r>
          </a:p>
          <a:p>
            <a:endParaRPr lang="es-ES" dirty="0"/>
          </a:p>
          <a:p>
            <a:r>
              <a:rPr lang="es-ES" dirty="0"/>
              <a:t>(Basada en el texto) 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Finalmente la ruralidad, se puede referir al desarrollo rural en el cual se contemplan estrategias de atención a poblaciones marginadas, vulnerables, desarticuladas, etcétera (</a:t>
            </a:r>
            <a:r>
              <a:rPr lang="es-ES" dirty="0" err="1"/>
              <a:t>Dirven</a:t>
            </a:r>
            <a:r>
              <a:rPr lang="es-ES" dirty="0"/>
              <a:t> et al., 2011)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4631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95800" y="457200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54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número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tipo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3275010"/>
            <a:ext cx="2921635" cy="1071880"/>
          </a:xfrm>
          <a:custGeom>
            <a:avLst/>
            <a:gdLst/>
            <a:ahLst/>
            <a:cxnLst/>
            <a:rect l="l" t="t" r="r" b="b"/>
            <a:pathLst>
              <a:path w="2921635" h="1071879">
                <a:moveTo>
                  <a:pt x="2385822" y="0"/>
                </a:moveTo>
                <a:lnTo>
                  <a:pt x="0" y="0"/>
                </a:lnTo>
                <a:lnTo>
                  <a:pt x="535686" y="535686"/>
                </a:lnTo>
                <a:lnTo>
                  <a:pt x="0" y="1071371"/>
                </a:lnTo>
                <a:lnTo>
                  <a:pt x="2385822" y="1071371"/>
                </a:lnTo>
                <a:lnTo>
                  <a:pt x="2921508" y="535686"/>
                </a:lnTo>
                <a:lnTo>
                  <a:pt x="238582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3543214"/>
            <a:ext cx="2166873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5" dirty="0">
                <a:solidFill>
                  <a:srgbClr val="525252"/>
                </a:solidFill>
                <a:latin typeface="Calibri"/>
                <a:cs typeface="Calibri"/>
              </a:rPr>
              <a:t>Corporativo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76600" y="2287727"/>
            <a:ext cx="8305800" cy="2970073"/>
            <a:chOff x="4045902" y="3349307"/>
            <a:chExt cx="7326630" cy="16986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028" y="3404286"/>
              <a:ext cx="7204919" cy="15773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50665" y="3354070"/>
              <a:ext cx="7317105" cy="1689100"/>
            </a:xfrm>
            <a:custGeom>
              <a:avLst/>
              <a:gdLst/>
              <a:ahLst/>
              <a:cxnLst/>
              <a:rect l="l" t="t" r="r" b="b"/>
              <a:pathLst>
                <a:path w="7317105" h="1689100">
                  <a:moveTo>
                    <a:pt x="0" y="1688972"/>
                  </a:moveTo>
                  <a:lnTo>
                    <a:pt x="7317104" y="1688972"/>
                  </a:lnTo>
                  <a:lnTo>
                    <a:pt x="7317104" y="0"/>
                  </a:lnTo>
                  <a:lnTo>
                    <a:pt x="0" y="0"/>
                  </a:lnTo>
                  <a:lnTo>
                    <a:pt x="0" y="16889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05400" y="533400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54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número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tipo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Autores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090" y="2053246"/>
            <a:ext cx="2089785" cy="767080"/>
          </a:xfrm>
          <a:custGeom>
            <a:avLst/>
            <a:gdLst/>
            <a:ahLst/>
            <a:cxnLst/>
            <a:rect l="l" t="t" r="r" b="b"/>
            <a:pathLst>
              <a:path w="2089785" h="767079">
                <a:moveTo>
                  <a:pt x="1706118" y="0"/>
                </a:moveTo>
                <a:lnTo>
                  <a:pt x="0" y="0"/>
                </a:lnTo>
                <a:lnTo>
                  <a:pt x="383286" y="383286"/>
                </a:lnTo>
                <a:lnTo>
                  <a:pt x="0" y="766572"/>
                </a:lnTo>
                <a:lnTo>
                  <a:pt x="1706118" y="766572"/>
                </a:lnTo>
                <a:lnTo>
                  <a:pt x="2089404" y="383286"/>
                </a:lnTo>
                <a:lnTo>
                  <a:pt x="170611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2286000"/>
            <a:ext cx="262648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525252"/>
                </a:solidFill>
                <a:latin typeface="Calibri"/>
                <a:cs typeface="Calibri"/>
              </a:rPr>
              <a:t>Anónimo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832" y="4577512"/>
            <a:ext cx="2146300" cy="788035"/>
          </a:xfrm>
          <a:custGeom>
            <a:avLst/>
            <a:gdLst/>
            <a:ahLst/>
            <a:cxnLst/>
            <a:rect l="l" t="t" r="r" b="b"/>
            <a:pathLst>
              <a:path w="2146300" h="788035">
                <a:moveTo>
                  <a:pt x="1751838" y="0"/>
                </a:moveTo>
                <a:lnTo>
                  <a:pt x="0" y="0"/>
                </a:lnTo>
                <a:lnTo>
                  <a:pt x="393954" y="393954"/>
                </a:lnTo>
                <a:lnTo>
                  <a:pt x="0" y="787908"/>
                </a:lnTo>
                <a:lnTo>
                  <a:pt x="1751838" y="787908"/>
                </a:lnTo>
                <a:lnTo>
                  <a:pt x="2145792" y="393954"/>
                </a:lnTo>
                <a:lnTo>
                  <a:pt x="175183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3545" y="4541315"/>
            <a:ext cx="111061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68580">
              <a:lnSpc>
                <a:spcPts val="2860"/>
              </a:lnSpc>
              <a:spcBef>
                <a:spcPts val="415"/>
              </a:spcBef>
            </a:pPr>
            <a:r>
              <a:rPr sz="2600" b="1" spc="-10" dirty="0">
                <a:solidFill>
                  <a:srgbClr val="525252"/>
                </a:solidFill>
                <a:latin typeface="Calibri"/>
                <a:cs typeface="Calibri"/>
              </a:rPr>
              <a:t>Cita </a:t>
            </a:r>
            <a:r>
              <a:rPr sz="2600" b="1" spc="-5" dirty="0">
                <a:solidFill>
                  <a:srgbClr val="525252"/>
                </a:solidFill>
                <a:latin typeface="Calibri"/>
                <a:cs typeface="Calibri"/>
              </a:rPr>
              <a:t>de </a:t>
            </a:r>
            <a:r>
              <a:rPr sz="2600" b="1" spc="-57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525252"/>
                </a:solidFill>
                <a:latin typeface="Calibri"/>
                <a:cs typeface="Calibri"/>
              </a:rPr>
              <a:t>una</a:t>
            </a:r>
            <a:r>
              <a:rPr sz="2600" b="1" spc="-9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525252"/>
                </a:solidFill>
                <a:latin typeface="Calibri"/>
                <a:cs typeface="Calibri"/>
              </a:rPr>
              <a:t>cita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98875" y="1841968"/>
            <a:ext cx="8800738" cy="1434632"/>
            <a:chOff x="4168013" y="2422905"/>
            <a:chExt cx="6362065" cy="1434632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9354" y="2465795"/>
              <a:ext cx="6206380" cy="1103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68013" y="2422905"/>
              <a:ext cx="6362065" cy="1434632"/>
            </a:xfrm>
            <a:custGeom>
              <a:avLst/>
              <a:gdLst/>
              <a:ahLst/>
              <a:cxnLst/>
              <a:rect l="l" t="t" r="r" b="b"/>
              <a:pathLst>
                <a:path w="6362065" h="1218564">
                  <a:moveTo>
                    <a:pt x="0" y="1218057"/>
                  </a:moveTo>
                  <a:lnTo>
                    <a:pt x="6361557" y="1218057"/>
                  </a:lnTo>
                  <a:lnTo>
                    <a:pt x="6361557" y="0"/>
                  </a:lnTo>
                  <a:lnTo>
                    <a:pt x="0" y="0"/>
                  </a:lnTo>
                  <a:lnTo>
                    <a:pt x="0" y="12180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776802" y="3504564"/>
            <a:ext cx="8715884" cy="2210435"/>
            <a:chOff x="4163250" y="4111371"/>
            <a:chExt cx="6371590" cy="18770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9943" y="4178057"/>
              <a:ext cx="6169639" cy="17910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68013" y="4116133"/>
              <a:ext cx="6362065" cy="1867535"/>
            </a:xfrm>
            <a:custGeom>
              <a:avLst/>
              <a:gdLst/>
              <a:ahLst/>
              <a:cxnLst/>
              <a:rect l="l" t="t" r="r" b="b"/>
              <a:pathLst>
                <a:path w="6362065" h="1867535">
                  <a:moveTo>
                    <a:pt x="0" y="1867280"/>
                  </a:moveTo>
                  <a:lnTo>
                    <a:pt x="6361557" y="1867280"/>
                  </a:lnTo>
                  <a:lnTo>
                    <a:pt x="6361557" y="0"/>
                  </a:lnTo>
                  <a:lnTo>
                    <a:pt x="0" y="0"/>
                  </a:lnTo>
                  <a:lnTo>
                    <a:pt x="0" y="18672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3000" y="533400"/>
            <a:ext cx="4114800" cy="66684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54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número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tipo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Autores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528" y="1892308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79" h="993775">
                <a:moveTo>
                  <a:pt x="2212848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3100" y="1842765"/>
            <a:ext cx="1677035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335"/>
              </a:spcBef>
            </a:pPr>
            <a:r>
              <a:rPr sz="2300" b="1" spc="-10" dirty="0">
                <a:solidFill>
                  <a:srgbClr val="525252"/>
                </a:solidFill>
                <a:latin typeface="Calibri"/>
                <a:cs typeface="Calibri"/>
              </a:rPr>
              <a:t>Cita </a:t>
            </a:r>
            <a:r>
              <a:rPr sz="2300" b="1" dirty="0">
                <a:solidFill>
                  <a:srgbClr val="525252"/>
                </a:solidFill>
                <a:latin typeface="Calibri"/>
                <a:cs typeface="Calibri"/>
              </a:rPr>
              <a:t>de </a:t>
            </a:r>
            <a:r>
              <a:rPr sz="23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525252"/>
                </a:solidFill>
                <a:latin typeface="Calibri"/>
                <a:cs typeface="Calibri"/>
              </a:rPr>
              <a:t>publ</a:t>
            </a:r>
            <a:r>
              <a:rPr sz="2300" b="1" spc="-10" dirty="0">
                <a:solidFill>
                  <a:srgbClr val="525252"/>
                </a:solidFill>
                <a:latin typeface="Calibri"/>
                <a:cs typeface="Calibri"/>
              </a:rPr>
              <a:t>i</a:t>
            </a:r>
            <a:r>
              <a:rPr sz="2300" b="1" spc="-20" dirty="0">
                <a:solidFill>
                  <a:srgbClr val="525252"/>
                </a:solidFill>
                <a:latin typeface="Calibri"/>
                <a:cs typeface="Calibri"/>
              </a:rPr>
              <a:t>c</a:t>
            </a:r>
            <a:r>
              <a:rPr sz="2300" b="1" dirty="0">
                <a:solidFill>
                  <a:srgbClr val="525252"/>
                </a:solidFill>
                <a:latin typeface="Calibri"/>
                <a:cs typeface="Calibri"/>
              </a:rPr>
              <a:t>aci</a:t>
            </a:r>
            <a:r>
              <a:rPr sz="2300" b="1" spc="-10" dirty="0">
                <a:solidFill>
                  <a:srgbClr val="525252"/>
                </a:solidFill>
                <a:latin typeface="Calibri"/>
                <a:cs typeface="Calibri"/>
              </a:rPr>
              <a:t>o</a:t>
            </a:r>
            <a:r>
              <a:rPr sz="2300" b="1" dirty="0">
                <a:solidFill>
                  <a:srgbClr val="525252"/>
                </a:solidFill>
                <a:latin typeface="Calibri"/>
                <a:cs typeface="Calibri"/>
              </a:rPr>
              <a:t>nes  sin</a:t>
            </a:r>
            <a:r>
              <a:rPr sz="23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525252"/>
                </a:solidFill>
                <a:latin typeface="Calibri"/>
                <a:cs typeface="Calibri"/>
              </a:rPr>
              <a:t>fecha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371" y="4343400"/>
            <a:ext cx="2688590" cy="986155"/>
          </a:xfrm>
          <a:custGeom>
            <a:avLst/>
            <a:gdLst/>
            <a:ahLst/>
            <a:cxnLst/>
            <a:rect l="l" t="t" r="r" b="b"/>
            <a:pathLst>
              <a:path w="2688590" h="986154">
                <a:moveTo>
                  <a:pt x="2195322" y="0"/>
                </a:moveTo>
                <a:lnTo>
                  <a:pt x="0" y="0"/>
                </a:lnTo>
                <a:lnTo>
                  <a:pt x="493013" y="493014"/>
                </a:lnTo>
                <a:lnTo>
                  <a:pt x="0" y="986028"/>
                </a:lnTo>
                <a:lnTo>
                  <a:pt x="2195322" y="986028"/>
                </a:lnTo>
                <a:lnTo>
                  <a:pt x="2688336" y="493014"/>
                </a:lnTo>
                <a:lnTo>
                  <a:pt x="219532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7259" y="4354195"/>
            <a:ext cx="1694814" cy="9753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20"/>
              </a:spcBef>
            </a:pPr>
            <a:r>
              <a:rPr sz="2200" b="1" spc="-15" dirty="0">
                <a:solidFill>
                  <a:srgbClr val="525252"/>
                </a:solidFill>
                <a:latin typeface="Calibri"/>
                <a:cs typeface="Calibri"/>
              </a:rPr>
              <a:t>Cita directa </a:t>
            </a:r>
            <a:r>
              <a:rPr sz="2200" b="1" spc="-5" dirty="0">
                <a:solidFill>
                  <a:srgbClr val="525252"/>
                </a:solidFill>
                <a:latin typeface="Calibri"/>
                <a:cs typeface="Calibri"/>
              </a:rPr>
              <a:t>de </a:t>
            </a:r>
            <a:r>
              <a:rPr sz="2200" b="1" spc="-48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25252"/>
                </a:solidFill>
                <a:latin typeface="Calibri"/>
                <a:cs typeface="Calibri"/>
              </a:rPr>
              <a:t>material</a:t>
            </a:r>
            <a:r>
              <a:rPr sz="22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25252"/>
                </a:solidFill>
                <a:latin typeface="Calibri"/>
                <a:cs typeface="Calibri"/>
              </a:rPr>
              <a:t>sin </a:t>
            </a:r>
            <a:r>
              <a:rPr sz="2200" b="1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paginación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1507" y="1417307"/>
            <a:ext cx="8411892" cy="1349899"/>
            <a:chOff x="4576254" y="2575115"/>
            <a:chExt cx="6025515" cy="10007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7998" y="2660933"/>
              <a:ext cx="5852279" cy="8861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1016" y="2579877"/>
              <a:ext cx="6015990" cy="991235"/>
            </a:xfrm>
            <a:custGeom>
              <a:avLst/>
              <a:gdLst/>
              <a:ahLst/>
              <a:cxnLst/>
              <a:rect l="l" t="t" r="r" b="b"/>
              <a:pathLst>
                <a:path w="6015990" h="991235">
                  <a:moveTo>
                    <a:pt x="0" y="990981"/>
                  </a:moveTo>
                  <a:lnTo>
                    <a:pt x="6015609" y="990981"/>
                  </a:lnTo>
                  <a:lnTo>
                    <a:pt x="6015609" y="0"/>
                  </a:lnTo>
                  <a:lnTo>
                    <a:pt x="0" y="0"/>
                  </a:lnTo>
                  <a:lnTo>
                    <a:pt x="0" y="9909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64300" y="3138842"/>
            <a:ext cx="8319293" cy="2880957"/>
            <a:chOff x="4576254" y="3832478"/>
            <a:chExt cx="6025515" cy="26009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3538" y="3889635"/>
              <a:ext cx="5847830" cy="2476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81016" y="3837241"/>
              <a:ext cx="6015990" cy="2591435"/>
            </a:xfrm>
            <a:custGeom>
              <a:avLst/>
              <a:gdLst/>
              <a:ahLst/>
              <a:cxnLst/>
              <a:rect l="l" t="t" r="r" b="b"/>
              <a:pathLst>
                <a:path w="6015990" h="2591435">
                  <a:moveTo>
                    <a:pt x="0" y="2591181"/>
                  </a:moveTo>
                  <a:lnTo>
                    <a:pt x="6015609" y="2591181"/>
                  </a:lnTo>
                  <a:lnTo>
                    <a:pt x="6015609" y="0"/>
                  </a:lnTo>
                  <a:lnTo>
                    <a:pt x="0" y="0"/>
                  </a:lnTo>
                  <a:lnTo>
                    <a:pt x="0" y="25911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3000" y="533400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54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número</a:t>
            </a:r>
            <a:r>
              <a:rPr sz="2400" b="1" spc="-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tipo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2521966"/>
            <a:ext cx="2710180" cy="1632982"/>
          </a:xfrm>
          <a:custGeom>
            <a:avLst/>
            <a:gdLst/>
            <a:ahLst/>
            <a:cxnLst/>
            <a:rect l="l" t="t" r="r" b="b"/>
            <a:pathLst>
              <a:path w="2710179" h="993775">
                <a:moveTo>
                  <a:pt x="2212848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630" y="2716018"/>
            <a:ext cx="1644857" cy="104477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1270" algn="ctr">
              <a:lnSpc>
                <a:spcPct val="91400"/>
              </a:lnSpc>
              <a:spcBef>
                <a:spcPts val="285"/>
              </a:spcBef>
            </a:pPr>
            <a:r>
              <a:rPr sz="1800" b="1" spc="-10" dirty="0">
                <a:solidFill>
                  <a:srgbClr val="525252"/>
                </a:solidFill>
                <a:latin typeface="Calibri"/>
                <a:cs typeface="Calibri"/>
              </a:rPr>
              <a:t>Cita </a:t>
            </a:r>
            <a:r>
              <a:rPr sz="1800" b="1" dirty="0">
                <a:solidFill>
                  <a:srgbClr val="525252"/>
                </a:solidFill>
                <a:latin typeface="Calibri"/>
                <a:cs typeface="Calibri"/>
              </a:rPr>
              <a:t>de 2 o </a:t>
            </a:r>
            <a:r>
              <a:rPr sz="1800" b="1" spc="-5" dirty="0">
                <a:solidFill>
                  <a:srgbClr val="525252"/>
                </a:solidFill>
                <a:latin typeface="Calibri"/>
                <a:cs typeface="Calibri"/>
              </a:rPr>
              <a:t>más </a:t>
            </a:r>
            <a:r>
              <a:rPr sz="1800" b="1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25252"/>
                </a:solidFill>
                <a:latin typeface="Calibri"/>
                <a:cs typeface="Calibri"/>
              </a:rPr>
              <a:t>trabajos </a:t>
            </a:r>
            <a:r>
              <a:rPr sz="1800" b="1" dirty="0">
                <a:solidFill>
                  <a:srgbClr val="525252"/>
                </a:solidFill>
                <a:latin typeface="Calibri"/>
                <a:cs typeface="Calibri"/>
              </a:rPr>
              <a:t>en el </a:t>
            </a:r>
            <a:r>
              <a:rPr sz="18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25252"/>
                </a:solidFill>
                <a:latin typeface="Calibri"/>
                <a:cs typeface="Calibri"/>
              </a:rPr>
              <a:t>mismo</a:t>
            </a:r>
            <a:r>
              <a:rPr sz="1800" b="1" spc="-6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25252"/>
                </a:solidFill>
                <a:latin typeface="Calibri"/>
                <a:cs typeface="Calibri"/>
              </a:rPr>
              <a:t>paréntesis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4200" y="2450847"/>
            <a:ext cx="8374316" cy="2619887"/>
            <a:chOff x="4646231" y="2517203"/>
            <a:chExt cx="6743065" cy="16802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6758" y="2603799"/>
              <a:ext cx="6605031" cy="15511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50994" y="2521966"/>
              <a:ext cx="6733540" cy="1670685"/>
            </a:xfrm>
            <a:custGeom>
              <a:avLst/>
              <a:gdLst/>
              <a:ahLst/>
              <a:cxnLst/>
              <a:rect l="l" t="t" r="r" b="b"/>
              <a:pathLst>
                <a:path w="6733540" h="1670685">
                  <a:moveTo>
                    <a:pt x="0" y="1670685"/>
                  </a:moveTo>
                  <a:lnTo>
                    <a:pt x="6733413" y="1670685"/>
                  </a:lnTo>
                  <a:lnTo>
                    <a:pt x="6733413" y="0"/>
                  </a:lnTo>
                  <a:lnTo>
                    <a:pt x="0" y="0"/>
                  </a:lnTo>
                  <a:lnTo>
                    <a:pt x="0" y="16706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00600" y="510641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90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9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Redes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Sociales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187697"/>
            <a:ext cx="2359660" cy="866140"/>
          </a:xfrm>
          <a:custGeom>
            <a:avLst/>
            <a:gdLst/>
            <a:ahLst/>
            <a:cxnLst/>
            <a:rect l="l" t="t" r="r" b="b"/>
            <a:pathLst>
              <a:path w="2359660" h="866139">
                <a:moveTo>
                  <a:pt x="1926336" y="0"/>
                </a:moveTo>
                <a:lnTo>
                  <a:pt x="0" y="0"/>
                </a:lnTo>
                <a:lnTo>
                  <a:pt x="432816" y="432816"/>
                </a:lnTo>
                <a:lnTo>
                  <a:pt x="0" y="865632"/>
                </a:lnTo>
                <a:lnTo>
                  <a:pt x="1926336" y="865632"/>
                </a:lnTo>
                <a:lnTo>
                  <a:pt x="2359152" y="432816"/>
                </a:lnTo>
                <a:lnTo>
                  <a:pt x="1926336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4343400"/>
            <a:ext cx="14038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r>
              <a:rPr sz="3200" b="1" spc="-30" dirty="0">
                <a:solidFill>
                  <a:srgbClr val="525252"/>
                </a:solidFill>
                <a:latin typeface="Calibri"/>
                <a:cs typeface="Calibri"/>
              </a:rPr>
              <a:t>w</a:t>
            </a:r>
            <a:r>
              <a:rPr sz="3200" b="1" spc="-5" dirty="0">
                <a:solidFill>
                  <a:srgbClr val="525252"/>
                </a:solidFill>
                <a:latin typeface="Calibri"/>
                <a:cs typeface="Calibri"/>
              </a:rPr>
              <a:t>e</a:t>
            </a:r>
            <a:r>
              <a:rPr sz="3200" b="1" spc="-35" dirty="0">
                <a:solidFill>
                  <a:srgbClr val="525252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80487" y="1600200"/>
            <a:ext cx="9298940" cy="2239074"/>
          </a:xfrm>
          <a:prstGeom prst="rect">
            <a:avLst/>
          </a:prstGeom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92075" marR="8191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Nombre </a:t>
            </a:r>
            <a:r>
              <a:rPr sz="1600" dirty="0">
                <a:latin typeface="Times New Roman"/>
                <a:cs typeface="Times New Roman"/>
              </a:rPr>
              <a:t>del autor </a:t>
            </a:r>
            <a:r>
              <a:rPr sz="1600" spc="-5" dirty="0">
                <a:latin typeface="Times New Roman"/>
                <a:cs typeface="Times New Roman"/>
              </a:rPr>
              <a:t>individual o grupal, proporcione </a:t>
            </a:r>
            <a:r>
              <a:rPr sz="1600" dirty="0">
                <a:latin typeface="Times New Roman"/>
                <a:cs typeface="Times New Roman"/>
              </a:rPr>
              <a:t>el identificador de </a:t>
            </a:r>
            <a:r>
              <a:rPr sz="1600" spc="-20" dirty="0">
                <a:latin typeface="Times New Roman"/>
                <a:cs typeface="Times New Roman"/>
              </a:rPr>
              <a:t>Twitter </a:t>
            </a:r>
            <a:r>
              <a:rPr sz="1600" spc="-5" dirty="0">
                <a:latin typeface="Times New Roman"/>
                <a:cs typeface="Times New Roman"/>
              </a:rPr>
              <a:t>(comenzando con </a:t>
            </a:r>
            <a:r>
              <a:rPr sz="1600" spc="-10" dirty="0">
                <a:latin typeface="Times New Roman"/>
                <a:cs typeface="Times New Roman"/>
              </a:rPr>
              <a:t>el </a:t>
            </a:r>
            <a:r>
              <a:rPr sz="1600" spc="-5" dirty="0">
                <a:latin typeface="Times New Roman"/>
                <a:cs typeface="Times New Roman"/>
              </a:rPr>
              <a:t> signo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@)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entre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corchetes,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seguido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 punto.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92075" marR="83185" algn="just">
              <a:lnSpc>
                <a:spcPct val="100000"/>
              </a:lnSpc>
              <a:buChar char="•"/>
              <a:tabLst>
                <a:tab pos="229870" algn="l"/>
              </a:tabLst>
            </a:pPr>
            <a:r>
              <a:rPr sz="1600" dirty="0">
                <a:latin typeface="Times New Roman"/>
                <a:cs typeface="Times New Roman"/>
              </a:rPr>
              <a:t>Proporcione </a:t>
            </a:r>
            <a:r>
              <a:rPr sz="1600" spc="-5" dirty="0">
                <a:latin typeface="Times New Roman"/>
                <a:cs typeface="Times New Roman"/>
              </a:rPr>
              <a:t>las primeras </a:t>
            </a:r>
            <a:r>
              <a:rPr sz="1600" dirty="0">
                <a:latin typeface="Times New Roman"/>
                <a:cs typeface="Times New Roman"/>
              </a:rPr>
              <a:t>20 palabras </a:t>
            </a:r>
            <a:r>
              <a:rPr sz="1600" spc="-5" dirty="0">
                <a:latin typeface="Times New Roman"/>
                <a:cs typeface="Times New Roman"/>
              </a:rPr>
              <a:t>del </a:t>
            </a:r>
            <a:r>
              <a:rPr sz="1600" dirty="0">
                <a:latin typeface="Times New Roman"/>
                <a:cs typeface="Times New Roman"/>
              </a:rPr>
              <a:t>tweet como título. Cuente una </a:t>
            </a:r>
            <a:r>
              <a:rPr sz="1600" spc="-5" dirty="0">
                <a:latin typeface="Times New Roman"/>
                <a:cs typeface="Times New Roman"/>
              </a:rPr>
              <a:t>URL, </a:t>
            </a:r>
            <a:r>
              <a:rPr sz="1600" dirty="0">
                <a:latin typeface="Times New Roman"/>
                <a:cs typeface="Times New Roman"/>
              </a:rPr>
              <a:t>un hashtag </a:t>
            </a:r>
            <a:r>
              <a:rPr sz="1600" spc="-5" dirty="0">
                <a:latin typeface="Times New Roman"/>
                <a:cs typeface="Times New Roman"/>
              </a:rPr>
              <a:t>o </a:t>
            </a:r>
            <a:r>
              <a:rPr sz="1600" dirty="0">
                <a:latin typeface="Times New Roman"/>
                <a:cs typeface="Times New Roman"/>
              </a:rPr>
              <a:t>un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emoji como </a:t>
            </a:r>
            <a:r>
              <a:rPr sz="1600" dirty="0">
                <a:latin typeface="Times New Roman"/>
                <a:cs typeface="Times New Roman"/>
              </a:rPr>
              <a:t>una </a:t>
            </a:r>
            <a:r>
              <a:rPr sz="1600" spc="-5" dirty="0">
                <a:latin typeface="Times New Roman"/>
                <a:cs typeface="Times New Roman"/>
              </a:rPr>
              <a:t>palabra cada </a:t>
            </a:r>
            <a:r>
              <a:rPr sz="1600" dirty="0">
                <a:latin typeface="Times New Roman"/>
                <a:cs typeface="Times New Roman"/>
              </a:rPr>
              <a:t>uno </a:t>
            </a:r>
            <a:r>
              <a:rPr sz="1600" spc="-5" dirty="0">
                <a:latin typeface="Times New Roman"/>
                <a:cs typeface="Times New Roman"/>
              </a:rPr>
              <a:t>e inclúyalos en la </a:t>
            </a:r>
            <a:r>
              <a:rPr sz="1600" dirty="0">
                <a:latin typeface="Times New Roman"/>
                <a:cs typeface="Times New Roman"/>
              </a:rPr>
              <a:t>referencia </a:t>
            </a:r>
            <a:r>
              <a:rPr sz="1600" spc="-5" dirty="0">
                <a:latin typeface="Times New Roman"/>
                <a:cs typeface="Times New Roman"/>
              </a:rPr>
              <a:t>si se encuentran </a:t>
            </a:r>
            <a:r>
              <a:rPr sz="1600" dirty="0">
                <a:latin typeface="Times New Roman"/>
                <a:cs typeface="Times New Roman"/>
              </a:rPr>
              <a:t>dentro de </a:t>
            </a:r>
            <a:r>
              <a:rPr sz="1600" spc="-5" dirty="0">
                <a:latin typeface="Times New Roman"/>
                <a:cs typeface="Times New Roman"/>
              </a:rPr>
              <a:t>las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primeras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 </a:t>
            </a:r>
            <a:r>
              <a:rPr sz="1600" spc="-5" dirty="0">
                <a:latin typeface="Times New Roman"/>
                <a:cs typeface="Times New Roman"/>
              </a:rPr>
              <a:t>palabras.</a:t>
            </a:r>
            <a:endParaRPr sz="1600" dirty="0">
              <a:latin typeface="Times New Roman"/>
              <a:cs typeface="Times New Roman"/>
            </a:endParaRPr>
          </a:p>
          <a:p>
            <a:pPr marL="92075" marR="8445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14629" algn="l"/>
              </a:tabLst>
            </a:pPr>
            <a:r>
              <a:rPr sz="1600" dirty="0">
                <a:latin typeface="Times New Roman"/>
                <a:cs typeface="Times New Roman"/>
              </a:rPr>
              <a:t>Si </a:t>
            </a:r>
            <a:r>
              <a:rPr sz="1600" spc="-5" dirty="0">
                <a:latin typeface="Times New Roman"/>
                <a:cs typeface="Times New Roman"/>
              </a:rPr>
              <a:t>el tweet </a:t>
            </a:r>
            <a:r>
              <a:rPr sz="1600" dirty="0">
                <a:latin typeface="Times New Roman"/>
                <a:cs typeface="Times New Roman"/>
              </a:rPr>
              <a:t>incluye una </a:t>
            </a:r>
            <a:r>
              <a:rPr sz="1600" spc="-5" dirty="0">
                <a:latin typeface="Times New Roman"/>
                <a:cs typeface="Times New Roman"/>
              </a:rPr>
              <a:t>imagen, </a:t>
            </a:r>
            <a:r>
              <a:rPr sz="1600" dirty="0">
                <a:latin typeface="Times New Roman"/>
                <a:cs typeface="Times New Roman"/>
              </a:rPr>
              <a:t>un video, una encuesta </a:t>
            </a:r>
            <a:r>
              <a:rPr sz="1600" spc="-5" dirty="0">
                <a:latin typeface="Times New Roman"/>
                <a:cs typeface="Times New Roman"/>
              </a:rPr>
              <a:t>o </a:t>
            </a:r>
            <a:r>
              <a:rPr sz="1600" dirty="0">
                <a:latin typeface="Times New Roman"/>
                <a:cs typeface="Times New Roman"/>
              </a:rPr>
              <a:t>una </a:t>
            </a:r>
            <a:r>
              <a:rPr sz="1600" spc="-5" dirty="0">
                <a:latin typeface="Times New Roman"/>
                <a:cs typeface="Times New Roman"/>
              </a:rPr>
              <a:t>imagen en </a:t>
            </a:r>
            <a:r>
              <a:rPr sz="1600" dirty="0">
                <a:latin typeface="Times New Roman"/>
                <a:cs typeface="Times New Roman"/>
              </a:rPr>
              <a:t>miniatura </a:t>
            </a:r>
            <a:r>
              <a:rPr sz="1600" spc="-5" dirty="0">
                <a:latin typeface="Times New Roman"/>
                <a:cs typeface="Times New Roman"/>
              </a:rPr>
              <a:t>con </a:t>
            </a:r>
            <a:r>
              <a:rPr sz="1600" dirty="0">
                <a:latin typeface="Times New Roman"/>
                <a:cs typeface="Times New Roman"/>
              </a:rPr>
              <a:t>un </a:t>
            </a:r>
            <a:r>
              <a:rPr sz="1600" spc="-5" dirty="0">
                <a:latin typeface="Times New Roman"/>
                <a:cs typeface="Times New Roman"/>
              </a:rPr>
              <a:t>enlace,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indíquelo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entre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paréntesis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después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título: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[Imagen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adjunta],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[Video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adjunto],</a:t>
            </a:r>
            <a:endParaRPr sz="1600" dirty="0">
              <a:latin typeface="Times New Roman"/>
              <a:cs typeface="Times New Roman"/>
            </a:endParaRPr>
          </a:p>
          <a:p>
            <a:pPr marL="92075" marR="8382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[Miniatura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</a:t>
            </a:r>
            <a:r>
              <a:rPr sz="1600" dirty="0">
                <a:latin typeface="Times New Roman"/>
                <a:cs typeface="Times New Roman"/>
              </a:rPr>
              <a:t> enlace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adjunto].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mismo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formato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usado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Twitter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también</a:t>
            </a:r>
            <a:r>
              <a:rPr sz="1600" spc="5" dirty="0">
                <a:latin typeface="Times New Roman"/>
                <a:cs typeface="Times New Roman"/>
              </a:rPr>
              <a:t> se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usa</a:t>
            </a:r>
            <a:r>
              <a:rPr sz="1600" dirty="0">
                <a:latin typeface="Times New Roman"/>
                <a:cs typeface="Times New Roman"/>
              </a:rPr>
              <a:t> para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Instagram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5971" y="4187697"/>
            <a:ext cx="9243456" cy="1984503"/>
            <a:chOff x="2806890" y="5155310"/>
            <a:chExt cx="8262620" cy="16287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735" y="5164834"/>
              <a:ext cx="8221932" cy="16093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11652" y="5160073"/>
              <a:ext cx="8253095" cy="1619250"/>
            </a:xfrm>
            <a:custGeom>
              <a:avLst/>
              <a:gdLst/>
              <a:ahLst/>
              <a:cxnLst/>
              <a:rect l="l" t="t" r="r" b="b"/>
              <a:pathLst>
                <a:path w="8253095" h="1619250">
                  <a:moveTo>
                    <a:pt x="0" y="1618869"/>
                  </a:moveTo>
                  <a:lnTo>
                    <a:pt x="8252841" y="1618869"/>
                  </a:lnTo>
                  <a:lnTo>
                    <a:pt x="8252841" y="0"/>
                  </a:lnTo>
                  <a:lnTo>
                    <a:pt x="0" y="0"/>
                  </a:lnTo>
                  <a:lnTo>
                    <a:pt x="0" y="16188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0" y="477391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90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9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Redes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Sociales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7" y="4207764"/>
            <a:ext cx="2607945" cy="957580"/>
          </a:xfrm>
          <a:custGeom>
            <a:avLst/>
            <a:gdLst/>
            <a:ahLst/>
            <a:cxnLst/>
            <a:rect l="l" t="t" r="r" b="b"/>
            <a:pathLst>
              <a:path w="2607945" h="957579">
                <a:moveTo>
                  <a:pt x="2129028" y="0"/>
                </a:moveTo>
                <a:lnTo>
                  <a:pt x="0" y="0"/>
                </a:lnTo>
                <a:lnTo>
                  <a:pt x="478536" y="478536"/>
                </a:lnTo>
                <a:lnTo>
                  <a:pt x="0" y="957072"/>
                </a:lnTo>
                <a:lnTo>
                  <a:pt x="2129028" y="957072"/>
                </a:lnTo>
                <a:lnTo>
                  <a:pt x="2607564" y="478536"/>
                </a:lnTo>
                <a:lnTo>
                  <a:pt x="212902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860" y="4381322"/>
            <a:ext cx="1631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85" dirty="0">
                <a:solidFill>
                  <a:srgbClr val="525252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525252"/>
                </a:solidFill>
                <a:latin typeface="Calibri"/>
                <a:cs typeface="Calibri"/>
              </a:rPr>
              <a:t>acebook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610992" y="3932059"/>
            <a:ext cx="8880475" cy="1927225"/>
            <a:chOff x="2963862" y="4853559"/>
            <a:chExt cx="8042909" cy="19272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3324" y="4863082"/>
              <a:ext cx="7931038" cy="18874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68625" y="4858321"/>
              <a:ext cx="8033384" cy="1917700"/>
            </a:xfrm>
            <a:custGeom>
              <a:avLst/>
              <a:gdLst/>
              <a:ahLst/>
              <a:cxnLst/>
              <a:rect l="l" t="t" r="r" b="b"/>
              <a:pathLst>
                <a:path w="8033384" h="1917700">
                  <a:moveTo>
                    <a:pt x="0" y="1917573"/>
                  </a:moveTo>
                  <a:lnTo>
                    <a:pt x="8033384" y="1917573"/>
                  </a:lnTo>
                  <a:lnTo>
                    <a:pt x="8033384" y="0"/>
                  </a:lnTo>
                  <a:lnTo>
                    <a:pt x="0" y="0"/>
                  </a:lnTo>
                  <a:lnTo>
                    <a:pt x="0" y="1917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10992" y="1461895"/>
            <a:ext cx="8880475" cy="2308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Para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una</a:t>
            </a:r>
            <a:r>
              <a:rPr sz="1800" dirty="0">
                <a:latin typeface="Times New Roman"/>
                <a:cs typeface="Times New Roman"/>
              </a:rPr>
              <a:t> correcta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citación,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siga </a:t>
            </a:r>
            <a:r>
              <a:rPr sz="1800" dirty="0">
                <a:latin typeface="Times New Roman"/>
                <a:cs typeface="Times New Roman"/>
              </a:rPr>
              <a:t>estas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pautas: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78460" marR="83820" indent="-2870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095" algn="l"/>
              </a:tabLst>
            </a:pPr>
            <a:r>
              <a:rPr sz="1800" dirty="0">
                <a:latin typeface="Times New Roman"/>
                <a:cs typeface="Times New Roman"/>
              </a:rPr>
              <a:t>Proporcione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las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primeras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palabras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publicación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Facebook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como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título.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Cuente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una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URL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otro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enlace,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hashtag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emoji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una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palabra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cada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inclúyalos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referencia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 </a:t>
            </a:r>
            <a:r>
              <a:rPr sz="1800" dirty="0">
                <a:latin typeface="Times New Roman"/>
                <a:cs typeface="Times New Roman"/>
              </a:rPr>
              <a:t>encuentran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dentro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 </a:t>
            </a:r>
            <a:r>
              <a:rPr sz="1800" dirty="0">
                <a:latin typeface="Times New Roman"/>
                <a:cs typeface="Times New Roman"/>
              </a:rPr>
              <a:t>las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primeras </a:t>
            </a:r>
            <a:r>
              <a:rPr sz="1800" spc="-5" dirty="0">
                <a:latin typeface="Times New Roman"/>
                <a:cs typeface="Times New Roman"/>
              </a:rPr>
              <a:t>20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palabras.</a:t>
            </a:r>
            <a:endParaRPr sz="1800">
              <a:latin typeface="Times New Roman"/>
              <a:cs typeface="Times New Roman"/>
            </a:endParaRPr>
          </a:p>
          <a:p>
            <a:pPr marL="378460" marR="83185" indent="-287020" algn="just">
              <a:lnSpc>
                <a:spcPct val="100000"/>
              </a:lnSpc>
              <a:buFont typeface="Arial MT"/>
              <a:buChar char="•"/>
              <a:tabLst>
                <a:tab pos="379095" algn="l"/>
              </a:tabLst>
            </a:pPr>
            <a:r>
              <a:rPr sz="1800" spc="-5" dirty="0">
                <a:latin typeface="Times New Roman"/>
                <a:cs typeface="Times New Roman"/>
              </a:rPr>
              <a:t>Si </a:t>
            </a:r>
            <a:r>
              <a:rPr sz="1800" dirty="0">
                <a:latin typeface="Times New Roman"/>
                <a:cs typeface="Times New Roman"/>
              </a:rPr>
              <a:t>una </a:t>
            </a:r>
            <a:r>
              <a:rPr sz="1800" spc="-5" dirty="0">
                <a:latin typeface="Times New Roman"/>
                <a:cs typeface="Times New Roman"/>
              </a:rPr>
              <a:t>actualización </a:t>
            </a:r>
            <a:r>
              <a:rPr sz="1800" spc="-1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estado incluye imágenes, videos, enlaces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miniatura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fuentes </a:t>
            </a:r>
            <a:r>
              <a:rPr sz="1800" dirty="0">
                <a:latin typeface="Times New Roman"/>
                <a:cs typeface="Times New Roman"/>
              </a:rPr>
              <a:t> externas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contenido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otra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publicación</a:t>
            </a:r>
            <a:r>
              <a:rPr sz="1800" dirty="0">
                <a:latin typeface="Times New Roman"/>
                <a:cs typeface="Times New Roman"/>
              </a:rPr>
              <a:t> 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Facebook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(como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cuando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comparte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un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enlace),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indíquelo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corchetes.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4400" y="664206"/>
            <a:ext cx="360172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90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9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según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Redes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Sociales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7" y="4207764"/>
            <a:ext cx="2607945" cy="957580"/>
          </a:xfrm>
          <a:custGeom>
            <a:avLst/>
            <a:gdLst/>
            <a:ahLst/>
            <a:cxnLst/>
            <a:rect l="l" t="t" r="r" b="b"/>
            <a:pathLst>
              <a:path w="2607945" h="957579">
                <a:moveTo>
                  <a:pt x="2129028" y="0"/>
                </a:moveTo>
                <a:lnTo>
                  <a:pt x="0" y="0"/>
                </a:lnTo>
                <a:lnTo>
                  <a:pt x="478536" y="478536"/>
                </a:lnTo>
                <a:lnTo>
                  <a:pt x="0" y="957072"/>
                </a:lnTo>
                <a:lnTo>
                  <a:pt x="2129028" y="957072"/>
                </a:lnTo>
                <a:lnTo>
                  <a:pt x="2607564" y="478536"/>
                </a:lnTo>
                <a:lnTo>
                  <a:pt x="212902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5985" y="4381322"/>
            <a:ext cx="1463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0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525252"/>
                </a:solidFill>
                <a:latin typeface="Calibri"/>
                <a:cs typeface="Calibri"/>
              </a:rPr>
              <a:t>ou</a:t>
            </a:r>
            <a:r>
              <a:rPr sz="3200" b="1" spc="-175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525252"/>
                </a:solidFill>
                <a:latin typeface="Calibri"/>
                <a:cs typeface="Calibri"/>
              </a:rPr>
              <a:t>u</a:t>
            </a:r>
            <a:r>
              <a:rPr sz="3200" b="1" spc="-15" dirty="0">
                <a:solidFill>
                  <a:srgbClr val="525252"/>
                </a:solidFill>
                <a:latin typeface="Calibri"/>
                <a:cs typeface="Calibri"/>
              </a:rPr>
              <a:t>b</a:t>
            </a:r>
            <a:r>
              <a:rPr sz="3200" b="1" dirty="0">
                <a:solidFill>
                  <a:srgbClr val="525252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43200" y="3988688"/>
            <a:ext cx="9135745" cy="1802511"/>
            <a:chOff x="2471610" y="5063871"/>
            <a:chExt cx="9135745" cy="13957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1072" y="5073396"/>
              <a:ext cx="9116568" cy="13761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76373" y="5068633"/>
              <a:ext cx="9126220" cy="1386205"/>
            </a:xfrm>
            <a:custGeom>
              <a:avLst/>
              <a:gdLst/>
              <a:ahLst/>
              <a:cxnLst/>
              <a:rect l="l" t="t" r="r" b="b"/>
              <a:pathLst>
                <a:path w="9126220" h="1386204">
                  <a:moveTo>
                    <a:pt x="0" y="1385696"/>
                  </a:moveTo>
                  <a:lnTo>
                    <a:pt x="9126093" y="1385696"/>
                  </a:lnTo>
                  <a:lnTo>
                    <a:pt x="9126093" y="0"/>
                  </a:lnTo>
                  <a:lnTo>
                    <a:pt x="0" y="0"/>
                  </a:lnTo>
                  <a:lnTo>
                    <a:pt x="0" y="13856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10992" y="1748819"/>
            <a:ext cx="8869680" cy="1478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 marR="80010" algn="just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Times New Roman"/>
                <a:cs typeface="Times New Roman"/>
              </a:rPr>
              <a:t>Use </a:t>
            </a:r>
            <a:r>
              <a:rPr sz="1800" dirty="0">
                <a:latin typeface="Times New Roman"/>
                <a:cs typeface="Times New Roman"/>
              </a:rPr>
              <a:t>el </a:t>
            </a:r>
            <a:r>
              <a:rPr sz="1800" spc="-5" dirty="0">
                <a:latin typeface="Times New Roman"/>
                <a:cs typeface="Times New Roman"/>
              </a:rPr>
              <a:t>nombre </a:t>
            </a:r>
            <a:r>
              <a:rPr sz="1800" spc="-1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la cuenta que </a:t>
            </a:r>
            <a:r>
              <a:rPr sz="1800" dirty="0">
                <a:latin typeface="Times New Roman"/>
                <a:cs typeface="Times New Roman"/>
              </a:rPr>
              <a:t>subió el </a:t>
            </a:r>
            <a:r>
              <a:rPr sz="1800" spc="-5" dirty="0">
                <a:latin typeface="Times New Roman"/>
                <a:cs typeface="Times New Roman"/>
              </a:rPr>
              <a:t>video como </a:t>
            </a:r>
            <a:r>
              <a:rPr sz="1800" spc="-15" dirty="0">
                <a:latin typeface="Times New Roman"/>
                <a:cs typeface="Times New Roman"/>
              </a:rPr>
              <a:t>autor. </a:t>
            </a:r>
            <a:r>
              <a:rPr sz="1800" spc="-5" dirty="0">
                <a:latin typeface="Times New Roman"/>
                <a:cs typeface="Times New Roman"/>
              </a:rPr>
              <a:t>Si </a:t>
            </a:r>
            <a:r>
              <a:rPr sz="1800" dirty="0">
                <a:latin typeface="Times New Roman"/>
                <a:cs typeface="Times New Roman"/>
              </a:rPr>
              <a:t>la </a:t>
            </a:r>
            <a:r>
              <a:rPr sz="1800" spc="-5" dirty="0">
                <a:latin typeface="Times New Roman"/>
                <a:cs typeface="Times New Roman"/>
              </a:rPr>
              <a:t>cuenta </a:t>
            </a:r>
            <a:r>
              <a:rPr sz="1800" dirty="0">
                <a:latin typeface="Times New Roman"/>
                <a:cs typeface="Times New Roman"/>
              </a:rPr>
              <a:t>no creó realmente </a:t>
            </a:r>
            <a:r>
              <a:rPr sz="1800" spc="-10" dirty="0">
                <a:latin typeface="Times New Roman"/>
                <a:cs typeface="Times New Roman"/>
              </a:rPr>
              <a:t>el </a:t>
            </a:r>
            <a:r>
              <a:rPr sz="1800" spc="-5" dirty="0">
                <a:latin typeface="Times New Roman"/>
                <a:cs typeface="Times New Roman"/>
              </a:rPr>
              <a:t> trabajo,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explique</a:t>
            </a:r>
            <a:r>
              <a:rPr sz="1800" dirty="0">
                <a:latin typeface="Times New Roman"/>
                <a:cs typeface="Times New Roman"/>
              </a:rPr>
              <a:t> esto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</a:t>
            </a:r>
            <a:r>
              <a:rPr sz="1800" dirty="0">
                <a:latin typeface="Times New Roman"/>
                <a:cs typeface="Times New Roman"/>
              </a:rPr>
              <a:t> texto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</a:t>
            </a:r>
            <a:r>
              <a:rPr sz="1800" dirty="0">
                <a:latin typeface="Times New Roman"/>
                <a:cs typeface="Times New Roman"/>
              </a:rPr>
              <a:t> considera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importante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lectores</a:t>
            </a:r>
            <a:r>
              <a:rPr sz="1800" dirty="0">
                <a:latin typeface="Times New Roman"/>
                <a:cs typeface="Times New Roman"/>
              </a:rPr>
              <a:t> lo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sepan.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embargo, si eso </a:t>
            </a:r>
            <a:r>
              <a:rPr sz="1800" dirty="0">
                <a:latin typeface="Times New Roman"/>
                <a:cs typeface="Times New Roman"/>
              </a:rPr>
              <a:t>significa </a:t>
            </a:r>
            <a:r>
              <a:rPr sz="1800" spc="-5" dirty="0">
                <a:latin typeface="Times New Roman"/>
                <a:cs typeface="Times New Roman"/>
              </a:rPr>
              <a:t>citar una fuente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parece </a:t>
            </a:r>
            <a:r>
              <a:rPr sz="1800" dirty="0">
                <a:latin typeface="Times New Roman"/>
                <a:cs typeface="Times New Roman"/>
              </a:rPr>
              <a:t>no </a:t>
            </a:r>
            <a:r>
              <a:rPr sz="1800" spc="-5" dirty="0">
                <a:latin typeface="Times New Roman"/>
                <a:cs typeface="Times New Roman"/>
              </a:rPr>
              <a:t>autorizada, también puede buscar </a:t>
            </a:r>
            <a:r>
              <a:rPr sz="1800" spc="-10" dirty="0">
                <a:latin typeface="Times New Roman"/>
                <a:cs typeface="Times New Roman"/>
              </a:rPr>
              <a:t>el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canal de </a:t>
            </a:r>
            <a:r>
              <a:rPr sz="1800" spc="-40" dirty="0">
                <a:latin typeface="Times New Roman"/>
                <a:cs typeface="Times New Roman"/>
              </a:rPr>
              <a:t>YouTube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 </a:t>
            </a:r>
            <a:r>
              <a:rPr sz="1800" spc="-15" dirty="0">
                <a:latin typeface="Times New Roman"/>
                <a:cs typeface="Times New Roman"/>
              </a:rPr>
              <a:t>autor, </a:t>
            </a:r>
            <a:r>
              <a:rPr sz="1800" spc="-5" dirty="0">
                <a:latin typeface="Times New Roman"/>
                <a:cs typeface="Times New Roman"/>
              </a:rPr>
              <a:t>el </a:t>
            </a:r>
            <a:r>
              <a:rPr sz="1800" dirty="0">
                <a:latin typeface="Times New Roman"/>
                <a:cs typeface="Times New Roman"/>
              </a:rPr>
              <a:t>sitio </a:t>
            </a:r>
            <a:r>
              <a:rPr sz="1800" spc="-5" dirty="0">
                <a:latin typeface="Times New Roman"/>
                <a:cs typeface="Times New Roman"/>
              </a:rPr>
              <a:t>web oficial </a:t>
            </a:r>
            <a:r>
              <a:rPr sz="1800" dirty="0">
                <a:latin typeface="Times New Roman"/>
                <a:cs typeface="Times New Roman"/>
              </a:rPr>
              <a:t>u otras </a:t>
            </a:r>
            <a:r>
              <a:rPr sz="1800" spc="-5" dirty="0">
                <a:latin typeface="Times New Roman"/>
                <a:cs typeface="Times New Roman"/>
              </a:rPr>
              <a:t>redes sociales </a:t>
            </a:r>
            <a:r>
              <a:rPr sz="1800" dirty="0">
                <a:latin typeface="Times New Roman"/>
                <a:cs typeface="Times New Roman"/>
              </a:rPr>
              <a:t>para ver </a:t>
            </a:r>
            <a:r>
              <a:rPr sz="1800" spc="-5" dirty="0">
                <a:latin typeface="Times New Roman"/>
                <a:cs typeface="Times New Roman"/>
              </a:rPr>
              <a:t>si </a:t>
            </a:r>
            <a:r>
              <a:rPr sz="1800" dirty="0">
                <a:latin typeface="Times New Roman"/>
                <a:cs typeface="Times New Roman"/>
              </a:rPr>
              <a:t>el </a:t>
            </a:r>
            <a:r>
              <a:rPr sz="1800" spc="-5" dirty="0">
                <a:latin typeface="Times New Roman"/>
                <a:cs typeface="Times New Roman"/>
              </a:rPr>
              <a:t>mismo </a:t>
            </a:r>
            <a:r>
              <a:rPr sz="1800" dirty="0">
                <a:latin typeface="Times New Roman"/>
                <a:cs typeface="Times New Roman"/>
              </a:rPr>
              <a:t> video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está</a:t>
            </a:r>
            <a:r>
              <a:rPr sz="1800" dirty="0">
                <a:latin typeface="Times New Roman"/>
                <a:cs typeface="Times New Roman"/>
              </a:rPr>
              <a:t> disponible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otro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lugar.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3589" y="750773"/>
            <a:ext cx="200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REFERE</a:t>
            </a:r>
            <a:r>
              <a:rPr sz="2800" spc="-15" dirty="0"/>
              <a:t>N</a:t>
            </a:r>
            <a:r>
              <a:rPr sz="2800" spc="-10" dirty="0"/>
              <a:t>CI</a:t>
            </a:r>
            <a:r>
              <a:rPr sz="2800" spc="-20" dirty="0"/>
              <a:t>A</a:t>
            </a:r>
            <a:r>
              <a:rPr sz="2800" spc="-5" dirty="0"/>
              <a:t>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7471" y="1597278"/>
            <a:ext cx="1070038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Las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14042"/>
                </a:solidFill>
                <a:latin typeface="Calibri"/>
                <a:cs typeface="Calibri"/>
              </a:rPr>
              <a:t>referencias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al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final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 de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un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documento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brindan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 la 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información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necesaria </a:t>
            </a:r>
            <a:r>
              <a:rPr sz="3600" spc="-25" dirty="0">
                <a:solidFill>
                  <a:srgbClr val="414042"/>
                </a:solidFill>
                <a:latin typeface="Calibri"/>
                <a:cs typeface="Calibri"/>
              </a:rPr>
              <a:t>para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identificar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y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consultar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cada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trabajo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citado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en el </a:t>
            </a:r>
            <a:r>
              <a:rPr sz="3600" spc="-30" dirty="0">
                <a:solidFill>
                  <a:srgbClr val="414042"/>
                </a:solidFill>
                <a:latin typeface="Calibri"/>
                <a:cs typeface="Calibri"/>
              </a:rPr>
              <a:t>texto.</a:t>
            </a:r>
            <a:r>
              <a:rPr sz="36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Una </a:t>
            </a:r>
            <a:r>
              <a:rPr sz="3600" spc="-30" dirty="0">
                <a:solidFill>
                  <a:srgbClr val="414042"/>
                </a:solidFill>
                <a:latin typeface="Calibri"/>
                <a:cs typeface="Calibri"/>
              </a:rPr>
              <a:t>referencia</a:t>
            </a:r>
            <a:r>
              <a:rPr sz="36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tiene 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cuatro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 elementos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básicos: autor (responsable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del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trabajo), 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fecha </a:t>
            </a:r>
            <a:r>
              <a:rPr sz="3600" spc="-8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(de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publicación),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título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(nombre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 del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material)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y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fuente </a:t>
            </a:r>
            <a:r>
              <a:rPr sz="3600" spc="-8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(lugar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de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consulta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adquisición).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36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continuación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 se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presentan</a:t>
            </a:r>
            <a:r>
              <a:rPr sz="3600" spc="6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las</a:t>
            </a:r>
            <a:r>
              <a:rPr sz="3600" spc="64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estructuras</a:t>
            </a:r>
            <a:r>
              <a:rPr sz="3600" spc="6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básicas</a:t>
            </a:r>
            <a:r>
              <a:rPr sz="3600" spc="65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y</a:t>
            </a:r>
            <a:r>
              <a:rPr sz="3600" spc="6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14042"/>
                </a:solidFill>
                <a:latin typeface="Calibri"/>
                <a:cs typeface="Calibri"/>
              </a:rPr>
              <a:t>diferentes</a:t>
            </a:r>
            <a:r>
              <a:rPr sz="3600" spc="6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ejemplos </a:t>
            </a:r>
            <a:r>
              <a:rPr sz="3600" spc="-8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de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los</a:t>
            </a:r>
            <a:r>
              <a:rPr sz="36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principales</a:t>
            </a:r>
            <a:r>
              <a:rPr sz="3600" spc="-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tipos</a:t>
            </a:r>
            <a:r>
              <a:rPr sz="36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14042"/>
                </a:solidFill>
                <a:latin typeface="Calibri"/>
                <a:cs typeface="Calibri"/>
              </a:rPr>
              <a:t>de</a:t>
            </a:r>
            <a:r>
              <a:rPr sz="36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414042"/>
                </a:solidFill>
                <a:latin typeface="Calibri"/>
                <a:cs typeface="Calibri"/>
              </a:rPr>
              <a:t>referencias.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146" y="3413253"/>
            <a:ext cx="1760113" cy="17830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6182" y="1897134"/>
            <a:ext cx="2012950" cy="1440180"/>
            <a:chOff x="606182" y="1897134"/>
            <a:chExt cx="2012950" cy="1440180"/>
          </a:xfrm>
        </p:grpSpPr>
        <p:sp>
          <p:nvSpPr>
            <p:cNvPr id="4" name="object 4"/>
            <p:cNvSpPr/>
            <p:nvPr/>
          </p:nvSpPr>
          <p:spPr>
            <a:xfrm>
              <a:off x="612532" y="1903484"/>
              <a:ext cx="2000250" cy="1427480"/>
            </a:xfrm>
            <a:custGeom>
              <a:avLst/>
              <a:gdLst/>
              <a:ahLst/>
              <a:cxnLst/>
              <a:rect l="l" t="t" r="r" b="b"/>
              <a:pathLst>
                <a:path w="2000250" h="1427479">
                  <a:moveTo>
                    <a:pt x="1007633" y="0"/>
                  </a:moveTo>
                  <a:lnTo>
                    <a:pt x="945888" y="569"/>
                  </a:lnTo>
                  <a:lnTo>
                    <a:pt x="884927" y="2730"/>
                  </a:lnTo>
                  <a:lnTo>
                    <a:pt x="824884" y="6438"/>
                  </a:lnTo>
                  <a:lnTo>
                    <a:pt x="765889" y="11652"/>
                  </a:lnTo>
                  <a:lnTo>
                    <a:pt x="708075" y="18329"/>
                  </a:lnTo>
                  <a:lnTo>
                    <a:pt x="651573" y="26426"/>
                  </a:lnTo>
                  <a:lnTo>
                    <a:pt x="596515" y="35901"/>
                  </a:lnTo>
                  <a:lnTo>
                    <a:pt x="543033" y="46712"/>
                  </a:lnTo>
                  <a:lnTo>
                    <a:pt x="491257" y="58815"/>
                  </a:lnTo>
                  <a:lnTo>
                    <a:pt x="441321" y="72170"/>
                  </a:lnTo>
                  <a:lnTo>
                    <a:pt x="393355" y="86732"/>
                  </a:lnTo>
                  <a:lnTo>
                    <a:pt x="347491" y="102460"/>
                  </a:lnTo>
                  <a:lnTo>
                    <a:pt x="303861" y="119310"/>
                  </a:lnTo>
                  <a:lnTo>
                    <a:pt x="262596" y="137242"/>
                  </a:lnTo>
                  <a:lnTo>
                    <a:pt x="223828" y="156211"/>
                  </a:lnTo>
                  <a:lnTo>
                    <a:pt x="187690" y="176176"/>
                  </a:lnTo>
                  <a:lnTo>
                    <a:pt x="154311" y="197094"/>
                  </a:lnTo>
                  <a:lnTo>
                    <a:pt x="96363" y="241620"/>
                  </a:lnTo>
                  <a:lnTo>
                    <a:pt x="51037" y="289449"/>
                  </a:lnTo>
                  <a:lnTo>
                    <a:pt x="19386" y="340239"/>
                  </a:lnTo>
                  <a:lnTo>
                    <a:pt x="2189" y="395456"/>
                  </a:lnTo>
                  <a:lnTo>
                    <a:pt x="0" y="424008"/>
                  </a:lnTo>
                  <a:lnTo>
                    <a:pt x="2320" y="452225"/>
                  </a:lnTo>
                  <a:lnTo>
                    <a:pt x="19982" y="507371"/>
                  </a:lnTo>
                  <a:lnTo>
                    <a:pt x="54154" y="560328"/>
                  </a:lnTo>
                  <a:lnTo>
                    <a:pt x="103812" y="610530"/>
                  </a:lnTo>
                  <a:lnTo>
                    <a:pt x="134130" y="634420"/>
                  </a:lnTo>
                  <a:lnTo>
                    <a:pt x="167937" y="657408"/>
                  </a:lnTo>
                  <a:lnTo>
                    <a:pt x="205104" y="679425"/>
                  </a:lnTo>
                  <a:lnTo>
                    <a:pt x="245505" y="700398"/>
                  </a:lnTo>
                  <a:lnTo>
                    <a:pt x="289011" y="720258"/>
                  </a:lnTo>
                  <a:lnTo>
                    <a:pt x="335494" y="738932"/>
                  </a:lnTo>
                  <a:lnTo>
                    <a:pt x="384828" y="756351"/>
                  </a:lnTo>
                  <a:lnTo>
                    <a:pt x="436883" y="772444"/>
                  </a:lnTo>
                  <a:lnTo>
                    <a:pt x="491533" y="787139"/>
                  </a:lnTo>
                  <a:lnTo>
                    <a:pt x="548650" y="800366"/>
                  </a:lnTo>
                  <a:lnTo>
                    <a:pt x="608106" y="812054"/>
                  </a:lnTo>
                  <a:lnTo>
                    <a:pt x="669773" y="822132"/>
                  </a:lnTo>
                  <a:lnTo>
                    <a:pt x="733523" y="830530"/>
                  </a:lnTo>
                  <a:lnTo>
                    <a:pt x="799229" y="837177"/>
                  </a:lnTo>
                  <a:lnTo>
                    <a:pt x="866763" y="842001"/>
                  </a:lnTo>
                  <a:lnTo>
                    <a:pt x="1138797" y="1427344"/>
                  </a:lnTo>
                  <a:lnTo>
                    <a:pt x="1247636" y="832603"/>
                  </a:lnTo>
                  <a:lnTo>
                    <a:pt x="1312486" y="824603"/>
                  </a:lnTo>
                  <a:lnTo>
                    <a:pt x="1375325" y="814871"/>
                  </a:lnTo>
                  <a:lnTo>
                    <a:pt x="1436011" y="803476"/>
                  </a:lnTo>
                  <a:lnTo>
                    <a:pt x="1494401" y="790486"/>
                  </a:lnTo>
                  <a:lnTo>
                    <a:pt x="1550352" y="775969"/>
                  </a:lnTo>
                  <a:lnTo>
                    <a:pt x="1603721" y="759992"/>
                  </a:lnTo>
                  <a:lnTo>
                    <a:pt x="1654364" y="742623"/>
                  </a:lnTo>
                  <a:lnTo>
                    <a:pt x="1702140" y="723931"/>
                  </a:lnTo>
                  <a:lnTo>
                    <a:pt x="1746905" y="703984"/>
                  </a:lnTo>
                  <a:lnTo>
                    <a:pt x="1788516" y="682848"/>
                  </a:lnTo>
                  <a:lnTo>
                    <a:pt x="1826830" y="660593"/>
                  </a:lnTo>
                  <a:lnTo>
                    <a:pt x="1861705" y="637286"/>
                  </a:lnTo>
                  <a:lnTo>
                    <a:pt x="1892996" y="612995"/>
                  </a:lnTo>
                  <a:lnTo>
                    <a:pt x="1944260" y="561734"/>
                  </a:lnTo>
                  <a:lnTo>
                    <a:pt x="1979479" y="507353"/>
                  </a:lnTo>
                  <a:lnTo>
                    <a:pt x="1997543" y="450346"/>
                  </a:lnTo>
                  <a:lnTo>
                    <a:pt x="1999734" y="421794"/>
                  </a:lnTo>
                  <a:lnTo>
                    <a:pt x="1997414" y="393577"/>
                  </a:lnTo>
                  <a:lnTo>
                    <a:pt x="1979752" y="338430"/>
                  </a:lnTo>
                  <a:lnTo>
                    <a:pt x="1945580" y="285473"/>
                  </a:lnTo>
                  <a:lnTo>
                    <a:pt x="1895920" y="235272"/>
                  </a:lnTo>
                  <a:lnTo>
                    <a:pt x="1865601" y="211382"/>
                  </a:lnTo>
                  <a:lnTo>
                    <a:pt x="1831794" y="188393"/>
                  </a:lnTo>
                  <a:lnTo>
                    <a:pt x="1794625" y="166377"/>
                  </a:lnTo>
                  <a:lnTo>
                    <a:pt x="1754223" y="145403"/>
                  </a:lnTo>
                  <a:lnTo>
                    <a:pt x="1710716" y="125544"/>
                  </a:lnTo>
                  <a:lnTo>
                    <a:pt x="1664231" y="106869"/>
                  </a:lnTo>
                  <a:lnTo>
                    <a:pt x="1614897" y="89451"/>
                  </a:lnTo>
                  <a:lnTo>
                    <a:pt x="1562840" y="73358"/>
                  </a:lnTo>
                  <a:lnTo>
                    <a:pt x="1508188" y="58663"/>
                  </a:lnTo>
                  <a:lnTo>
                    <a:pt x="1451071" y="45436"/>
                  </a:lnTo>
                  <a:lnTo>
                    <a:pt x="1391614" y="33747"/>
                  </a:lnTo>
                  <a:lnTo>
                    <a:pt x="1329946" y="23669"/>
                  </a:lnTo>
                  <a:lnTo>
                    <a:pt x="1266196" y="15271"/>
                  </a:lnTo>
                  <a:lnTo>
                    <a:pt x="1200489" y="8625"/>
                  </a:lnTo>
                  <a:lnTo>
                    <a:pt x="1132955" y="3801"/>
                  </a:lnTo>
                  <a:lnTo>
                    <a:pt x="1070033" y="1062"/>
                  </a:lnTo>
                  <a:lnTo>
                    <a:pt x="100763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532" y="1903484"/>
              <a:ext cx="2000250" cy="1427480"/>
            </a:xfrm>
            <a:custGeom>
              <a:avLst/>
              <a:gdLst/>
              <a:ahLst/>
              <a:cxnLst/>
              <a:rect l="l" t="t" r="r" b="b"/>
              <a:pathLst>
                <a:path w="2000250" h="1427479">
                  <a:moveTo>
                    <a:pt x="1138797" y="1427344"/>
                  </a:moveTo>
                  <a:lnTo>
                    <a:pt x="866763" y="842001"/>
                  </a:lnTo>
                  <a:lnTo>
                    <a:pt x="799229" y="837177"/>
                  </a:lnTo>
                  <a:lnTo>
                    <a:pt x="733523" y="830530"/>
                  </a:lnTo>
                  <a:lnTo>
                    <a:pt x="669773" y="822132"/>
                  </a:lnTo>
                  <a:lnTo>
                    <a:pt x="608106" y="812054"/>
                  </a:lnTo>
                  <a:lnTo>
                    <a:pt x="548650" y="800366"/>
                  </a:lnTo>
                  <a:lnTo>
                    <a:pt x="491533" y="787139"/>
                  </a:lnTo>
                  <a:lnTo>
                    <a:pt x="436883" y="772444"/>
                  </a:lnTo>
                  <a:lnTo>
                    <a:pt x="384828" y="756351"/>
                  </a:lnTo>
                  <a:lnTo>
                    <a:pt x="335494" y="738932"/>
                  </a:lnTo>
                  <a:lnTo>
                    <a:pt x="289011" y="720258"/>
                  </a:lnTo>
                  <a:lnTo>
                    <a:pt x="245505" y="700398"/>
                  </a:lnTo>
                  <a:lnTo>
                    <a:pt x="205104" y="679425"/>
                  </a:lnTo>
                  <a:lnTo>
                    <a:pt x="167937" y="657408"/>
                  </a:lnTo>
                  <a:lnTo>
                    <a:pt x="134130" y="634420"/>
                  </a:lnTo>
                  <a:lnTo>
                    <a:pt x="103812" y="610530"/>
                  </a:lnTo>
                  <a:lnTo>
                    <a:pt x="54154" y="560328"/>
                  </a:lnTo>
                  <a:lnTo>
                    <a:pt x="19982" y="507371"/>
                  </a:lnTo>
                  <a:lnTo>
                    <a:pt x="2320" y="452225"/>
                  </a:lnTo>
                  <a:lnTo>
                    <a:pt x="0" y="424008"/>
                  </a:lnTo>
                  <a:lnTo>
                    <a:pt x="2189" y="395456"/>
                  </a:lnTo>
                  <a:lnTo>
                    <a:pt x="19386" y="340239"/>
                  </a:lnTo>
                  <a:lnTo>
                    <a:pt x="51037" y="289449"/>
                  </a:lnTo>
                  <a:lnTo>
                    <a:pt x="96363" y="241620"/>
                  </a:lnTo>
                  <a:lnTo>
                    <a:pt x="154311" y="197094"/>
                  </a:lnTo>
                  <a:lnTo>
                    <a:pt x="187690" y="176176"/>
                  </a:lnTo>
                  <a:lnTo>
                    <a:pt x="223828" y="156211"/>
                  </a:lnTo>
                  <a:lnTo>
                    <a:pt x="262596" y="137242"/>
                  </a:lnTo>
                  <a:lnTo>
                    <a:pt x="303861" y="119310"/>
                  </a:lnTo>
                  <a:lnTo>
                    <a:pt x="347491" y="102460"/>
                  </a:lnTo>
                  <a:lnTo>
                    <a:pt x="393355" y="86732"/>
                  </a:lnTo>
                  <a:lnTo>
                    <a:pt x="441321" y="72170"/>
                  </a:lnTo>
                  <a:lnTo>
                    <a:pt x="491257" y="58815"/>
                  </a:lnTo>
                  <a:lnTo>
                    <a:pt x="543033" y="46712"/>
                  </a:lnTo>
                  <a:lnTo>
                    <a:pt x="596515" y="35901"/>
                  </a:lnTo>
                  <a:lnTo>
                    <a:pt x="651573" y="26426"/>
                  </a:lnTo>
                  <a:lnTo>
                    <a:pt x="708075" y="18329"/>
                  </a:lnTo>
                  <a:lnTo>
                    <a:pt x="765889" y="11652"/>
                  </a:lnTo>
                  <a:lnTo>
                    <a:pt x="824884" y="6438"/>
                  </a:lnTo>
                  <a:lnTo>
                    <a:pt x="884927" y="2730"/>
                  </a:lnTo>
                  <a:lnTo>
                    <a:pt x="945888" y="569"/>
                  </a:lnTo>
                  <a:lnTo>
                    <a:pt x="1007633" y="0"/>
                  </a:lnTo>
                  <a:lnTo>
                    <a:pt x="1070033" y="1062"/>
                  </a:lnTo>
                  <a:lnTo>
                    <a:pt x="1132955" y="3801"/>
                  </a:lnTo>
                  <a:lnTo>
                    <a:pt x="1200489" y="8625"/>
                  </a:lnTo>
                  <a:lnTo>
                    <a:pt x="1266196" y="15271"/>
                  </a:lnTo>
                  <a:lnTo>
                    <a:pt x="1329946" y="23669"/>
                  </a:lnTo>
                  <a:lnTo>
                    <a:pt x="1391614" y="33747"/>
                  </a:lnTo>
                  <a:lnTo>
                    <a:pt x="1451071" y="45436"/>
                  </a:lnTo>
                  <a:lnTo>
                    <a:pt x="1508188" y="58663"/>
                  </a:lnTo>
                  <a:lnTo>
                    <a:pt x="1562840" y="73358"/>
                  </a:lnTo>
                  <a:lnTo>
                    <a:pt x="1614897" y="89451"/>
                  </a:lnTo>
                  <a:lnTo>
                    <a:pt x="1664231" y="106869"/>
                  </a:lnTo>
                  <a:lnTo>
                    <a:pt x="1710716" y="125544"/>
                  </a:lnTo>
                  <a:lnTo>
                    <a:pt x="1754223" y="145403"/>
                  </a:lnTo>
                  <a:lnTo>
                    <a:pt x="1794625" y="166377"/>
                  </a:lnTo>
                  <a:lnTo>
                    <a:pt x="1831794" y="188393"/>
                  </a:lnTo>
                  <a:lnTo>
                    <a:pt x="1865601" y="211382"/>
                  </a:lnTo>
                  <a:lnTo>
                    <a:pt x="1895920" y="235272"/>
                  </a:lnTo>
                  <a:lnTo>
                    <a:pt x="1945580" y="285473"/>
                  </a:lnTo>
                  <a:lnTo>
                    <a:pt x="1979752" y="338430"/>
                  </a:lnTo>
                  <a:lnTo>
                    <a:pt x="1997414" y="393577"/>
                  </a:lnTo>
                  <a:lnTo>
                    <a:pt x="1999734" y="421794"/>
                  </a:lnTo>
                  <a:lnTo>
                    <a:pt x="1997543" y="450346"/>
                  </a:lnTo>
                  <a:lnTo>
                    <a:pt x="1979479" y="507353"/>
                  </a:lnTo>
                  <a:lnTo>
                    <a:pt x="1944260" y="561734"/>
                  </a:lnTo>
                  <a:lnTo>
                    <a:pt x="1892996" y="612995"/>
                  </a:lnTo>
                  <a:lnTo>
                    <a:pt x="1861705" y="637286"/>
                  </a:lnTo>
                  <a:lnTo>
                    <a:pt x="1826830" y="660593"/>
                  </a:lnTo>
                  <a:lnTo>
                    <a:pt x="1788516" y="682848"/>
                  </a:lnTo>
                  <a:lnTo>
                    <a:pt x="1746905" y="703984"/>
                  </a:lnTo>
                  <a:lnTo>
                    <a:pt x="1702140" y="723931"/>
                  </a:lnTo>
                  <a:lnTo>
                    <a:pt x="1654364" y="742623"/>
                  </a:lnTo>
                  <a:lnTo>
                    <a:pt x="1603721" y="759992"/>
                  </a:lnTo>
                  <a:lnTo>
                    <a:pt x="1550352" y="775969"/>
                  </a:lnTo>
                  <a:lnTo>
                    <a:pt x="1494401" y="790486"/>
                  </a:lnTo>
                  <a:lnTo>
                    <a:pt x="1436011" y="803476"/>
                  </a:lnTo>
                  <a:lnTo>
                    <a:pt x="1375325" y="814871"/>
                  </a:lnTo>
                  <a:lnTo>
                    <a:pt x="1312486" y="824603"/>
                  </a:lnTo>
                  <a:lnTo>
                    <a:pt x="1247636" y="832603"/>
                  </a:lnTo>
                  <a:lnTo>
                    <a:pt x="1138797" y="1427344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291" y="2007108"/>
              <a:ext cx="1695450" cy="4549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283" y="2250948"/>
              <a:ext cx="1789938" cy="45491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8781" y="2059304"/>
            <a:ext cx="1540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T</a:t>
            </a:r>
            <a:r>
              <a:rPr sz="1600" spc="-12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E</a:t>
            </a:r>
            <a:r>
              <a:rPr sz="1600" spc="-13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N</a:t>
            </a:r>
            <a:r>
              <a:rPr sz="1600" spc="-11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G</a:t>
            </a:r>
            <a:r>
              <a:rPr sz="1600" spc="-18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A</a:t>
            </a:r>
            <a:r>
              <a:rPr sz="1600" spc="-13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E</a:t>
            </a:r>
            <a:r>
              <a:rPr sz="1600" spc="-14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N</a:t>
            </a:r>
            <a:r>
              <a:rPr sz="1600" spc="-10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C</a:t>
            </a:r>
            <a:r>
              <a:rPr sz="1600" spc="-8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U</a:t>
            </a:r>
            <a:r>
              <a:rPr sz="1600" spc="-12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E</a:t>
            </a:r>
            <a:r>
              <a:rPr sz="1600" spc="-13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N</a:t>
            </a:r>
            <a:r>
              <a:rPr sz="1600" spc="-20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T</a:t>
            </a:r>
            <a:r>
              <a:rPr sz="1600" spc="-18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A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600" spc="-12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E</a:t>
            </a:r>
            <a:r>
              <a:rPr sz="1600" spc="-7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S</a:t>
            </a:r>
            <a:r>
              <a:rPr sz="1600" spc="-20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T</a:t>
            </a:r>
            <a:r>
              <a:rPr sz="1600" spc="-17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A</a:t>
            </a:r>
            <a:r>
              <a:rPr sz="1600" spc="-12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I</a:t>
            </a:r>
            <a:r>
              <a:rPr sz="1600" spc="-13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N</a:t>
            </a:r>
            <a:r>
              <a:rPr sz="1600" spc="-12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F</a:t>
            </a:r>
            <a:r>
              <a:rPr sz="1600" spc="-16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O</a:t>
            </a:r>
            <a:r>
              <a:rPr sz="1600" spc="-15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R</a:t>
            </a:r>
            <a:r>
              <a:rPr sz="1600" spc="-135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M</a:t>
            </a:r>
            <a:r>
              <a:rPr sz="1600" spc="-20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A</a:t>
            </a:r>
            <a:r>
              <a:rPr sz="1600" spc="-80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C</a:t>
            </a:r>
            <a:r>
              <a:rPr sz="1600" spc="-114" dirty="0">
                <a:solidFill>
                  <a:srgbClr val="FFFFFF"/>
                </a:solidFill>
                <a:latin typeface="Franklin Gothic Medium"/>
                <a:cs typeface="Franklin Gothic Medium"/>
                <a:hlinkClick r:id="rId5" action="ppaction://hlinksldjump"/>
              </a:rPr>
              <a:t>IÓN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0823" y="1221994"/>
            <a:ext cx="213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GENERALIDADES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2887599" y="316233"/>
            <a:ext cx="8790033" cy="6313167"/>
            <a:chOff x="3889247" y="854963"/>
            <a:chExt cx="7731633" cy="5463540"/>
          </a:xfrm>
        </p:grpSpPr>
        <p:sp>
          <p:nvSpPr>
            <p:cNvPr id="11" name="object 11"/>
            <p:cNvSpPr/>
            <p:nvPr/>
          </p:nvSpPr>
          <p:spPr>
            <a:xfrm>
              <a:off x="3938015" y="854963"/>
              <a:ext cx="7682865" cy="5463540"/>
            </a:xfrm>
            <a:custGeom>
              <a:avLst/>
              <a:gdLst/>
              <a:ahLst/>
              <a:cxnLst/>
              <a:rect l="l" t="t" r="r" b="b"/>
              <a:pathLst>
                <a:path w="7682865" h="5463540">
                  <a:moveTo>
                    <a:pt x="7682484" y="0"/>
                  </a:moveTo>
                  <a:lnTo>
                    <a:pt x="0" y="0"/>
                  </a:lnTo>
                  <a:lnTo>
                    <a:pt x="0" y="5463540"/>
                  </a:lnTo>
                  <a:lnTo>
                    <a:pt x="7682484" y="5463540"/>
                  </a:lnTo>
                  <a:lnTo>
                    <a:pt x="768248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9247" y="1072895"/>
              <a:ext cx="7410450" cy="498182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408165" y="1436370"/>
            <a:ext cx="2375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4" dirty="0">
                <a:solidFill>
                  <a:srgbClr val="2D75B6"/>
                </a:solidFill>
                <a:latin typeface="Franklin Gothic Medium"/>
                <a:cs typeface="Franklin Gothic Medium"/>
              </a:rPr>
              <a:t>P</a:t>
            </a:r>
            <a:r>
              <a:rPr sz="2000" spc="-22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A</a:t>
            </a:r>
            <a:r>
              <a:rPr sz="2000" spc="-20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RÁMET</a:t>
            </a:r>
            <a:r>
              <a:rPr sz="2000" spc="-22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R</a:t>
            </a:r>
            <a:r>
              <a:rPr sz="2000" spc="-175" dirty="0">
                <a:solidFill>
                  <a:srgbClr val="2D75B6"/>
                </a:solidFill>
                <a:latin typeface="Franklin Gothic Medium"/>
                <a:cs typeface="Franklin Gothic Medium"/>
              </a:rPr>
              <a:t>O</a:t>
            </a:r>
            <a:r>
              <a:rPr sz="2000" spc="-12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S</a:t>
            </a:r>
            <a:r>
              <a:rPr sz="2000" spc="-16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 </a:t>
            </a:r>
            <a:r>
              <a:rPr sz="2000" spc="-17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DE</a:t>
            </a:r>
            <a:r>
              <a:rPr sz="2000" spc="-14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 </a:t>
            </a:r>
            <a:r>
              <a:rPr sz="2000" spc="-17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FOR</a:t>
            </a:r>
            <a:r>
              <a:rPr sz="2000" spc="-235" dirty="0">
                <a:solidFill>
                  <a:srgbClr val="2D75B6"/>
                </a:solidFill>
                <a:latin typeface="Franklin Gothic Medium"/>
                <a:cs typeface="Franklin Gothic Medium"/>
              </a:rPr>
              <a:t>M</a:t>
            </a:r>
            <a:r>
              <a:rPr sz="2000" spc="-220" dirty="0">
                <a:solidFill>
                  <a:srgbClr val="2D75B6"/>
                </a:solidFill>
                <a:latin typeface="Franklin Gothic Medium"/>
                <a:cs typeface="Franklin Gothic Medium"/>
              </a:rPr>
              <a:t>A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1515" y="2100173"/>
            <a:ext cx="7192645" cy="322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2284" algn="just">
              <a:lnSpc>
                <a:spcPct val="118500"/>
              </a:lnSpc>
              <a:spcBef>
                <a:spcPts val="100"/>
              </a:spcBef>
            </a:pPr>
            <a:r>
              <a:rPr sz="2000" spc="-125" dirty="0">
                <a:latin typeface="Franklin Gothic Medium"/>
                <a:cs typeface="Franklin Gothic Medium"/>
              </a:rPr>
              <a:t>Tipo </a:t>
            </a:r>
            <a:r>
              <a:rPr sz="2000" spc="-145" dirty="0">
                <a:latin typeface="Franklin Gothic Medium"/>
                <a:cs typeface="Franklin Gothic Medium"/>
              </a:rPr>
              <a:t>de </a:t>
            </a:r>
            <a:r>
              <a:rPr sz="2000" spc="-125" dirty="0">
                <a:latin typeface="Franklin Gothic Medium"/>
                <a:cs typeface="Franklin Gothic Medium"/>
              </a:rPr>
              <a:t>fuente: </a:t>
            </a:r>
            <a:r>
              <a:rPr sz="2000" spc="-170" dirty="0">
                <a:latin typeface="Franklin Gothic Medium"/>
                <a:cs typeface="Franklin Gothic Medium"/>
              </a:rPr>
              <a:t>Times </a:t>
            </a:r>
            <a:r>
              <a:rPr sz="2000" spc="-204" dirty="0">
                <a:latin typeface="Franklin Gothic Medium"/>
                <a:cs typeface="Franklin Gothic Medium"/>
              </a:rPr>
              <a:t>New </a:t>
            </a:r>
            <a:r>
              <a:rPr sz="2000" spc="-210" dirty="0">
                <a:latin typeface="Franklin Gothic Medium"/>
                <a:cs typeface="Franklin Gothic Medium"/>
              </a:rPr>
              <a:t>Román </a:t>
            </a:r>
            <a:r>
              <a:rPr sz="2000" spc="-145" dirty="0">
                <a:latin typeface="Franklin Gothic Medium"/>
                <a:cs typeface="Franklin Gothic Medium"/>
              </a:rPr>
              <a:t>de </a:t>
            </a:r>
            <a:r>
              <a:rPr sz="2000" spc="-160" dirty="0">
                <a:latin typeface="Franklin Gothic Medium"/>
                <a:cs typeface="Franklin Gothic Medium"/>
              </a:rPr>
              <a:t>12 </a:t>
            </a:r>
            <a:r>
              <a:rPr sz="2000" spc="-135" dirty="0">
                <a:latin typeface="Franklin Gothic Medium"/>
                <a:cs typeface="Franklin Gothic Medium"/>
              </a:rPr>
              <a:t>puntos</a:t>
            </a:r>
            <a:r>
              <a:rPr lang="es-ES" sz="2000" spc="-135" dirty="0">
                <a:latin typeface="Franklin Gothic Medium"/>
                <a:cs typeface="Franklin Gothic Medium"/>
              </a:rPr>
              <a:t>.</a:t>
            </a:r>
            <a:r>
              <a:rPr sz="2000" spc="-114" dirty="0">
                <a:latin typeface="Franklin Gothic Medium"/>
                <a:cs typeface="Franklin Gothic Medium"/>
              </a:rPr>
              <a:t> </a:t>
            </a:r>
            <a:r>
              <a:rPr sz="2000" spc="-110" dirty="0">
                <a:latin typeface="Franklin Gothic Medium"/>
                <a:cs typeface="Franklin Gothic Medium"/>
              </a:rPr>
              <a:t> </a:t>
            </a:r>
            <a:r>
              <a:rPr sz="2000" spc="-120" dirty="0">
                <a:latin typeface="Franklin Gothic Medium"/>
                <a:cs typeface="Franklin Gothic Medium"/>
              </a:rPr>
              <a:t>In</a:t>
            </a:r>
            <a:r>
              <a:rPr sz="2000" spc="-70" dirty="0">
                <a:latin typeface="Franklin Gothic Medium"/>
                <a:cs typeface="Franklin Gothic Medium"/>
              </a:rPr>
              <a:t>t</a:t>
            </a:r>
            <a:r>
              <a:rPr sz="2000" spc="-175" dirty="0">
                <a:latin typeface="Franklin Gothic Medium"/>
                <a:cs typeface="Franklin Gothic Medium"/>
              </a:rPr>
              <a:t>e</a:t>
            </a:r>
            <a:r>
              <a:rPr sz="2000" spc="-105" dirty="0">
                <a:latin typeface="Franklin Gothic Medium"/>
                <a:cs typeface="Franklin Gothic Medium"/>
              </a:rPr>
              <a:t>r</a:t>
            </a:r>
            <a:r>
              <a:rPr sz="2000" spc="-120" dirty="0">
                <a:latin typeface="Franklin Gothic Medium"/>
                <a:cs typeface="Franklin Gothic Medium"/>
              </a:rPr>
              <a:t>lineado</a:t>
            </a:r>
            <a:r>
              <a:rPr sz="2000" spc="-170" dirty="0"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latin typeface="Franklin Gothic Medium"/>
                <a:cs typeface="Franklin Gothic Medium"/>
              </a:rPr>
              <a:t>de</a:t>
            </a:r>
            <a:r>
              <a:rPr sz="2000" spc="-140" dirty="0">
                <a:latin typeface="Franklin Gothic Medium"/>
                <a:cs typeface="Franklin Gothic Medium"/>
              </a:rPr>
              <a:t> </a:t>
            </a:r>
            <a:r>
              <a:rPr sz="2000" spc="-155" dirty="0">
                <a:latin typeface="Franklin Gothic Medium"/>
                <a:cs typeface="Franklin Gothic Medium"/>
              </a:rPr>
              <a:t>2</a:t>
            </a:r>
            <a:r>
              <a:rPr sz="2000" spc="-5" dirty="0">
                <a:latin typeface="Franklin Gothic Medium"/>
                <a:cs typeface="Franklin Gothic Medium"/>
              </a:rPr>
              <a:t>.</a:t>
            </a:r>
            <a:r>
              <a:rPr sz="2000" spc="-150" dirty="0">
                <a:latin typeface="Franklin Gothic Medium"/>
                <a:cs typeface="Franklin Gothic Medium"/>
              </a:rPr>
              <a:t>0</a:t>
            </a:r>
            <a:r>
              <a:rPr sz="2000" dirty="0">
                <a:latin typeface="Franklin Gothic Medium"/>
                <a:cs typeface="Franklin Gothic Medium"/>
              </a:rPr>
              <a:t> </a:t>
            </a:r>
            <a:r>
              <a:rPr sz="2000" spc="-250" dirty="0">
                <a:latin typeface="Franklin Gothic Medium"/>
                <a:cs typeface="Franklin Gothic Medium"/>
              </a:rPr>
              <a:t> </a:t>
            </a:r>
            <a:r>
              <a:rPr sz="2000" spc="-85" dirty="0">
                <a:latin typeface="Franklin Gothic Medium"/>
                <a:cs typeface="Franklin Gothic Medium"/>
              </a:rPr>
              <a:t>t</a:t>
            </a:r>
            <a:r>
              <a:rPr sz="2000" spc="-180" dirty="0">
                <a:latin typeface="Franklin Gothic Medium"/>
                <a:cs typeface="Franklin Gothic Medium"/>
              </a:rPr>
              <a:t>e</a:t>
            </a:r>
            <a:r>
              <a:rPr sz="2000" spc="-145" dirty="0">
                <a:latin typeface="Franklin Gothic Medium"/>
                <a:cs typeface="Franklin Gothic Medium"/>
              </a:rPr>
              <a:t>x</a:t>
            </a:r>
            <a:r>
              <a:rPr sz="2000" spc="-85" dirty="0">
                <a:latin typeface="Franklin Gothic Medium"/>
                <a:cs typeface="Franklin Gothic Medium"/>
              </a:rPr>
              <a:t>t</a:t>
            </a:r>
            <a:r>
              <a:rPr sz="2000" spc="-140" dirty="0">
                <a:latin typeface="Franklin Gothic Medium"/>
                <a:cs typeface="Franklin Gothic Medium"/>
              </a:rPr>
              <a:t>o</a:t>
            </a:r>
            <a:r>
              <a:rPr sz="2000" spc="-150" dirty="0">
                <a:latin typeface="Franklin Gothic Medium"/>
                <a:cs typeface="Franklin Gothic Medium"/>
              </a:rPr>
              <a:t> </a:t>
            </a:r>
            <a:r>
              <a:rPr sz="2000" spc="-160" dirty="0">
                <a:latin typeface="Franklin Gothic Medium"/>
                <a:cs typeface="Franklin Gothic Medium"/>
              </a:rPr>
              <a:t>N</a:t>
            </a:r>
            <a:r>
              <a:rPr sz="2000" spc="-170" dirty="0">
                <a:latin typeface="Franklin Gothic Medium"/>
                <a:cs typeface="Franklin Gothic Medium"/>
              </a:rPr>
              <a:t>O</a:t>
            </a:r>
            <a:r>
              <a:rPr sz="2000" spc="220" dirty="0">
                <a:latin typeface="Franklin Gothic Medium"/>
                <a:cs typeface="Franklin Gothic Medium"/>
              </a:rPr>
              <a:t> </a:t>
            </a:r>
            <a:r>
              <a:rPr sz="2000" spc="-105" dirty="0">
                <a:latin typeface="Franklin Gothic Medium"/>
                <a:cs typeface="Franklin Gothic Medium"/>
              </a:rPr>
              <a:t>ju</a:t>
            </a:r>
            <a:r>
              <a:rPr sz="2000" spc="-114" dirty="0">
                <a:latin typeface="Franklin Gothic Medium"/>
                <a:cs typeface="Franklin Gothic Medium"/>
              </a:rPr>
              <a:t>s</a:t>
            </a:r>
            <a:r>
              <a:rPr sz="2000" spc="-100" dirty="0">
                <a:latin typeface="Franklin Gothic Medium"/>
                <a:cs typeface="Franklin Gothic Medium"/>
              </a:rPr>
              <a:t>t</a:t>
            </a:r>
            <a:r>
              <a:rPr sz="2000" spc="-75" dirty="0">
                <a:latin typeface="Franklin Gothic Medium"/>
                <a:cs typeface="Franklin Gothic Medium"/>
              </a:rPr>
              <a:t>i</a:t>
            </a:r>
            <a:r>
              <a:rPr sz="2000" spc="-60" dirty="0">
                <a:latin typeface="Franklin Gothic Medium"/>
                <a:cs typeface="Franklin Gothic Medium"/>
              </a:rPr>
              <a:t>f</a:t>
            </a:r>
            <a:r>
              <a:rPr sz="2000" spc="-114" dirty="0">
                <a:latin typeface="Franklin Gothic Medium"/>
                <a:cs typeface="Franklin Gothic Medium"/>
              </a:rPr>
              <a:t>icado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ts val="2039"/>
              </a:lnSpc>
              <a:spcBef>
                <a:spcPts val="800"/>
              </a:spcBef>
            </a:pPr>
            <a:r>
              <a:rPr sz="2000" spc="-175" dirty="0">
                <a:latin typeface="Franklin Gothic Medium"/>
                <a:cs typeface="Franklin Gothic Medium"/>
              </a:rPr>
              <a:t>La márgenes </a:t>
            </a:r>
            <a:r>
              <a:rPr sz="2000" spc="-145" dirty="0">
                <a:latin typeface="Franklin Gothic Medium"/>
                <a:cs typeface="Franklin Gothic Medium"/>
              </a:rPr>
              <a:t>son </a:t>
            </a:r>
            <a:r>
              <a:rPr sz="2000" spc="-155" dirty="0">
                <a:latin typeface="Franklin Gothic Medium"/>
                <a:cs typeface="Franklin Gothic Medium"/>
              </a:rPr>
              <a:t>uniformes </a:t>
            </a:r>
            <a:r>
              <a:rPr sz="2000" spc="-145" dirty="0">
                <a:latin typeface="Franklin Gothic Medium"/>
                <a:cs typeface="Franklin Gothic Medium"/>
              </a:rPr>
              <a:t>de </a:t>
            </a:r>
            <a:r>
              <a:rPr sz="2000" spc="-114" dirty="0">
                <a:latin typeface="Franklin Gothic Medium"/>
                <a:cs typeface="Franklin Gothic Medium"/>
              </a:rPr>
              <a:t>2,54 </a:t>
            </a:r>
            <a:r>
              <a:rPr sz="2000" spc="-229" dirty="0">
                <a:latin typeface="Franklin Gothic Medium"/>
                <a:cs typeface="Franklin Gothic Medium"/>
              </a:rPr>
              <a:t>cm </a:t>
            </a:r>
            <a:r>
              <a:rPr sz="2000" spc="-165" dirty="0">
                <a:latin typeface="Franklin Gothic Medium"/>
                <a:cs typeface="Franklin Gothic Medium"/>
              </a:rPr>
              <a:t>en </a:t>
            </a:r>
            <a:r>
              <a:rPr sz="2000" spc="-130" dirty="0">
                <a:latin typeface="Franklin Gothic Medium"/>
                <a:cs typeface="Franklin Gothic Medium"/>
              </a:rPr>
              <a:t>todas</a:t>
            </a:r>
            <a:r>
              <a:rPr sz="2000" spc="-125" dirty="0">
                <a:latin typeface="Franklin Gothic Medium"/>
                <a:cs typeface="Franklin Gothic Medium"/>
              </a:rPr>
              <a:t> </a:t>
            </a:r>
            <a:r>
              <a:rPr sz="2000" spc="-110" dirty="0">
                <a:latin typeface="Franklin Gothic Medium"/>
                <a:cs typeface="Franklin Gothic Medium"/>
              </a:rPr>
              <a:t>las </a:t>
            </a:r>
            <a:r>
              <a:rPr sz="2000" spc="-125" dirty="0">
                <a:latin typeface="Franklin Gothic Medium"/>
                <a:cs typeface="Franklin Gothic Medium"/>
              </a:rPr>
              <a:t>hojas </a:t>
            </a:r>
            <a:r>
              <a:rPr sz="2000" spc="-165" dirty="0">
                <a:latin typeface="Franklin Gothic Medium"/>
                <a:cs typeface="Franklin Gothic Medium"/>
              </a:rPr>
              <a:t>en </a:t>
            </a:r>
            <a:r>
              <a:rPr sz="2000" spc="-175" dirty="0">
                <a:latin typeface="Franklin Gothic Medium"/>
                <a:cs typeface="Franklin Gothic Medium"/>
              </a:rPr>
              <a:t>tamaño </a:t>
            </a:r>
            <a:r>
              <a:rPr sz="2000" spc="-90" dirty="0">
                <a:latin typeface="Franklin Gothic Medium"/>
                <a:cs typeface="Franklin Gothic Medium"/>
              </a:rPr>
              <a:t>carta, </a:t>
            </a:r>
            <a:r>
              <a:rPr sz="2000" spc="-85" dirty="0">
                <a:latin typeface="Franklin Gothic Medium"/>
                <a:cs typeface="Franklin Gothic Medium"/>
              </a:rPr>
              <a:t> </a:t>
            </a:r>
            <a:r>
              <a:rPr sz="2000" spc="-130" dirty="0">
                <a:latin typeface="Franklin Gothic Medium"/>
                <a:cs typeface="Franklin Gothic Medium"/>
              </a:rPr>
              <a:t>incluyendo</a:t>
            </a:r>
            <a:r>
              <a:rPr sz="2000" spc="-155" dirty="0">
                <a:latin typeface="Franklin Gothic Medium"/>
                <a:cs typeface="Franklin Gothic Medium"/>
              </a:rPr>
              <a:t> </a:t>
            </a:r>
            <a:r>
              <a:rPr sz="2000" spc="-120" dirty="0">
                <a:latin typeface="Franklin Gothic Medium"/>
                <a:cs typeface="Franklin Gothic Medium"/>
              </a:rPr>
              <a:t>dedicatoria</a:t>
            </a:r>
            <a:r>
              <a:rPr sz="2000" spc="-160" dirty="0">
                <a:latin typeface="Franklin Gothic Medium"/>
                <a:cs typeface="Franklin Gothic Medium"/>
              </a:rPr>
              <a:t> </a:t>
            </a:r>
            <a:r>
              <a:rPr sz="2000" spc="-170" dirty="0">
                <a:latin typeface="Franklin Gothic Medium"/>
                <a:cs typeface="Franklin Gothic Medium"/>
              </a:rPr>
              <a:t>y</a:t>
            </a:r>
            <a:r>
              <a:rPr sz="2000" spc="-140" dirty="0">
                <a:latin typeface="Franklin Gothic Medium"/>
                <a:cs typeface="Franklin Gothic Medium"/>
              </a:rPr>
              <a:t> </a:t>
            </a:r>
            <a:r>
              <a:rPr sz="2000" spc="-130" dirty="0">
                <a:latin typeface="Franklin Gothic Medium"/>
                <a:cs typeface="Franklin Gothic Medium"/>
              </a:rPr>
              <a:t>agradecimientos.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 algn="just">
              <a:lnSpc>
                <a:spcPts val="2220"/>
              </a:lnSpc>
              <a:spcBef>
                <a:spcPts val="420"/>
              </a:spcBef>
            </a:pPr>
            <a:r>
              <a:rPr sz="2000" spc="-175" dirty="0">
                <a:latin typeface="Franklin Gothic Medium"/>
                <a:cs typeface="Franklin Gothic Medium"/>
              </a:rPr>
              <a:t>La</a:t>
            </a:r>
            <a:r>
              <a:rPr sz="2000" spc="-65" dirty="0">
                <a:latin typeface="Franklin Gothic Medium"/>
                <a:cs typeface="Franklin Gothic Medium"/>
              </a:rPr>
              <a:t> </a:t>
            </a:r>
            <a:r>
              <a:rPr sz="2000" spc="-130" dirty="0">
                <a:latin typeface="Franklin Gothic Medium"/>
                <a:cs typeface="Franklin Gothic Medium"/>
              </a:rPr>
              <a:t>paginación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latin typeface="Franklin Gothic Medium"/>
                <a:cs typeface="Franklin Gothic Medium"/>
              </a:rPr>
              <a:t>debe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spc="-140" dirty="0">
                <a:latin typeface="Franklin Gothic Medium"/>
                <a:cs typeface="Franklin Gothic Medium"/>
              </a:rPr>
              <a:t>hacerse</a:t>
            </a:r>
            <a:r>
              <a:rPr sz="2000" spc="-80" dirty="0">
                <a:latin typeface="Franklin Gothic Medium"/>
                <a:cs typeface="Franklin Gothic Medium"/>
              </a:rPr>
              <a:t> </a:t>
            </a:r>
            <a:r>
              <a:rPr sz="2000" spc="-135" dirty="0">
                <a:latin typeface="Franklin Gothic Medium"/>
                <a:cs typeface="Franklin Gothic Medium"/>
              </a:rPr>
              <a:t>consecutiva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latin typeface="Franklin Gothic Medium"/>
                <a:cs typeface="Franklin Gothic Medium"/>
              </a:rPr>
              <a:t>con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spc="-170" dirty="0">
                <a:latin typeface="Franklin Gothic Medium"/>
                <a:cs typeface="Franklin Gothic Medium"/>
              </a:rPr>
              <a:t>números</a:t>
            </a:r>
            <a:r>
              <a:rPr sz="2000" spc="-75" dirty="0">
                <a:latin typeface="Franklin Gothic Medium"/>
                <a:cs typeface="Franklin Gothic Medium"/>
              </a:rPr>
              <a:t> </a:t>
            </a:r>
            <a:r>
              <a:rPr sz="2000" spc="-120" dirty="0">
                <a:latin typeface="Franklin Gothic Medium"/>
                <a:cs typeface="Franklin Gothic Medium"/>
              </a:rPr>
              <a:t>arábigos,</a:t>
            </a:r>
            <a:r>
              <a:rPr sz="2000" spc="-90" dirty="0">
                <a:latin typeface="Franklin Gothic Medium"/>
                <a:cs typeface="Franklin Gothic Medium"/>
              </a:rPr>
              <a:t> </a:t>
            </a:r>
            <a:r>
              <a:rPr sz="2000" spc="-114" dirty="0">
                <a:latin typeface="Franklin Gothic Medium"/>
                <a:cs typeface="Franklin Gothic Medium"/>
              </a:rPr>
              <a:t>iniciando</a:t>
            </a:r>
            <a:r>
              <a:rPr sz="2000" spc="-55" dirty="0">
                <a:latin typeface="Franklin Gothic Medium"/>
                <a:cs typeface="Franklin Gothic Medium"/>
              </a:rPr>
              <a:t> </a:t>
            </a:r>
            <a:r>
              <a:rPr sz="2000" spc="-180" dirty="0">
                <a:latin typeface="Franklin Gothic Medium"/>
                <a:cs typeface="Franklin Gothic Medium"/>
              </a:rPr>
              <a:t>en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 algn="just">
              <a:lnSpc>
                <a:spcPts val="2220"/>
              </a:lnSpc>
            </a:pPr>
            <a:r>
              <a:rPr sz="2000" spc="-70" dirty="0">
                <a:latin typeface="Franklin Gothic Medium"/>
                <a:cs typeface="Franklin Gothic Medium"/>
              </a:rPr>
              <a:t>l</a:t>
            </a:r>
            <a:r>
              <a:rPr sz="2000" spc="-145" dirty="0">
                <a:latin typeface="Franklin Gothic Medium"/>
                <a:cs typeface="Franklin Gothic Medium"/>
              </a:rPr>
              <a:t>a</a:t>
            </a:r>
            <a:r>
              <a:rPr sz="2000" spc="-130" dirty="0">
                <a:latin typeface="Franklin Gothic Medium"/>
                <a:cs typeface="Franklin Gothic Medium"/>
              </a:rPr>
              <a:t> </a:t>
            </a:r>
            <a:r>
              <a:rPr sz="2000" spc="-135" dirty="0">
                <a:latin typeface="Franklin Gothic Medium"/>
                <a:cs typeface="Franklin Gothic Medium"/>
              </a:rPr>
              <a:t>p</a:t>
            </a:r>
            <a:r>
              <a:rPr sz="2000" spc="-130" dirty="0">
                <a:latin typeface="Franklin Gothic Medium"/>
                <a:cs typeface="Franklin Gothic Medium"/>
              </a:rPr>
              <a:t>o</a:t>
            </a:r>
            <a:r>
              <a:rPr sz="2000" spc="-35" dirty="0">
                <a:latin typeface="Franklin Gothic Medium"/>
                <a:cs typeface="Franklin Gothic Medium"/>
              </a:rPr>
              <a:t>r</a:t>
            </a:r>
            <a:r>
              <a:rPr sz="2000" spc="-65" dirty="0">
                <a:latin typeface="Franklin Gothic Medium"/>
                <a:cs typeface="Franklin Gothic Medium"/>
              </a:rPr>
              <a:t>t</a:t>
            </a:r>
            <a:r>
              <a:rPr sz="2000" spc="-145" dirty="0">
                <a:latin typeface="Franklin Gothic Medium"/>
                <a:cs typeface="Franklin Gothic Medium"/>
              </a:rPr>
              <a:t>ad</a:t>
            </a:r>
            <a:r>
              <a:rPr sz="2000" spc="-60" dirty="0">
                <a:latin typeface="Franklin Gothic Medium"/>
                <a:cs typeface="Franklin Gothic Medium"/>
              </a:rPr>
              <a:t>ill</a:t>
            </a:r>
            <a:r>
              <a:rPr sz="2000" spc="-130" dirty="0">
                <a:latin typeface="Franklin Gothic Medium"/>
                <a:cs typeface="Franklin Gothic Medium"/>
              </a:rPr>
              <a:t>a</a:t>
            </a:r>
            <a:r>
              <a:rPr sz="2000" spc="-5" dirty="0">
                <a:latin typeface="Franklin Gothic Medium"/>
                <a:cs typeface="Franklin Gothic Medium"/>
              </a:rPr>
              <a:t>.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ts val="2039"/>
              </a:lnSpc>
              <a:spcBef>
                <a:spcPts val="800"/>
              </a:spcBef>
            </a:pPr>
            <a:r>
              <a:rPr sz="2000" spc="-165" dirty="0">
                <a:latin typeface="Franklin Gothic Medium"/>
                <a:cs typeface="Franklin Gothic Medium"/>
              </a:rPr>
              <a:t>Todas </a:t>
            </a:r>
            <a:r>
              <a:rPr sz="2000" spc="-110" dirty="0">
                <a:latin typeface="Franklin Gothic Medium"/>
                <a:cs typeface="Franklin Gothic Medium"/>
              </a:rPr>
              <a:t>las </a:t>
            </a:r>
            <a:r>
              <a:rPr sz="2000" spc="-140" dirty="0">
                <a:latin typeface="Franklin Gothic Medium"/>
                <a:cs typeface="Franklin Gothic Medium"/>
              </a:rPr>
              <a:t>páginas </a:t>
            </a:r>
            <a:r>
              <a:rPr sz="2000" spc="-150" dirty="0">
                <a:latin typeface="Franklin Gothic Medium"/>
                <a:cs typeface="Franklin Gothic Medium"/>
              </a:rPr>
              <a:t>deben </a:t>
            </a:r>
            <a:r>
              <a:rPr sz="2000" spc="-120" dirty="0">
                <a:latin typeface="Franklin Gothic Medium"/>
                <a:cs typeface="Franklin Gothic Medium"/>
              </a:rPr>
              <a:t>llevar </a:t>
            </a:r>
            <a:r>
              <a:rPr sz="2000" spc="-125" dirty="0">
                <a:latin typeface="Franklin Gothic Medium"/>
                <a:cs typeface="Franklin Gothic Medium"/>
              </a:rPr>
              <a:t>cornisa [no </a:t>
            </a:r>
            <a:r>
              <a:rPr sz="2000" spc="-145" dirty="0">
                <a:latin typeface="Franklin Gothic Medium"/>
                <a:cs typeface="Franklin Gothic Medium"/>
              </a:rPr>
              <a:t>debe </a:t>
            </a:r>
            <a:r>
              <a:rPr sz="2000" spc="-150" dirty="0">
                <a:latin typeface="Franklin Gothic Medium"/>
                <a:cs typeface="Franklin Gothic Medium"/>
              </a:rPr>
              <a:t>exceder </a:t>
            </a:r>
            <a:r>
              <a:rPr sz="2000" spc="-145" dirty="0">
                <a:latin typeface="Franklin Gothic Medium"/>
                <a:cs typeface="Franklin Gothic Medium"/>
              </a:rPr>
              <a:t>de </a:t>
            </a:r>
            <a:r>
              <a:rPr sz="2000" spc="-155" dirty="0">
                <a:latin typeface="Franklin Gothic Medium"/>
                <a:cs typeface="Franklin Gothic Medium"/>
              </a:rPr>
              <a:t>50 </a:t>
            </a:r>
            <a:r>
              <a:rPr sz="2000" spc="-130" dirty="0">
                <a:latin typeface="Franklin Gothic Medium"/>
                <a:cs typeface="Franklin Gothic Medium"/>
              </a:rPr>
              <a:t>caracteres] </a:t>
            </a:r>
            <a:r>
              <a:rPr sz="2000" spc="-125" dirty="0">
                <a:latin typeface="Franklin Gothic Medium"/>
                <a:cs typeface="Franklin Gothic Medium"/>
              </a:rPr>
              <a:t> </a:t>
            </a:r>
            <a:r>
              <a:rPr sz="2000" spc="-135" dirty="0">
                <a:latin typeface="Franklin Gothic Medium"/>
                <a:cs typeface="Franklin Gothic Medium"/>
              </a:rPr>
              <a:t>contando </a:t>
            </a:r>
            <a:r>
              <a:rPr sz="2000" spc="-110" dirty="0">
                <a:latin typeface="Franklin Gothic Medium"/>
                <a:cs typeface="Franklin Gothic Medium"/>
              </a:rPr>
              <a:t>las </a:t>
            </a:r>
            <a:r>
              <a:rPr sz="2000" spc="-100" dirty="0">
                <a:latin typeface="Franklin Gothic Medium"/>
                <a:cs typeface="Franklin Gothic Medium"/>
              </a:rPr>
              <a:t>letras, </a:t>
            </a:r>
            <a:r>
              <a:rPr sz="2000" spc="-105" dirty="0">
                <a:latin typeface="Franklin Gothic Medium"/>
                <a:cs typeface="Franklin Gothic Medium"/>
              </a:rPr>
              <a:t>la </a:t>
            </a:r>
            <a:r>
              <a:rPr sz="2000" spc="-140" dirty="0">
                <a:latin typeface="Franklin Gothic Medium"/>
                <a:cs typeface="Franklin Gothic Medium"/>
              </a:rPr>
              <a:t>puntuación </a:t>
            </a:r>
            <a:r>
              <a:rPr sz="2000" spc="-170" dirty="0">
                <a:latin typeface="Franklin Gothic Medium"/>
                <a:cs typeface="Franklin Gothic Medium"/>
              </a:rPr>
              <a:t>y </a:t>
            </a:r>
            <a:r>
              <a:rPr sz="2000" spc="-105" dirty="0">
                <a:latin typeface="Franklin Gothic Medium"/>
                <a:cs typeface="Franklin Gothic Medium"/>
              </a:rPr>
              <a:t>los </a:t>
            </a:r>
            <a:r>
              <a:rPr sz="2000" spc="-125" dirty="0">
                <a:latin typeface="Franklin Gothic Medium"/>
                <a:cs typeface="Franklin Gothic Medium"/>
              </a:rPr>
              <a:t>espacios </a:t>
            </a:r>
            <a:r>
              <a:rPr sz="2000" spc="-140" dirty="0">
                <a:latin typeface="Franklin Gothic Medium"/>
                <a:cs typeface="Franklin Gothic Medium"/>
              </a:rPr>
              <a:t>entre </a:t>
            </a:r>
            <a:r>
              <a:rPr sz="2000" spc="-110" dirty="0">
                <a:latin typeface="Franklin Gothic Medium"/>
                <a:cs typeface="Franklin Gothic Medium"/>
              </a:rPr>
              <a:t>las </a:t>
            </a:r>
            <a:r>
              <a:rPr sz="2000" spc="-114" dirty="0">
                <a:latin typeface="Franklin Gothic Medium"/>
                <a:cs typeface="Franklin Gothic Medium"/>
              </a:rPr>
              <a:t>palabras. </a:t>
            </a:r>
            <a:r>
              <a:rPr sz="2000" spc="-160" dirty="0">
                <a:latin typeface="Franklin Gothic Medium"/>
                <a:cs typeface="Franklin Gothic Medium"/>
              </a:rPr>
              <a:t>Debe </a:t>
            </a:r>
            <a:r>
              <a:rPr sz="2000" spc="-155" dirty="0">
                <a:latin typeface="Franklin Gothic Medium"/>
                <a:cs typeface="Franklin Gothic Medium"/>
              </a:rPr>
              <a:t> </a:t>
            </a:r>
            <a:r>
              <a:rPr sz="2000" spc="-125" dirty="0">
                <a:latin typeface="Franklin Gothic Medium"/>
                <a:cs typeface="Franklin Gothic Medium"/>
              </a:rPr>
              <a:t>estar</a:t>
            </a:r>
            <a:r>
              <a:rPr sz="2000" spc="-130" dirty="0">
                <a:latin typeface="Franklin Gothic Medium"/>
                <a:cs typeface="Franklin Gothic Medium"/>
              </a:rPr>
              <a:t> </a:t>
            </a:r>
            <a:r>
              <a:rPr sz="2000" spc="-125" dirty="0">
                <a:latin typeface="Franklin Gothic Medium"/>
                <a:cs typeface="Franklin Gothic Medium"/>
              </a:rPr>
              <a:t>alineado</a:t>
            </a:r>
            <a:r>
              <a:rPr sz="2000" spc="-150" dirty="0">
                <a:latin typeface="Franklin Gothic Medium"/>
                <a:cs typeface="Franklin Gothic Medium"/>
              </a:rPr>
              <a:t> </a:t>
            </a:r>
            <a:r>
              <a:rPr sz="2000" spc="-160" dirty="0">
                <a:latin typeface="Franklin Gothic Medium"/>
                <a:cs typeface="Franklin Gothic Medium"/>
              </a:rPr>
              <a:t>a</a:t>
            </a:r>
            <a:r>
              <a:rPr sz="2000" spc="-130" dirty="0">
                <a:latin typeface="Franklin Gothic Medium"/>
                <a:cs typeface="Franklin Gothic Medium"/>
              </a:rPr>
              <a:t> </a:t>
            </a:r>
            <a:r>
              <a:rPr sz="2000" spc="-105" dirty="0">
                <a:latin typeface="Franklin Gothic Medium"/>
                <a:cs typeface="Franklin Gothic Medium"/>
              </a:rPr>
              <a:t>la</a:t>
            </a:r>
            <a:r>
              <a:rPr sz="2000" spc="-130" dirty="0">
                <a:latin typeface="Franklin Gothic Medium"/>
                <a:cs typeface="Franklin Gothic Medium"/>
              </a:rPr>
              <a:t> </a:t>
            </a:r>
            <a:r>
              <a:rPr sz="2000" spc="-120" dirty="0">
                <a:latin typeface="Franklin Gothic Medium"/>
                <a:cs typeface="Franklin Gothic Medium"/>
              </a:rPr>
              <a:t>izquierda</a:t>
            </a:r>
            <a:r>
              <a:rPr sz="2000" spc="-160" dirty="0">
                <a:latin typeface="Franklin Gothic Medium"/>
                <a:cs typeface="Franklin Gothic Medium"/>
              </a:rPr>
              <a:t> </a:t>
            </a:r>
            <a:r>
              <a:rPr sz="2000" spc="-170" dirty="0">
                <a:latin typeface="Franklin Gothic Medium"/>
                <a:cs typeface="Franklin Gothic Medium"/>
              </a:rPr>
              <a:t>y</a:t>
            </a:r>
            <a:r>
              <a:rPr sz="2000" spc="-140" dirty="0">
                <a:latin typeface="Franklin Gothic Medium"/>
                <a:cs typeface="Franklin Gothic Medium"/>
              </a:rPr>
              <a:t> </a:t>
            </a:r>
            <a:r>
              <a:rPr sz="2000" spc="-110" dirty="0">
                <a:latin typeface="Franklin Gothic Medium"/>
                <a:cs typeface="Franklin Gothic Medium"/>
              </a:rPr>
              <a:t>escribirse</a:t>
            </a:r>
            <a:r>
              <a:rPr sz="2000" spc="-145" dirty="0">
                <a:latin typeface="Franklin Gothic Medium"/>
                <a:cs typeface="Franklin Gothic Medium"/>
              </a:rPr>
              <a:t> </a:t>
            </a:r>
            <a:r>
              <a:rPr sz="2000" spc="-140" dirty="0">
                <a:latin typeface="Franklin Gothic Medium"/>
                <a:cs typeface="Franklin Gothic Medium"/>
              </a:rPr>
              <a:t>con</a:t>
            </a:r>
            <a:r>
              <a:rPr sz="2000" spc="-130" dirty="0">
                <a:latin typeface="Franklin Gothic Medium"/>
                <a:cs typeface="Franklin Gothic Medium"/>
              </a:rPr>
              <a:t> </a:t>
            </a:r>
            <a:r>
              <a:rPr sz="2000" spc="-150" dirty="0">
                <a:latin typeface="Franklin Gothic Medium"/>
                <a:cs typeface="Franklin Gothic Medium"/>
              </a:rPr>
              <a:t>mayúscula.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  <a:spcBef>
                <a:spcPts val="439"/>
              </a:spcBef>
            </a:pPr>
            <a:r>
              <a:rPr sz="2000" spc="-130" dirty="0">
                <a:latin typeface="Franklin Gothic Medium"/>
                <a:cs typeface="Franklin Gothic Medium"/>
              </a:rPr>
              <a:t>Al</a:t>
            </a:r>
            <a:r>
              <a:rPr sz="2000" spc="-145" dirty="0">
                <a:latin typeface="Franklin Gothic Medium"/>
                <a:cs typeface="Franklin Gothic Medium"/>
              </a:rPr>
              <a:t> </a:t>
            </a:r>
            <a:r>
              <a:rPr sz="2000" spc="-95" dirty="0">
                <a:latin typeface="Franklin Gothic Medium"/>
                <a:cs typeface="Franklin Gothic Medium"/>
              </a:rPr>
              <a:t>inicio</a:t>
            </a:r>
            <a:r>
              <a:rPr sz="2000" spc="-125" dirty="0"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latin typeface="Franklin Gothic Medium"/>
                <a:cs typeface="Franklin Gothic Medium"/>
              </a:rPr>
              <a:t>de</a:t>
            </a:r>
            <a:r>
              <a:rPr sz="2000" spc="-140" dirty="0">
                <a:latin typeface="Franklin Gothic Medium"/>
                <a:cs typeface="Franklin Gothic Medium"/>
              </a:rPr>
              <a:t> cada </a:t>
            </a:r>
            <a:r>
              <a:rPr sz="2000" spc="-130" dirty="0">
                <a:latin typeface="Franklin Gothic Medium"/>
                <a:cs typeface="Franklin Gothic Medium"/>
              </a:rPr>
              <a:t>párrafo</a:t>
            </a:r>
            <a:r>
              <a:rPr sz="2000" spc="-155" dirty="0">
                <a:latin typeface="Franklin Gothic Medium"/>
                <a:cs typeface="Franklin Gothic Medium"/>
              </a:rPr>
              <a:t> </a:t>
            </a:r>
            <a:r>
              <a:rPr sz="2000" spc="-150" dirty="0">
                <a:latin typeface="Franklin Gothic Medium"/>
                <a:cs typeface="Franklin Gothic Medium"/>
              </a:rPr>
              <a:t>se</a:t>
            </a:r>
            <a:r>
              <a:rPr sz="2000" spc="-125" dirty="0"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latin typeface="Franklin Gothic Medium"/>
                <a:cs typeface="Franklin Gothic Medium"/>
              </a:rPr>
              <a:t>debe </a:t>
            </a:r>
            <a:r>
              <a:rPr sz="2000" spc="-125" dirty="0">
                <a:latin typeface="Franklin Gothic Medium"/>
                <a:cs typeface="Franklin Gothic Medium"/>
              </a:rPr>
              <a:t>dejar</a:t>
            </a:r>
            <a:r>
              <a:rPr sz="2000" spc="-130" dirty="0">
                <a:latin typeface="Franklin Gothic Medium"/>
                <a:cs typeface="Franklin Gothic Medium"/>
              </a:rPr>
              <a:t> </a:t>
            </a:r>
            <a:r>
              <a:rPr sz="2000" spc="-160" dirty="0">
                <a:latin typeface="Franklin Gothic Medium"/>
                <a:cs typeface="Franklin Gothic Medium"/>
              </a:rPr>
              <a:t>una</a:t>
            </a:r>
            <a:r>
              <a:rPr sz="2000" spc="-135" dirty="0">
                <a:latin typeface="Franklin Gothic Medium"/>
                <a:cs typeface="Franklin Gothic Medium"/>
              </a:rPr>
              <a:t> sangría </a:t>
            </a:r>
            <a:r>
              <a:rPr sz="2000" spc="-145" dirty="0">
                <a:latin typeface="Franklin Gothic Medium"/>
                <a:cs typeface="Franklin Gothic Medium"/>
              </a:rPr>
              <a:t>de</a:t>
            </a:r>
            <a:r>
              <a:rPr sz="2000" spc="-140" dirty="0">
                <a:latin typeface="Franklin Gothic Medium"/>
                <a:cs typeface="Franklin Gothic Medium"/>
              </a:rPr>
              <a:t> </a:t>
            </a:r>
            <a:r>
              <a:rPr lang="es-ES" sz="2000" spc="-105" dirty="0">
                <a:latin typeface="Franklin Gothic Medium"/>
                <a:cs typeface="Franklin Gothic Medium"/>
              </a:rPr>
              <a:t>1,27</a:t>
            </a:r>
            <a:endParaRPr sz="2000" dirty="0">
              <a:latin typeface="Franklin Gothic Medium"/>
              <a:cs typeface="Franklin Gothic Medium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289" y="316233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19600" y="692657"/>
            <a:ext cx="360299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Publicación</a:t>
            </a:r>
            <a:r>
              <a:rPr sz="2400" b="1" spc="-5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Periódica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81685" y="1752600"/>
            <a:ext cx="10878820" cy="4419600"/>
            <a:chOff x="656716" y="2392552"/>
            <a:chExt cx="10878820" cy="38303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838" y="2503135"/>
              <a:ext cx="10700323" cy="35874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8304" y="2394140"/>
              <a:ext cx="10875645" cy="3827145"/>
            </a:xfrm>
            <a:custGeom>
              <a:avLst/>
              <a:gdLst/>
              <a:ahLst/>
              <a:cxnLst/>
              <a:rect l="l" t="t" r="r" b="b"/>
              <a:pathLst>
                <a:path w="10875645" h="3827145">
                  <a:moveTo>
                    <a:pt x="0" y="3826891"/>
                  </a:moveTo>
                  <a:lnTo>
                    <a:pt x="10875391" y="3826891"/>
                  </a:lnTo>
                  <a:lnTo>
                    <a:pt x="10875391" y="0"/>
                  </a:lnTo>
                  <a:lnTo>
                    <a:pt x="0" y="0"/>
                  </a:lnTo>
                  <a:lnTo>
                    <a:pt x="0" y="38268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947" y="360429"/>
            <a:ext cx="360299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Publicación</a:t>
            </a:r>
            <a:r>
              <a:rPr sz="2400" b="1" spc="-5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Periódica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60980" y="1760154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3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293" y="1894171"/>
            <a:ext cx="155130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Articulo</a:t>
            </a:r>
            <a:r>
              <a:rPr sz="2400" b="1" spc="-6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con</a:t>
            </a:r>
            <a:endParaRPr sz="2400" dirty="0">
              <a:latin typeface="Calibri"/>
              <a:cs typeface="Calibri"/>
            </a:endParaRPr>
          </a:p>
          <a:p>
            <a:pPr marL="133985">
              <a:lnSpc>
                <a:spcPts val="2735"/>
              </a:lnSpc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DOI</a:t>
            </a:r>
            <a:r>
              <a:rPr sz="2400" b="1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o</a:t>
            </a:r>
            <a:r>
              <a:rPr sz="2400" b="1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URL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220" y="4217447"/>
            <a:ext cx="2710180" cy="995680"/>
          </a:xfrm>
          <a:custGeom>
            <a:avLst/>
            <a:gdLst/>
            <a:ahLst/>
            <a:cxnLst/>
            <a:rect l="l" t="t" r="r" b="b"/>
            <a:pathLst>
              <a:path w="2710180" h="995679">
                <a:moveTo>
                  <a:pt x="2212086" y="0"/>
                </a:moveTo>
                <a:lnTo>
                  <a:pt x="0" y="0"/>
                </a:lnTo>
                <a:lnTo>
                  <a:pt x="497586" y="497586"/>
                </a:lnTo>
                <a:lnTo>
                  <a:pt x="0" y="995172"/>
                </a:lnTo>
                <a:lnTo>
                  <a:pt x="2212086" y="995172"/>
                </a:lnTo>
                <a:lnTo>
                  <a:pt x="2709672" y="497586"/>
                </a:lnTo>
                <a:lnTo>
                  <a:pt x="2212086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927" y="4333017"/>
            <a:ext cx="129603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57585B"/>
                </a:solidFill>
                <a:latin typeface="Calibri"/>
                <a:cs typeface="Calibri"/>
              </a:rPr>
              <a:t>Artículo</a:t>
            </a:r>
            <a:r>
              <a:rPr sz="2000" b="1" spc="-8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7585B"/>
                </a:solidFill>
                <a:latin typeface="Calibri"/>
                <a:cs typeface="Calibri"/>
              </a:rPr>
              <a:t>con </a:t>
            </a:r>
            <a:r>
              <a:rPr sz="2000" b="1" spc="-43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7585B"/>
                </a:solidFill>
                <a:latin typeface="Calibri"/>
                <a:cs typeface="Calibri"/>
              </a:rPr>
              <a:t>más </a:t>
            </a:r>
            <a:r>
              <a:rPr sz="2000" b="1" dirty="0">
                <a:solidFill>
                  <a:srgbClr val="57585B"/>
                </a:solidFill>
                <a:latin typeface="Calibri"/>
                <a:cs typeface="Calibri"/>
              </a:rPr>
              <a:t>de 20 </a:t>
            </a:r>
            <a:r>
              <a:rPr sz="2000" b="1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85B"/>
                </a:solidFill>
                <a:latin typeface="Calibri"/>
                <a:cs typeface="Calibri"/>
              </a:rPr>
              <a:t>Autores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80274" y="1699590"/>
            <a:ext cx="8602126" cy="1348410"/>
            <a:chOff x="2976308" y="2598229"/>
            <a:chExt cx="6732270" cy="10001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0606" y="2658793"/>
              <a:ext cx="4667778" cy="8981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77895" y="2599817"/>
              <a:ext cx="6729095" cy="996950"/>
            </a:xfrm>
            <a:custGeom>
              <a:avLst/>
              <a:gdLst/>
              <a:ahLst/>
              <a:cxnLst/>
              <a:rect l="l" t="t" r="r" b="b"/>
              <a:pathLst>
                <a:path w="6729095" h="996950">
                  <a:moveTo>
                    <a:pt x="0" y="996823"/>
                  </a:moveTo>
                  <a:lnTo>
                    <a:pt x="6728586" y="996823"/>
                  </a:lnTo>
                  <a:lnTo>
                    <a:pt x="6728586" y="0"/>
                  </a:lnTo>
                  <a:lnTo>
                    <a:pt x="0" y="0"/>
                  </a:lnTo>
                  <a:lnTo>
                    <a:pt x="0" y="9968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978087" y="3352800"/>
            <a:ext cx="8602362" cy="2667000"/>
            <a:chOff x="2976308" y="4204589"/>
            <a:chExt cx="6244590" cy="22390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4798" y="4287186"/>
              <a:ext cx="4364645" cy="20649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77895" y="4206176"/>
              <a:ext cx="6241415" cy="2235835"/>
            </a:xfrm>
            <a:custGeom>
              <a:avLst/>
              <a:gdLst/>
              <a:ahLst/>
              <a:cxnLst/>
              <a:rect l="l" t="t" r="r" b="b"/>
              <a:pathLst>
                <a:path w="6241415" h="2235835">
                  <a:moveTo>
                    <a:pt x="0" y="2235835"/>
                  </a:moveTo>
                  <a:lnTo>
                    <a:pt x="6240907" y="2235835"/>
                  </a:lnTo>
                  <a:lnTo>
                    <a:pt x="6240907" y="0"/>
                  </a:lnTo>
                  <a:lnTo>
                    <a:pt x="0" y="0"/>
                  </a:lnTo>
                  <a:lnTo>
                    <a:pt x="0" y="22358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00" y="533400"/>
            <a:ext cx="360299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Publicación</a:t>
            </a:r>
            <a:r>
              <a:rPr sz="2400" b="1" spc="-5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Periódica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299" y="2870580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3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2870580"/>
            <a:ext cx="1629968" cy="8944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57585B"/>
                </a:solidFill>
                <a:latin typeface="Calibri"/>
                <a:cs typeface="Calibri"/>
              </a:rPr>
              <a:t>Autoría</a:t>
            </a:r>
            <a:r>
              <a:rPr sz="2000" b="1" spc="-9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85B"/>
                </a:solidFill>
                <a:latin typeface="Calibri"/>
                <a:cs typeface="Calibri"/>
              </a:rPr>
              <a:t>Grupal </a:t>
            </a:r>
            <a:r>
              <a:rPr sz="2000" b="1" spc="-43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85B"/>
                </a:solidFill>
                <a:latin typeface="Calibri"/>
                <a:cs typeface="Calibri"/>
              </a:rPr>
              <a:t>e Individual </a:t>
            </a:r>
            <a:r>
              <a:rPr sz="2000" b="1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85B"/>
                </a:solidFill>
                <a:latin typeface="Calibri"/>
                <a:cs typeface="Calibri"/>
              </a:rPr>
              <a:t>Combinada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69479" y="2371152"/>
            <a:ext cx="8877935" cy="2734248"/>
            <a:chOff x="2820860" y="3338893"/>
            <a:chExt cx="8877935" cy="19926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7716" y="3366954"/>
              <a:ext cx="6096619" cy="18740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22448" y="3340480"/>
              <a:ext cx="8874760" cy="1989455"/>
            </a:xfrm>
            <a:custGeom>
              <a:avLst/>
              <a:gdLst/>
              <a:ahLst/>
              <a:cxnLst/>
              <a:rect l="l" t="t" r="r" b="b"/>
              <a:pathLst>
                <a:path w="8874760" h="1989454">
                  <a:moveTo>
                    <a:pt x="0" y="1988947"/>
                  </a:moveTo>
                  <a:lnTo>
                    <a:pt x="8874379" y="1988947"/>
                  </a:lnTo>
                  <a:lnTo>
                    <a:pt x="8874379" y="0"/>
                  </a:lnTo>
                  <a:lnTo>
                    <a:pt x="0" y="0"/>
                  </a:lnTo>
                  <a:lnTo>
                    <a:pt x="0" y="1988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0" y="438187"/>
            <a:ext cx="3785870" cy="721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marL="7620" algn="ctr">
              <a:lnSpc>
                <a:spcPts val="2735"/>
              </a:lnSpc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Libros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Obras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de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Referencia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10952051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1606" y="381211"/>
            <a:ext cx="5042393" cy="66684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marL="7620" algn="ctr">
              <a:lnSpc>
                <a:spcPts val="2735"/>
              </a:lnSpc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Libros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Obras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de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Referencia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9233" y="1927156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7" y="0"/>
                </a:moveTo>
                <a:lnTo>
                  <a:pt x="0" y="0"/>
                </a:lnTo>
                <a:lnTo>
                  <a:pt x="496823" y="496824"/>
                </a:lnTo>
                <a:lnTo>
                  <a:pt x="0" y="993648"/>
                </a:lnTo>
                <a:lnTo>
                  <a:pt x="2212847" y="993648"/>
                </a:lnTo>
                <a:lnTo>
                  <a:pt x="2709672" y="496824"/>
                </a:lnTo>
                <a:lnTo>
                  <a:pt x="2212847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315" y="1983988"/>
            <a:ext cx="88201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270" algn="just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57585B"/>
                </a:solidFill>
                <a:latin typeface="Calibri"/>
                <a:cs typeface="Calibri"/>
              </a:rPr>
              <a:t>Libro</a:t>
            </a:r>
            <a:r>
              <a:rPr sz="2000" b="1" spc="-1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7585B"/>
                </a:solidFill>
                <a:latin typeface="Calibri"/>
                <a:cs typeface="Calibri"/>
              </a:rPr>
              <a:t>en </a:t>
            </a:r>
            <a:r>
              <a:rPr sz="2000" b="1" spc="-4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7585B"/>
                </a:solidFill>
                <a:latin typeface="Calibri"/>
                <a:cs typeface="Calibri"/>
              </a:rPr>
              <a:t>Versión </a:t>
            </a:r>
            <a:r>
              <a:rPr sz="2000" b="1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57585B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57585B"/>
                </a:solidFill>
                <a:latin typeface="Calibri"/>
                <a:cs typeface="Calibri"/>
              </a:rPr>
              <a:t>m</a:t>
            </a:r>
            <a:r>
              <a:rPr sz="2000" b="1" spc="5" dirty="0">
                <a:solidFill>
                  <a:srgbClr val="57585B"/>
                </a:solidFill>
                <a:latin typeface="Calibri"/>
                <a:cs typeface="Calibri"/>
              </a:rPr>
              <a:t>p</a:t>
            </a:r>
            <a:r>
              <a:rPr sz="2000" b="1" spc="-30" dirty="0">
                <a:solidFill>
                  <a:srgbClr val="57585B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57585B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57585B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37133" y="1447800"/>
            <a:ext cx="8669067" cy="2621955"/>
            <a:chOff x="2808668" y="2227897"/>
            <a:chExt cx="6798945" cy="24022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653" y="2345218"/>
              <a:ext cx="4734721" cy="22246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10255" y="2229485"/>
              <a:ext cx="6795770" cy="2399030"/>
            </a:xfrm>
            <a:custGeom>
              <a:avLst/>
              <a:gdLst/>
              <a:ahLst/>
              <a:cxnLst/>
              <a:rect l="l" t="t" r="r" b="b"/>
              <a:pathLst>
                <a:path w="6795770" h="2399029">
                  <a:moveTo>
                    <a:pt x="0" y="2398903"/>
                  </a:moveTo>
                  <a:lnTo>
                    <a:pt x="6795643" y="2398903"/>
                  </a:lnTo>
                  <a:lnTo>
                    <a:pt x="6795643" y="0"/>
                  </a:lnTo>
                  <a:lnTo>
                    <a:pt x="0" y="0"/>
                  </a:lnTo>
                  <a:lnTo>
                    <a:pt x="0" y="23989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4199" y="4256595"/>
            <a:ext cx="2710180" cy="995680"/>
          </a:xfrm>
          <a:custGeom>
            <a:avLst/>
            <a:gdLst/>
            <a:ahLst/>
            <a:cxnLst/>
            <a:rect l="l" t="t" r="r" b="b"/>
            <a:pathLst>
              <a:path w="2710180" h="995679">
                <a:moveTo>
                  <a:pt x="2212086" y="0"/>
                </a:moveTo>
                <a:lnTo>
                  <a:pt x="0" y="0"/>
                </a:lnTo>
                <a:lnTo>
                  <a:pt x="497586" y="497586"/>
                </a:lnTo>
                <a:lnTo>
                  <a:pt x="0" y="995172"/>
                </a:lnTo>
                <a:lnTo>
                  <a:pt x="2212086" y="995172"/>
                </a:lnTo>
                <a:lnTo>
                  <a:pt x="2709672" y="497586"/>
                </a:lnTo>
                <a:lnTo>
                  <a:pt x="2212086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5824" y="4558537"/>
            <a:ext cx="1356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d</a:t>
            </a: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oli</a:t>
            </a: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b</a:t>
            </a:r>
            <a:r>
              <a:rPr sz="2400" b="1" spc="-30" dirty="0">
                <a:solidFill>
                  <a:srgbClr val="57585B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o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11638" y="4483742"/>
            <a:ext cx="8719732" cy="1035745"/>
            <a:chOff x="2814764" y="5242433"/>
            <a:chExt cx="8561070" cy="5994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1607" y="5330298"/>
              <a:ext cx="5902766" cy="42345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16351" y="5244020"/>
              <a:ext cx="8557895" cy="596265"/>
            </a:xfrm>
            <a:custGeom>
              <a:avLst/>
              <a:gdLst/>
              <a:ahLst/>
              <a:cxnLst/>
              <a:rect l="l" t="t" r="r" b="b"/>
              <a:pathLst>
                <a:path w="8557895" h="596264">
                  <a:moveTo>
                    <a:pt x="0" y="596011"/>
                  </a:moveTo>
                  <a:lnTo>
                    <a:pt x="8557387" y="596011"/>
                  </a:lnTo>
                  <a:lnTo>
                    <a:pt x="8557387" y="0"/>
                  </a:lnTo>
                  <a:lnTo>
                    <a:pt x="0" y="0"/>
                  </a:lnTo>
                  <a:lnTo>
                    <a:pt x="0" y="59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marL="7620" algn="ctr">
              <a:lnSpc>
                <a:spcPts val="2735"/>
              </a:lnSpc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Libros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Obras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de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Referencia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051" y="2248444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pPr marL="12700" marR="7114540" indent="36195" algn="just">
              <a:lnSpc>
                <a:spcPts val="2160"/>
              </a:lnSpc>
              <a:spcBef>
                <a:spcPts val="375"/>
              </a:spcBef>
            </a:pPr>
            <a:endParaRPr lang="es-CO" dirty="0"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95776" y="2102485"/>
            <a:ext cx="8713470" cy="1402715"/>
            <a:chOff x="3203384" y="3081337"/>
            <a:chExt cx="8713470" cy="727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4267" y="3274273"/>
              <a:ext cx="5817530" cy="4426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4972" y="3082925"/>
              <a:ext cx="8710295" cy="724535"/>
            </a:xfrm>
            <a:custGeom>
              <a:avLst/>
              <a:gdLst/>
              <a:ahLst/>
              <a:cxnLst/>
              <a:rect l="l" t="t" r="r" b="b"/>
              <a:pathLst>
                <a:path w="8710295" h="724535">
                  <a:moveTo>
                    <a:pt x="0" y="724026"/>
                  </a:moveTo>
                  <a:lnTo>
                    <a:pt x="8709787" y="724026"/>
                  </a:lnTo>
                  <a:lnTo>
                    <a:pt x="8709787" y="0"/>
                  </a:lnTo>
                  <a:lnTo>
                    <a:pt x="0" y="0"/>
                  </a:lnTo>
                  <a:lnTo>
                    <a:pt x="0" y="724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CuadroTexto 47"/>
          <p:cNvSpPr txBox="1"/>
          <p:nvPr/>
        </p:nvSpPr>
        <p:spPr>
          <a:xfrm>
            <a:off x="609600" y="2514600"/>
            <a:ext cx="177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Diccionarios </a:t>
            </a:r>
            <a:endParaRPr lang="es-CO" dirty="0"/>
          </a:p>
        </p:txBody>
      </p:sp>
      <p:grpSp>
        <p:nvGrpSpPr>
          <p:cNvPr id="49" name="object 6"/>
          <p:cNvGrpSpPr/>
          <p:nvPr/>
        </p:nvGrpSpPr>
        <p:grpSpPr>
          <a:xfrm>
            <a:off x="3078668" y="4029270"/>
            <a:ext cx="8772525" cy="1681480"/>
            <a:chOff x="2980880" y="3351085"/>
            <a:chExt cx="8772525" cy="1681480"/>
          </a:xfrm>
        </p:grpSpPr>
        <p:pic>
          <p:nvPicPr>
            <p:cNvPr id="50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5261" y="3454018"/>
              <a:ext cx="8540833" cy="1495424"/>
            </a:xfrm>
            <a:prstGeom prst="rect">
              <a:avLst/>
            </a:prstGeom>
          </p:spPr>
        </p:pic>
        <p:sp>
          <p:nvSpPr>
            <p:cNvPr id="51" name="object 8"/>
            <p:cNvSpPr/>
            <p:nvPr/>
          </p:nvSpPr>
          <p:spPr>
            <a:xfrm>
              <a:off x="2982467" y="3352672"/>
              <a:ext cx="8769350" cy="1678305"/>
            </a:xfrm>
            <a:custGeom>
              <a:avLst/>
              <a:gdLst/>
              <a:ahLst/>
              <a:cxnLst/>
              <a:rect l="l" t="t" r="r" b="b"/>
              <a:pathLst>
                <a:path w="8769350" h="1678304">
                  <a:moveTo>
                    <a:pt x="0" y="1678051"/>
                  </a:moveTo>
                  <a:lnTo>
                    <a:pt x="8769223" y="1678051"/>
                  </a:lnTo>
                  <a:lnTo>
                    <a:pt x="8769223" y="0"/>
                  </a:lnTo>
                  <a:lnTo>
                    <a:pt x="0" y="0"/>
                  </a:lnTo>
                  <a:lnTo>
                    <a:pt x="0" y="16780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4"/>
          <p:cNvSpPr/>
          <p:nvPr/>
        </p:nvSpPr>
        <p:spPr>
          <a:xfrm>
            <a:off x="139953" y="4146058"/>
            <a:ext cx="2710180" cy="995680"/>
          </a:xfrm>
          <a:custGeom>
            <a:avLst/>
            <a:gdLst/>
            <a:ahLst/>
            <a:cxnLst/>
            <a:rect l="l" t="t" r="r" b="b"/>
            <a:pathLst>
              <a:path w="2710180" h="995679">
                <a:moveTo>
                  <a:pt x="2212085" y="0"/>
                </a:moveTo>
                <a:lnTo>
                  <a:pt x="0" y="0"/>
                </a:lnTo>
                <a:lnTo>
                  <a:pt x="497586" y="497586"/>
                </a:lnTo>
                <a:lnTo>
                  <a:pt x="0" y="995172"/>
                </a:lnTo>
                <a:lnTo>
                  <a:pt x="2212085" y="995172"/>
                </a:lnTo>
                <a:lnTo>
                  <a:pt x="2709672" y="497586"/>
                </a:lnTo>
                <a:lnTo>
                  <a:pt x="2212085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Rectángulo 53"/>
          <p:cNvSpPr/>
          <p:nvPr/>
        </p:nvSpPr>
        <p:spPr>
          <a:xfrm>
            <a:off x="919565" y="4465777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b="1" spc="-10" dirty="0">
                <a:solidFill>
                  <a:srgbClr val="57585B"/>
                </a:solidFill>
                <a:cs typeface="Calibri"/>
              </a:rPr>
              <a:t>Wikipedia</a:t>
            </a:r>
            <a:endParaRPr lang="es-CO" dirty="0"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0" y="609600"/>
            <a:ext cx="3785870" cy="66684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 err="1">
                <a:solidFill>
                  <a:srgbClr val="525252"/>
                </a:solidFill>
                <a:latin typeface="Calibri"/>
                <a:cs typeface="Calibri"/>
              </a:rPr>
              <a:t>Informes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270" y="1676400"/>
            <a:ext cx="1178813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00" y="703195"/>
            <a:ext cx="3785870" cy="32169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691" y="2014979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7890" y="2014979"/>
            <a:ext cx="169545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635" algn="ctr">
              <a:lnSpc>
                <a:spcPts val="1939"/>
              </a:lnSpc>
              <a:spcBef>
                <a:spcPts val="345"/>
              </a:spcBef>
            </a:pPr>
            <a:r>
              <a:rPr sz="1800" b="1" spc="-10" dirty="0">
                <a:solidFill>
                  <a:srgbClr val="57585B"/>
                </a:solidFill>
                <a:latin typeface="Calibri"/>
                <a:cs typeface="Calibri"/>
              </a:rPr>
              <a:t>Informe </a:t>
            </a:r>
            <a:r>
              <a:rPr sz="1800" b="1" dirty="0">
                <a:solidFill>
                  <a:srgbClr val="57585B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7585B"/>
                </a:solidFill>
                <a:latin typeface="Calibri"/>
                <a:cs typeface="Calibri"/>
              </a:rPr>
              <a:t>Agencia </a:t>
            </a:r>
            <a:r>
              <a:rPr sz="1800" b="1" spc="-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7585B"/>
                </a:solidFill>
                <a:latin typeface="Calibri"/>
                <a:cs typeface="Calibri"/>
              </a:rPr>
              <a:t>Gubernamental </a:t>
            </a:r>
            <a:r>
              <a:rPr sz="1800" b="1" dirty="0">
                <a:solidFill>
                  <a:srgbClr val="57585B"/>
                </a:solidFill>
                <a:latin typeface="Calibri"/>
                <a:cs typeface="Calibri"/>
              </a:rPr>
              <a:t>u </a:t>
            </a:r>
            <a:r>
              <a:rPr sz="1800" b="1" spc="-39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7585B"/>
                </a:solidFill>
                <a:latin typeface="Calibri"/>
                <a:cs typeface="Calibri"/>
              </a:rPr>
              <a:t>otra</a:t>
            </a:r>
            <a:r>
              <a:rPr sz="1800" b="1" spc="-8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7585B"/>
                </a:solidFill>
                <a:latin typeface="Calibri"/>
                <a:cs typeface="Calibri"/>
              </a:rPr>
              <a:t>Organización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91" y="4349368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4" y="496823"/>
                </a:lnTo>
                <a:lnTo>
                  <a:pt x="0" y="993647"/>
                </a:lnTo>
                <a:lnTo>
                  <a:pt x="2212848" y="993647"/>
                </a:lnTo>
                <a:lnTo>
                  <a:pt x="2709672" y="496823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9608" y="4620195"/>
            <a:ext cx="728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7585B"/>
                </a:solidFill>
                <a:latin typeface="Calibri"/>
                <a:cs typeface="Calibri"/>
              </a:rPr>
              <a:t>Beca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22539" y="1667950"/>
            <a:ext cx="8912261" cy="2065849"/>
            <a:chOff x="3238436" y="2368105"/>
            <a:chExt cx="6332855" cy="17348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8667" y="2408114"/>
              <a:ext cx="6105445" cy="16424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40023" y="2369692"/>
              <a:ext cx="6329680" cy="1731645"/>
            </a:xfrm>
            <a:custGeom>
              <a:avLst/>
              <a:gdLst/>
              <a:ahLst/>
              <a:cxnLst/>
              <a:rect l="l" t="t" r="r" b="b"/>
              <a:pathLst>
                <a:path w="6329680" h="1731645">
                  <a:moveTo>
                    <a:pt x="0" y="1731391"/>
                  </a:moveTo>
                  <a:lnTo>
                    <a:pt x="6329299" y="1731391"/>
                  </a:lnTo>
                  <a:lnTo>
                    <a:pt x="6329299" y="0"/>
                  </a:lnTo>
                  <a:lnTo>
                    <a:pt x="0" y="0"/>
                  </a:lnTo>
                  <a:lnTo>
                    <a:pt x="0" y="17313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824771" y="4079601"/>
            <a:ext cx="8907793" cy="1787799"/>
            <a:chOff x="3271837" y="4844669"/>
            <a:chExt cx="6315710" cy="12884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5623" y="4910671"/>
              <a:ext cx="6133401" cy="11811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73425" y="4846256"/>
              <a:ext cx="6312535" cy="1285240"/>
            </a:xfrm>
            <a:custGeom>
              <a:avLst/>
              <a:gdLst/>
              <a:ahLst/>
              <a:cxnLst/>
              <a:rect l="l" t="t" r="r" b="b"/>
              <a:pathLst>
                <a:path w="6312534" h="1285239">
                  <a:moveTo>
                    <a:pt x="0" y="1284858"/>
                  </a:moveTo>
                  <a:lnTo>
                    <a:pt x="6312534" y="1284858"/>
                  </a:lnTo>
                  <a:lnTo>
                    <a:pt x="6312534" y="0"/>
                  </a:lnTo>
                  <a:lnTo>
                    <a:pt x="0" y="0"/>
                  </a:lnTo>
                  <a:lnTo>
                    <a:pt x="0" y="12848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191" y="1106424"/>
            <a:ext cx="3785870" cy="32169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7056" y="3538728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3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4390" y="3638550"/>
            <a:ext cx="16046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1610" marR="5080" indent="-169545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7585B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57585B"/>
                </a:solidFill>
                <a:latin typeface="Calibri"/>
                <a:cs typeface="Calibri"/>
              </a:rPr>
              <a:t>mun</a:t>
            </a: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ic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ado  de</a:t>
            </a:r>
            <a:r>
              <a:rPr sz="2400" b="1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Prensa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8000" y="2743200"/>
            <a:ext cx="8496935" cy="2170303"/>
            <a:chOff x="3203384" y="3326701"/>
            <a:chExt cx="8496935" cy="14192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3745" y="3397213"/>
              <a:ext cx="8372518" cy="12613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4972" y="3328289"/>
              <a:ext cx="8493760" cy="1416050"/>
            </a:xfrm>
            <a:custGeom>
              <a:avLst/>
              <a:gdLst/>
              <a:ahLst/>
              <a:cxnLst/>
              <a:rect l="l" t="t" r="r" b="b"/>
              <a:pathLst>
                <a:path w="8493760" h="1416050">
                  <a:moveTo>
                    <a:pt x="0" y="1415923"/>
                  </a:moveTo>
                  <a:lnTo>
                    <a:pt x="8493379" y="1415923"/>
                  </a:lnTo>
                  <a:lnTo>
                    <a:pt x="8493379" y="0"/>
                  </a:lnTo>
                  <a:lnTo>
                    <a:pt x="0" y="0"/>
                  </a:lnTo>
                  <a:lnTo>
                    <a:pt x="0" y="14159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Referencias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00" y="600879"/>
            <a:ext cx="4041775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Conferencias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400" b="1" spc="-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Presentaciones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706" y="4822176"/>
            <a:ext cx="2708275" cy="993775"/>
          </a:xfrm>
          <a:custGeom>
            <a:avLst/>
            <a:gdLst/>
            <a:ahLst/>
            <a:cxnLst/>
            <a:rect l="l" t="t" r="r" b="b"/>
            <a:pathLst>
              <a:path w="2708275" h="993775">
                <a:moveTo>
                  <a:pt x="2211323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1323" y="993648"/>
                </a:lnTo>
                <a:lnTo>
                  <a:pt x="2708147" y="496824"/>
                </a:lnTo>
                <a:lnTo>
                  <a:pt x="2211323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1686" y="5035740"/>
            <a:ext cx="1372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solidFill>
                  <a:srgbClr val="57585B"/>
                </a:solidFill>
                <a:latin typeface="Calibri"/>
                <a:cs typeface="Calibri"/>
              </a:rPr>
              <a:t>P</a:t>
            </a:r>
            <a:r>
              <a:rPr sz="2800" b="1" spc="-5" dirty="0">
                <a:solidFill>
                  <a:srgbClr val="57585B"/>
                </a:solidFill>
                <a:latin typeface="Calibri"/>
                <a:cs typeface="Calibri"/>
              </a:rPr>
              <a:t>onen</a:t>
            </a:r>
            <a:r>
              <a:rPr sz="2800" b="1" dirty="0">
                <a:solidFill>
                  <a:srgbClr val="57585B"/>
                </a:solidFill>
                <a:latin typeface="Calibri"/>
                <a:cs typeface="Calibri"/>
              </a:rPr>
              <a:t>c</a:t>
            </a:r>
            <a:r>
              <a:rPr sz="2800" b="1" spc="-5" dirty="0">
                <a:solidFill>
                  <a:srgbClr val="57585B"/>
                </a:solidFill>
                <a:latin typeface="Calibri"/>
                <a:cs typeface="Calibri"/>
              </a:rPr>
              <a:t>ia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727" y="1766508"/>
            <a:ext cx="10685273" cy="231404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64199" y="4652834"/>
            <a:ext cx="8775700" cy="1290765"/>
            <a:chOff x="3026600" y="5486272"/>
            <a:chExt cx="8775700" cy="7658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7932" y="5542398"/>
              <a:ext cx="8592655" cy="617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28188" y="5487860"/>
              <a:ext cx="8772525" cy="762635"/>
            </a:xfrm>
            <a:custGeom>
              <a:avLst/>
              <a:gdLst/>
              <a:ahLst/>
              <a:cxnLst/>
              <a:rect l="l" t="t" r="r" b="b"/>
              <a:pathLst>
                <a:path w="8772525" h="762635">
                  <a:moveTo>
                    <a:pt x="0" y="762126"/>
                  </a:moveTo>
                  <a:lnTo>
                    <a:pt x="8772271" y="762126"/>
                  </a:lnTo>
                  <a:lnTo>
                    <a:pt x="8772271" y="0"/>
                  </a:lnTo>
                  <a:lnTo>
                    <a:pt x="0" y="0"/>
                  </a:lnTo>
                  <a:lnTo>
                    <a:pt x="0" y="762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5285" y="92835"/>
            <a:ext cx="5576570" cy="6650990"/>
            <a:chOff x="6475285" y="92835"/>
            <a:chExt cx="5576570" cy="6650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829" y="383715"/>
              <a:ext cx="4306155" cy="60144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76872" y="94423"/>
              <a:ext cx="5573395" cy="6647815"/>
            </a:xfrm>
            <a:custGeom>
              <a:avLst/>
              <a:gdLst/>
              <a:ahLst/>
              <a:cxnLst/>
              <a:rect l="l" t="t" r="r" b="b"/>
              <a:pathLst>
                <a:path w="5573395" h="6647815">
                  <a:moveTo>
                    <a:pt x="0" y="6647815"/>
                  </a:moveTo>
                  <a:lnTo>
                    <a:pt x="5573395" y="6647815"/>
                  </a:lnTo>
                  <a:lnTo>
                    <a:pt x="5573395" y="0"/>
                  </a:lnTo>
                  <a:lnTo>
                    <a:pt x="0" y="0"/>
                  </a:lnTo>
                  <a:lnTo>
                    <a:pt x="0" y="66478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278" y="2363097"/>
            <a:ext cx="1310341" cy="19124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4985" y="868616"/>
          <a:ext cx="6033770" cy="5687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9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13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  <a:hlinkClick r:id="rId4" action="ppaction://hlinksldjump"/>
                        </a:rPr>
                        <a:t>PORTADILLA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1028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Coloque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título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tres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cuatro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líneas hacia abajo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desde la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parte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superior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 la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página, céntrelo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escríbalo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negrita.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Poner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mayúscula las principales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palabras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además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sugiere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que la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extensión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no sea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mas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12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palabras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(excepto para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proyectos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grado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y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monografías).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1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NOTAS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77825" marR="83185" indent="-28702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Interlineado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2.0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centrada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la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información.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FFFFFF"/>
                        </a:buClr>
                        <a:buFont typeface="Arial MT"/>
                        <a:buChar char="•"/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77825" marR="83820" indent="-28702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tres</a:t>
                      </a:r>
                      <a:r>
                        <a:rPr sz="1600" b="1" spc="3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autores,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deben ir en una sola línea y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separados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una coma. Se coloca 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“y”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antes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ultimo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autor.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FFFFFF"/>
                        </a:buClr>
                        <a:buFont typeface="Arial MT"/>
                        <a:buChar char="•"/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77825" marR="83185" indent="-28702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tanto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Director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al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Codirector con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 título académico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mayor rango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 cada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uno,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además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reflejar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carátula</a:t>
                      </a:r>
                      <a:r>
                        <a:rPr sz="1600" b="1" spc="3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spc="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rótulo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del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114" y="525021"/>
            <a:ext cx="2562511" cy="66445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14215" y="140207"/>
            <a:ext cx="2298700" cy="64643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7155" marR="92075" indent="-1905" algn="ctr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La cornisa debe tener </a:t>
            </a:r>
            <a:r>
              <a:rPr sz="1200" b="1" spc="-10" dirty="0">
                <a:latin typeface="Calibri"/>
                <a:cs typeface="Calibri"/>
              </a:rPr>
              <a:t>máximo </a:t>
            </a:r>
            <a:r>
              <a:rPr sz="1200" b="1" dirty="0">
                <a:latin typeface="Calibri"/>
                <a:cs typeface="Calibri"/>
              </a:rPr>
              <a:t>50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caracteres </a:t>
            </a:r>
            <a:r>
              <a:rPr sz="1200" b="1" spc="-5" dirty="0">
                <a:latin typeface="Calibri"/>
                <a:cs typeface="Calibri"/>
              </a:rPr>
              <a:t>(incluyendo espacios </a:t>
            </a:r>
            <a:r>
              <a:rPr sz="1200" b="1" dirty="0">
                <a:latin typeface="Calibri"/>
                <a:cs typeface="Calibri"/>
              </a:rPr>
              <a:t>y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signos</a:t>
            </a:r>
            <a:r>
              <a:rPr sz="1200" b="1" dirty="0">
                <a:latin typeface="Calibri"/>
                <a:cs typeface="Calibri"/>
              </a:rPr>
              <a:t> de</a:t>
            </a:r>
            <a:r>
              <a:rPr sz="1200" b="1" spc="-5" dirty="0">
                <a:latin typeface="Calibri"/>
                <a:cs typeface="Calibri"/>
              </a:rPr>
              <a:t> puntuación).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40602" y="403097"/>
            <a:ext cx="653415" cy="76200"/>
          </a:xfrm>
          <a:custGeom>
            <a:avLst/>
            <a:gdLst/>
            <a:ahLst/>
            <a:cxnLst/>
            <a:rect l="l" t="t" r="r" b="b"/>
            <a:pathLst>
              <a:path w="6534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653415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653415" h="76200">
                <a:moveTo>
                  <a:pt x="653161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653161" y="47625"/>
                </a:lnTo>
                <a:lnTo>
                  <a:pt x="653161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2982" y="1283969"/>
            <a:ext cx="784225" cy="76200"/>
          </a:xfrm>
          <a:custGeom>
            <a:avLst/>
            <a:gdLst/>
            <a:ahLst/>
            <a:cxnLst/>
            <a:rect l="l" t="t" r="r" b="b"/>
            <a:pathLst>
              <a:path w="7842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784225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784225" h="76200">
                <a:moveTo>
                  <a:pt x="783716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783716" y="47625"/>
                </a:lnTo>
                <a:lnTo>
                  <a:pt x="783716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10171" y="2767583"/>
            <a:ext cx="1414780" cy="14935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3825" marR="115570" indent="-1270" algn="ctr">
              <a:lnSpc>
                <a:spcPct val="100000"/>
              </a:lnSpc>
              <a:spcBef>
                <a:spcPts val="280"/>
              </a:spcBef>
            </a:pPr>
            <a:r>
              <a:rPr sz="1300" b="1" spc="-5" dirty="0">
                <a:latin typeface="Calibri"/>
                <a:cs typeface="Calibri"/>
              </a:rPr>
              <a:t>Deje un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espacio 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entre</a:t>
            </a:r>
            <a:r>
              <a:rPr sz="1300" b="1" spc="-5" dirty="0">
                <a:latin typeface="Calibri"/>
                <a:cs typeface="Calibri"/>
              </a:rPr>
              <a:t> el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título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y 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los</a:t>
            </a:r>
            <a:r>
              <a:rPr sz="1300" b="1" spc="-10" dirty="0">
                <a:latin typeface="Calibri"/>
                <a:cs typeface="Calibri"/>
              </a:rPr>
              <a:t> autores.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La 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información 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restante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puede 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distribuirla </a:t>
            </a:r>
            <a:r>
              <a:rPr sz="1300" b="1" spc="-10" dirty="0">
                <a:latin typeface="Calibri"/>
                <a:cs typeface="Calibri"/>
              </a:rPr>
              <a:t>como </a:t>
            </a:r>
            <a:r>
              <a:rPr sz="1300" b="1" spc="-28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desee.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79969" y="1833752"/>
            <a:ext cx="942975" cy="910590"/>
            <a:chOff x="7379969" y="1833752"/>
            <a:chExt cx="942975" cy="910590"/>
          </a:xfrm>
        </p:grpSpPr>
        <p:sp>
          <p:nvSpPr>
            <p:cNvPr id="13" name="object 13"/>
            <p:cNvSpPr/>
            <p:nvPr/>
          </p:nvSpPr>
          <p:spPr>
            <a:xfrm>
              <a:off x="7418069" y="1843277"/>
              <a:ext cx="904875" cy="0"/>
            </a:xfrm>
            <a:custGeom>
              <a:avLst/>
              <a:gdLst/>
              <a:ahLst/>
              <a:cxnLst/>
              <a:rect l="l" t="t" r="r" b="b"/>
              <a:pathLst>
                <a:path w="904875">
                  <a:moveTo>
                    <a:pt x="90487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9969" y="1843277"/>
              <a:ext cx="76200" cy="901065"/>
            </a:xfrm>
            <a:custGeom>
              <a:avLst/>
              <a:gdLst/>
              <a:ahLst/>
              <a:cxnLst/>
              <a:rect l="l" t="t" r="r" b="b"/>
              <a:pathLst>
                <a:path w="76200" h="901064">
                  <a:moveTo>
                    <a:pt x="28575" y="824738"/>
                  </a:moveTo>
                  <a:lnTo>
                    <a:pt x="0" y="824738"/>
                  </a:lnTo>
                  <a:lnTo>
                    <a:pt x="38100" y="900938"/>
                  </a:lnTo>
                  <a:lnTo>
                    <a:pt x="69850" y="837438"/>
                  </a:lnTo>
                  <a:lnTo>
                    <a:pt x="28575" y="837438"/>
                  </a:lnTo>
                  <a:lnTo>
                    <a:pt x="28575" y="824738"/>
                  </a:lnTo>
                  <a:close/>
                </a:path>
                <a:path w="76200" h="901064">
                  <a:moveTo>
                    <a:pt x="47625" y="0"/>
                  </a:moveTo>
                  <a:lnTo>
                    <a:pt x="28575" y="0"/>
                  </a:lnTo>
                  <a:lnTo>
                    <a:pt x="28575" y="837438"/>
                  </a:lnTo>
                  <a:lnTo>
                    <a:pt x="47625" y="837438"/>
                  </a:lnTo>
                  <a:lnTo>
                    <a:pt x="47625" y="0"/>
                  </a:lnTo>
                  <a:close/>
                </a:path>
                <a:path w="76200" h="901064">
                  <a:moveTo>
                    <a:pt x="76200" y="824738"/>
                  </a:moveTo>
                  <a:lnTo>
                    <a:pt x="47625" y="824738"/>
                  </a:lnTo>
                  <a:lnTo>
                    <a:pt x="47625" y="837438"/>
                  </a:lnTo>
                  <a:lnTo>
                    <a:pt x="69850" y="837438"/>
                  </a:lnTo>
                  <a:lnTo>
                    <a:pt x="76200" y="82473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110216" y="3297935"/>
            <a:ext cx="1739264" cy="893444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31445" marR="116839" algn="ctr">
              <a:lnSpc>
                <a:spcPct val="100000"/>
              </a:lnSpc>
              <a:spcBef>
                <a:spcPts val="280"/>
              </a:spcBef>
            </a:pPr>
            <a:r>
              <a:rPr sz="1300" b="1" dirty="0">
                <a:latin typeface="Calibri"/>
                <a:cs typeface="Calibri"/>
              </a:rPr>
              <a:t>Ubique </a:t>
            </a:r>
            <a:r>
              <a:rPr sz="1300" b="1" spc="-5" dirty="0">
                <a:latin typeface="Calibri"/>
                <a:cs typeface="Calibri"/>
              </a:rPr>
              <a:t>en la segunda </a:t>
            </a:r>
            <a:r>
              <a:rPr sz="1300" b="1" spc="-28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línea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de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la</a:t>
            </a:r>
            <a:r>
              <a:rPr sz="1300" b="1" spc="-10" dirty="0">
                <a:latin typeface="Calibri"/>
                <a:cs typeface="Calibri"/>
              </a:rPr>
              <a:t> leyenda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el </a:t>
            </a:r>
            <a:r>
              <a:rPr sz="1300" b="1" spc="-5" dirty="0">
                <a:latin typeface="Calibri"/>
                <a:cs typeface="Calibri"/>
              </a:rPr>
              <a:t> titulo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académico</a:t>
            </a:r>
            <a:r>
              <a:rPr sz="1300" b="1" spc="45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a 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obtener.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786366" y="2833497"/>
            <a:ext cx="1233170" cy="437515"/>
            <a:chOff x="9786366" y="2833497"/>
            <a:chExt cx="1233170" cy="437515"/>
          </a:xfrm>
        </p:grpSpPr>
        <p:sp>
          <p:nvSpPr>
            <p:cNvPr id="17" name="object 17"/>
            <p:cNvSpPr/>
            <p:nvPr/>
          </p:nvSpPr>
          <p:spPr>
            <a:xfrm>
              <a:off x="9786366" y="2843022"/>
              <a:ext cx="1195070" cy="0"/>
            </a:xfrm>
            <a:custGeom>
              <a:avLst/>
              <a:gdLst/>
              <a:ahLst/>
              <a:cxnLst/>
              <a:rect l="l" t="t" r="r" b="b"/>
              <a:pathLst>
                <a:path w="1195070">
                  <a:moveTo>
                    <a:pt x="119456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43082" y="2843022"/>
              <a:ext cx="76200" cy="427990"/>
            </a:xfrm>
            <a:custGeom>
              <a:avLst/>
              <a:gdLst/>
              <a:ahLst/>
              <a:cxnLst/>
              <a:rect l="l" t="t" r="r" b="b"/>
              <a:pathLst>
                <a:path w="76200" h="427989">
                  <a:moveTo>
                    <a:pt x="28575" y="351536"/>
                  </a:moveTo>
                  <a:lnTo>
                    <a:pt x="0" y="351536"/>
                  </a:lnTo>
                  <a:lnTo>
                    <a:pt x="38100" y="427736"/>
                  </a:lnTo>
                  <a:lnTo>
                    <a:pt x="69850" y="364236"/>
                  </a:lnTo>
                  <a:lnTo>
                    <a:pt x="28575" y="364236"/>
                  </a:lnTo>
                  <a:lnTo>
                    <a:pt x="28575" y="351536"/>
                  </a:lnTo>
                  <a:close/>
                </a:path>
                <a:path w="76200" h="427989">
                  <a:moveTo>
                    <a:pt x="47625" y="0"/>
                  </a:moveTo>
                  <a:lnTo>
                    <a:pt x="28575" y="0"/>
                  </a:lnTo>
                  <a:lnTo>
                    <a:pt x="28575" y="364236"/>
                  </a:lnTo>
                  <a:lnTo>
                    <a:pt x="47625" y="364236"/>
                  </a:lnTo>
                  <a:lnTo>
                    <a:pt x="47625" y="0"/>
                  </a:lnTo>
                  <a:close/>
                </a:path>
                <a:path w="76200" h="427989">
                  <a:moveTo>
                    <a:pt x="76200" y="351536"/>
                  </a:moveTo>
                  <a:lnTo>
                    <a:pt x="47625" y="351536"/>
                  </a:lnTo>
                  <a:lnTo>
                    <a:pt x="47625" y="364236"/>
                  </a:lnTo>
                  <a:lnTo>
                    <a:pt x="69850" y="364236"/>
                  </a:lnTo>
                  <a:lnTo>
                    <a:pt x="76200" y="3515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00" y="514855"/>
            <a:ext cx="4041775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80"/>
              </a:lnSpc>
              <a:spcBef>
                <a:spcPts val="720"/>
              </a:spcBef>
            </a:pPr>
            <a:r>
              <a:rPr sz="2400" b="1" spc="-45" dirty="0">
                <a:solidFill>
                  <a:srgbClr val="525252"/>
                </a:solidFill>
                <a:latin typeface="Calibri"/>
                <a:cs typeface="Calibri"/>
              </a:rPr>
              <a:t>Tesis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7077" y="4313291"/>
            <a:ext cx="2708275" cy="993775"/>
          </a:xfrm>
          <a:custGeom>
            <a:avLst/>
            <a:gdLst/>
            <a:ahLst/>
            <a:cxnLst/>
            <a:rect l="l" t="t" r="r" b="b"/>
            <a:pathLst>
              <a:path w="2708275" h="993775">
                <a:moveTo>
                  <a:pt x="2211323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1323" y="993648"/>
                </a:lnTo>
                <a:lnTo>
                  <a:pt x="2708147" y="496824"/>
                </a:lnTo>
                <a:lnTo>
                  <a:pt x="2211323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7418" y="4340034"/>
            <a:ext cx="145923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370205">
              <a:lnSpc>
                <a:spcPts val="3020"/>
              </a:lnSpc>
              <a:spcBef>
                <a:spcPts val="480"/>
              </a:spcBef>
            </a:pPr>
            <a:r>
              <a:rPr sz="2800" b="1" spc="-55" dirty="0">
                <a:solidFill>
                  <a:srgbClr val="57585B"/>
                </a:solidFill>
                <a:latin typeface="Calibri"/>
                <a:cs typeface="Calibri"/>
              </a:rPr>
              <a:t>Tesis </a:t>
            </a:r>
            <a:r>
              <a:rPr sz="2800" b="1" spc="-5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7585B"/>
                </a:solidFill>
                <a:latin typeface="Calibri"/>
                <a:cs typeface="Calibri"/>
              </a:rPr>
              <a:t>Publicada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822" y="1324436"/>
            <a:ext cx="10604778" cy="209016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99576" y="4038600"/>
            <a:ext cx="8478024" cy="1781810"/>
            <a:chOff x="2985452" y="4756277"/>
            <a:chExt cx="6351270" cy="17818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9319" y="4810179"/>
              <a:ext cx="6230212" cy="17120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87039" y="4757864"/>
              <a:ext cx="6348095" cy="1778635"/>
            </a:xfrm>
            <a:custGeom>
              <a:avLst/>
              <a:gdLst/>
              <a:ahLst/>
              <a:cxnLst/>
              <a:rect l="l" t="t" r="r" b="b"/>
              <a:pathLst>
                <a:path w="6348095" h="1778634">
                  <a:moveTo>
                    <a:pt x="0" y="1778635"/>
                  </a:moveTo>
                  <a:lnTo>
                    <a:pt x="6347587" y="1778635"/>
                  </a:lnTo>
                  <a:lnTo>
                    <a:pt x="6347587" y="0"/>
                  </a:lnTo>
                  <a:lnTo>
                    <a:pt x="0" y="0"/>
                  </a:lnTo>
                  <a:lnTo>
                    <a:pt x="0" y="17786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1852" y="367356"/>
            <a:ext cx="4636135" cy="7759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46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Software,</a:t>
            </a:r>
            <a:r>
              <a:rPr sz="2200" b="1" spc="2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25252"/>
                </a:solidFill>
                <a:latin typeface="Calibri"/>
                <a:cs typeface="Calibri"/>
              </a:rPr>
              <a:t>Aplicaciones</a:t>
            </a:r>
            <a:r>
              <a:rPr sz="2200" b="1" spc="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 Dispositivos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5092" y="4218794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3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979" y="1546168"/>
            <a:ext cx="11104221" cy="228409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101061" y="5483208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3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1119" y="4467490"/>
            <a:ext cx="1359535" cy="1922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7585B"/>
                </a:solidFill>
                <a:latin typeface="Calibri"/>
                <a:cs typeface="Calibri"/>
              </a:rPr>
              <a:t>Software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" algn="ctr">
              <a:lnSpc>
                <a:spcPts val="2735"/>
              </a:lnSpc>
            </a:pP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Aplicación</a:t>
            </a:r>
            <a:endParaRPr sz="2400" dirty="0">
              <a:latin typeface="Calibri"/>
              <a:cs typeface="Calibri"/>
            </a:endParaRPr>
          </a:p>
          <a:p>
            <a:pPr marL="635" algn="ctr">
              <a:lnSpc>
                <a:spcPts val="2735"/>
              </a:lnSpc>
            </a:pPr>
            <a:r>
              <a:rPr sz="2400" b="1" spc="-5" dirty="0">
                <a:solidFill>
                  <a:srgbClr val="57585B"/>
                </a:solidFill>
                <a:latin typeface="Calibri"/>
                <a:cs typeface="Calibri"/>
              </a:rPr>
              <a:t>Móvil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84213" y="4233106"/>
            <a:ext cx="8476514" cy="948493"/>
            <a:chOff x="2822384" y="4523041"/>
            <a:chExt cx="6341745" cy="7759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8975" y="4553284"/>
              <a:ext cx="6281350" cy="72911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23972" y="4524628"/>
              <a:ext cx="6338570" cy="772795"/>
            </a:xfrm>
            <a:custGeom>
              <a:avLst/>
              <a:gdLst/>
              <a:ahLst/>
              <a:cxnLst/>
              <a:rect l="l" t="t" r="r" b="b"/>
              <a:pathLst>
                <a:path w="6338570" h="772795">
                  <a:moveTo>
                    <a:pt x="0" y="772795"/>
                  </a:moveTo>
                  <a:lnTo>
                    <a:pt x="6338443" y="772795"/>
                  </a:lnTo>
                  <a:lnTo>
                    <a:pt x="6338443" y="0"/>
                  </a:lnTo>
                  <a:lnTo>
                    <a:pt x="0" y="0"/>
                  </a:lnTo>
                  <a:lnTo>
                    <a:pt x="0" y="77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892534" y="5415024"/>
            <a:ext cx="8466072" cy="975245"/>
            <a:chOff x="2822384" y="5856604"/>
            <a:chExt cx="6341745" cy="7747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3431" y="5884557"/>
              <a:ext cx="6246751" cy="6813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23972" y="5858192"/>
              <a:ext cx="6338570" cy="771525"/>
            </a:xfrm>
            <a:custGeom>
              <a:avLst/>
              <a:gdLst/>
              <a:ahLst/>
              <a:cxnLst/>
              <a:rect l="l" t="t" r="r" b="b"/>
              <a:pathLst>
                <a:path w="6338570" h="771525">
                  <a:moveTo>
                    <a:pt x="0" y="771271"/>
                  </a:moveTo>
                  <a:lnTo>
                    <a:pt x="6338443" y="771271"/>
                  </a:lnTo>
                  <a:lnTo>
                    <a:pt x="6338443" y="0"/>
                  </a:lnTo>
                  <a:lnTo>
                    <a:pt x="0" y="0"/>
                  </a:lnTo>
                  <a:lnTo>
                    <a:pt x="0" y="7712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1" y="366277"/>
            <a:ext cx="7793168" cy="6137384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228600" y="1981200"/>
            <a:ext cx="3278345" cy="7759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46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Medios</a:t>
            </a:r>
            <a:r>
              <a:rPr sz="22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Audiovisuales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62400" y="152400"/>
            <a:ext cx="7848600" cy="6535420"/>
            <a:chOff x="5890069" y="161417"/>
            <a:chExt cx="6069330" cy="65354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655" y="224820"/>
              <a:ext cx="5989430" cy="64083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91657" y="163004"/>
              <a:ext cx="6066155" cy="6532245"/>
            </a:xfrm>
            <a:custGeom>
              <a:avLst/>
              <a:gdLst/>
              <a:ahLst/>
              <a:cxnLst/>
              <a:rect l="l" t="t" r="r" b="b"/>
              <a:pathLst>
                <a:path w="6066155" h="6532245">
                  <a:moveTo>
                    <a:pt x="0" y="6531991"/>
                  </a:moveTo>
                  <a:lnTo>
                    <a:pt x="6065646" y="6531991"/>
                  </a:lnTo>
                  <a:lnTo>
                    <a:pt x="6065646" y="0"/>
                  </a:lnTo>
                  <a:lnTo>
                    <a:pt x="0" y="0"/>
                  </a:lnTo>
                  <a:lnTo>
                    <a:pt x="0" y="6531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"/>
          <p:cNvSpPr txBox="1"/>
          <p:nvPr/>
        </p:nvSpPr>
        <p:spPr>
          <a:xfrm>
            <a:off x="63054" y="2743200"/>
            <a:ext cx="3443891" cy="7759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46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Medios</a:t>
            </a:r>
            <a:r>
              <a:rPr sz="22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Audiovisuales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733800" y="228600"/>
            <a:ext cx="8153400" cy="6191250"/>
            <a:chOff x="5073205" y="437261"/>
            <a:chExt cx="6998970" cy="61912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1717" y="496785"/>
              <a:ext cx="6909201" cy="60998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74792" y="438848"/>
              <a:ext cx="6995795" cy="6188075"/>
            </a:xfrm>
            <a:custGeom>
              <a:avLst/>
              <a:gdLst/>
              <a:ahLst/>
              <a:cxnLst/>
              <a:rect l="l" t="t" r="r" b="b"/>
              <a:pathLst>
                <a:path w="6995795" h="6188075">
                  <a:moveTo>
                    <a:pt x="0" y="6187567"/>
                  </a:moveTo>
                  <a:lnTo>
                    <a:pt x="6995286" y="6187567"/>
                  </a:lnTo>
                  <a:lnTo>
                    <a:pt x="6995286" y="0"/>
                  </a:lnTo>
                  <a:lnTo>
                    <a:pt x="0" y="0"/>
                  </a:lnTo>
                  <a:lnTo>
                    <a:pt x="0" y="61875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"/>
          <p:cNvSpPr txBox="1"/>
          <p:nvPr/>
        </p:nvSpPr>
        <p:spPr>
          <a:xfrm>
            <a:off x="228600" y="1828800"/>
            <a:ext cx="3278345" cy="776132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46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endParaRPr sz="22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19"/>
              </a:spcBef>
            </a:pP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Medios</a:t>
            </a:r>
            <a:r>
              <a:rPr sz="22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Audiovisuales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733800" y="664948"/>
            <a:ext cx="8182609" cy="5631815"/>
            <a:chOff x="219329" y="1077341"/>
            <a:chExt cx="6734809" cy="5631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098" y="1173602"/>
              <a:ext cx="6648675" cy="54522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0916" y="1078928"/>
              <a:ext cx="6731634" cy="5628640"/>
            </a:xfrm>
            <a:custGeom>
              <a:avLst/>
              <a:gdLst/>
              <a:ahLst/>
              <a:cxnLst/>
              <a:rect l="l" t="t" r="r" b="b"/>
              <a:pathLst>
                <a:path w="6731634" h="5628640">
                  <a:moveTo>
                    <a:pt x="0" y="5628259"/>
                  </a:moveTo>
                  <a:lnTo>
                    <a:pt x="6731634" y="5628259"/>
                  </a:lnTo>
                  <a:lnTo>
                    <a:pt x="6731634" y="0"/>
                  </a:lnTo>
                  <a:lnTo>
                    <a:pt x="0" y="0"/>
                  </a:lnTo>
                  <a:lnTo>
                    <a:pt x="0" y="56282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"/>
          <p:cNvSpPr txBox="1"/>
          <p:nvPr/>
        </p:nvSpPr>
        <p:spPr>
          <a:xfrm>
            <a:off x="304800" y="2704885"/>
            <a:ext cx="3202145" cy="7759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46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para referenciar</a:t>
            </a:r>
            <a:endParaRPr sz="2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25"/>
              </a:spcBef>
            </a:pP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Medios</a:t>
            </a:r>
            <a:r>
              <a:rPr sz="2200" b="1" spc="-5" dirty="0">
                <a:solidFill>
                  <a:srgbClr val="525252"/>
                </a:solidFill>
                <a:latin typeface="Calibri"/>
                <a:cs typeface="Calibri"/>
              </a:rPr>
              <a:t> en</a:t>
            </a:r>
            <a:r>
              <a:rPr sz="2200" b="1" spc="-10" dirty="0">
                <a:solidFill>
                  <a:srgbClr val="525252"/>
                </a:solidFill>
                <a:latin typeface="Calibri"/>
                <a:cs typeface="Calibri"/>
              </a:rPr>
              <a:t> Línea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572000" y="332720"/>
            <a:ext cx="7308215" cy="6220480"/>
            <a:chOff x="79121" y="1315085"/>
            <a:chExt cx="7308215" cy="49123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74" y="1404832"/>
              <a:ext cx="7142756" cy="47614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708" y="1316672"/>
              <a:ext cx="7305040" cy="4909185"/>
            </a:xfrm>
            <a:custGeom>
              <a:avLst/>
              <a:gdLst/>
              <a:ahLst/>
              <a:cxnLst/>
              <a:rect l="l" t="t" r="r" b="b"/>
              <a:pathLst>
                <a:path w="7305040" h="4909185">
                  <a:moveTo>
                    <a:pt x="0" y="4908931"/>
                  </a:moveTo>
                  <a:lnTo>
                    <a:pt x="7304658" y="4908931"/>
                  </a:lnTo>
                  <a:lnTo>
                    <a:pt x="7304658" y="0"/>
                  </a:lnTo>
                  <a:lnTo>
                    <a:pt x="0" y="0"/>
                  </a:lnTo>
                  <a:lnTo>
                    <a:pt x="0" y="4908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/>
          <p:cNvSpPr/>
          <p:nvPr/>
        </p:nvSpPr>
        <p:spPr>
          <a:xfrm>
            <a:off x="228600" y="2666990"/>
            <a:ext cx="3962401" cy="775970"/>
          </a:xfrm>
          <a:custGeom>
            <a:avLst/>
            <a:gdLst/>
            <a:ahLst/>
            <a:cxnLst/>
            <a:rect l="l" t="t" r="r" b="b"/>
            <a:pathLst>
              <a:path w="4636134" h="775970">
                <a:moveTo>
                  <a:pt x="4636008" y="0"/>
                </a:moveTo>
                <a:lnTo>
                  <a:pt x="0" y="0"/>
                </a:lnTo>
                <a:lnTo>
                  <a:pt x="0" y="775716"/>
                </a:lnTo>
                <a:lnTo>
                  <a:pt x="4636008" y="775716"/>
                </a:lnTo>
                <a:lnTo>
                  <a:pt x="46360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es-ES" dirty="0"/>
          </a:p>
          <a:p>
            <a:pPr algn="ctr"/>
            <a:r>
              <a:rPr lang="es-ES" sz="2800" dirty="0"/>
              <a:t>Páginas web </a:t>
            </a:r>
            <a:endParaRPr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24096" y="457200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5051" y="2738627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8728" y="2673222"/>
            <a:ext cx="161036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on</a:t>
            </a:r>
            <a:r>
              <a:rPr sz="2400" b="1" spc="-30" dirty="0">
                <a:solidFill>
                  <a:srgbClr val="525252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ción 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Política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de </a:t>
            </a:r>
            <a:r>
              <a:rPr sz="24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Colombia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3" y="4992623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4" y="496823"/>
                </a:lnTo>
                <a:lnTo>
                  <a:pt x="0" y="993647"/>
                </a:lnTo>
                <a:lnTo>
                  <a:pt x="2212848" y="993647"/>
                </a:lnTo>
                <a:lnTo>
                  <a:pt x="2709672" y="496823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906" y="5092065"/>
            <a:ext cx="16744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54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Leyes</a:t>
            </a:r>
            <a:r>
              <a:rPr sz="2400" b="1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7585B"/>
                </a:solidFill>
                <a:latin typeface="Calibri"/>
                <a:cs typeface="Calibri"/>
              </a:rPr>
              <a:t>que</a:t>
            </a:r>
            <a:r>
              <a:rPr sz="2400" b="1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no </a:t>
            </a:r>
            <a:r>
              <a:rPr sz="2400" b="1" spc="-5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sean</a:t>
            </a:r>
            <a:r>
              <a:rPr sz="2400" b="1" spc="-7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Códigos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1027" y="2052792"/>
            <a:ext cx="9215755" cy="13233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latin typeface="Calibri"/>
                <a:cs typeface="Calibri"/>
              </a:rPr>
              <a:t>Forma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estándar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91440" marR="51752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Nombre oficial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Constitución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[abreviación].</a:t>
            </a:r>
            <a:r>
              <a:rPr sz="2000" dirty="0">
                <a:latin typeface="Calibri"/>
                <a:cs typeface="Calibri"/>
              </a:rPr>
              <a:t> Artículo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específico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citado.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Fecha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promulgación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(País).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Ejemplo: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Constitución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Política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Colombia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[Const].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Julio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1991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(Colombia).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4714" y="3537457"/>
            <a:ext cx="1546860" cy="370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(Const.,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91595" y="3573069"/>
            <a:ext cx="1697989" cy="370840"/>
          </a:xfrm>
          <a:custGeom>
            <a:avLst/>
            <a:gdLst/>
            <a:ahLst/>
            <a:cxnLst/>
            <a:rect l="l" t="t" r="r" b="b"/>
            <a:pathLst>
              <a:path w="1697990" h="370839">
                <a:moveTo>
                  <a:pt x="1512570" y="0"/>
                </a:moveTo>
                <a:lnTo>
                  <a:pt x="0" y="0"/>
                </a:lnTo>
                <a:lnTo>
                  <a:pt x="185165" y="185165"/>
                </a:lnTo>
                <a:lnTo>
                  <a:pt x="0" y="370331"/>
                </a:lnTo>
                <a:lnTo>
                  <a:pt x="1512570" y="370331"/>
                </a:lnTo>
                <a:lnTo>
                  <a:pt x="1697736" y="185165"/>
                </a:lnTo>
                <a:lnTo>
                  <a:pt x="1512570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48548" y="3566984"/>
            <a:ext cx="113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5068" y="4311478"/>
            <a:ext cx="9215755" cy="16306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sz="2000" b="1" spc="-5" dirty="0">
                <a:latin typeface="Calibri"/>
                <a:cs typeface="Calibri"/>
              </a:rPr>
              <a:t>Forma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estándar: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Número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año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ley.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Asunto. </a:t>
            </a:r>
            <a:r>
              <a:rPr sz="2000" spc="-5" dirty="0">
                <a:latin typeface="Calibri"/>
                <a:cs typeface="Calibri"/>
              </a:rPr>
              <a:t>Fecha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promulgación.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Número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Diario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Oficial.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91440" marR="106934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Ejemplo: </a:t>
            </a:r>
            <a:r>
              <a:rPr sz="2000" spc="-10" dirty="0">
                <a:latin typeface="Calibri"/>
                <a:cs typeface="Calibri"/>
              </a:rPr>
              <a:t>Ley </a:t>
            </a:r>
            <a:r>
              <a:rPr sz="2000" dirty="0">
                <a:latin typeface="Calibri"/>
                <a:cs typeface="Calibri"/>
              </a:rPr>
              <a:t>1060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2006. </a:t>
            </a:r>
            <a:r>
              <a:rPr sz="2000" spc="-15" dirty="0">
                <a:latin typeface="Calibri"/>
                <a:cs typeface="Calibri"/>
              </a:rPr>
              <a:t>Por </a:t>
            </a:r>
            <a:r>
              <a:rPr sz="2000" dirty="0">
                <a:latin typeface="Calibri"/>
                <a:cs typeface="Calibri"/>
              </a:rPr>
              <a:t>la cual </a:t>
            </a:r>
            <a:r>
              <a:rPr sz="2000" spc="-5" dirty="0">
                <a:latin typeface="Calibri"/>
                <a:cs typeface="Calibri"/>
              </a:rPr>
              <a:t>se modifican las normas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-5" dirty="0">
                <a:latin typeface="Calibri"/>
                <a:cs typeface="Calibri"/>
              </a:rPr>
              <a:t>regulan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impugnación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paternidad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maternidad.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Julio </a:t>
            </a:r>
            <a:r>
              <a:rPr sz="2000" dirty="0">
                <a:latin typeface="Calibri"/>
                <a:cs typeface="Calibri"/>
              </a:rPr>
              <a:t>26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2006.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N°46341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0400" y="6125259"/>
            <a:ext cx="2086356" cy="30841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(Ley </a:t>
            </a:r>
            <a:r>
              <a:rPr sz="1800" dirty="0">
                <a:latin typeface="Calibri"/>
                <a:cs typeface="Calibri"/>
              </a:rPr>
              <a:t>1060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2006)</a:t>
            </a:r>
          </a:p>
        </p:txBody>
      </p:sp>
      <p:sp>
        <p:nvSpPr>
          <p:cNvPr id="15" name="object 15"/>
          <p:cNvSpPr/>
          <p:nvPr/>
        </p:nvSpPr>
        <p:spPr>
          <a:xfrm>
            <a:off x="4834194" y="6125259"/>
            <a:ext cx="1697989" cy="368935"/>
          </a:xfrm>
          <a:custGeom>
            <a:avLst/>
            <a:gdLst/>
            <a:ahLst/>
            <a:cxnLst/>
            <a:rect l="l" t="t" r="r" b="b"/>
            <a:pathLst>
              <a:path w="1697990" h="368934">
                <a:moveTo>
                  <a:pt x="1513332" y="0"/>
                </a:moveTo>
                <a:lnTo>
                  <a:pt x="0" y="0"/>
                </a:lnTo>
                <a:lnTo>
                  <a:pt x="184404" y="184403"/>
                </a:lnTo>
                <a:lnTo>
                  <a:pt x="0" y="368807"/>
                </a:lnTo>
                <a:lnTo>
                  <a:pt x="1513332" y="368807"/>
                </a:lnTo>
                <a:lnTo>
                  <a:pt x="1697736" y="184403"/>
                </a:lnTo>
                <a:lnTo>
                  <a:pt x="15133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13912" y="6112636"/>
            <a:ext cx="113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0493" y="580642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5051" y="2738627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4" y="496824"/>
                </a:lnTo>
                <a:lnTo>
                  <a:pt x="0" y="993648"/>
                </a:lnTo>
                <a:lnTo>
                  <a:pt x="2212848" y="993648"/>
                </a:lnTo>
                <a:lnTo>
                  <a:pt x="2709672" y="496824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136" y="2965830"/>
            <a:ext cx="1177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25252"/>
                </a:solidFill>
                <a:latin typeface="Calibri"/>
                <a:cs typeface="Calibri"/>
              </a:rPr>
              <a:t>Có</a:t>
            </a:r>
            <a:r>
              <a:rPr sz="2800" b="1" spc="-15" dirty="0">
                <a:solidFill>
                  <a:srgbClr val="525252"/>
                </a:solidFill>
                <a:latin typeface="Calibri"/>
                <a:cs typeface="Calibri"/>
              </a:rPr>
              <a:t>d</a:t>
            </a:r>
            <a:r>
              <a:rPr sz="2800" b="1" spc="-5" dirty="0">
                <a:solidFill>
                  <a:srgbClr val="525252"/>
                </a:solidFill>
                <a:latin typeface="Calibri"/>
                <a:cs typeface="Calibri"/>
              </a:rPr>
              <a:t>i</a:t>
            </a:r>
            <a:r>
              <a:rPr sz="2800" b="1" spc="-40" dirty="0">
                <a:solidFill>
                  <a:srgbClr val="525252"/>
                </a:solidFill>
                <a:latin typeface="Calibri"/>
                <a:cs typeface="Calibri"/>
              </a:rPr>
              <a:t>g</a:t>
            </a:r>
            <a:r>
              <a:rPr sz="2800" b="1" spc="-5" dirty="0">
                <a:solidFill>
                  <a:srgbClr val="525252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3" y="4992623"/>
            <a:ext cx="2710180" cy="993775"/>
          </a:xfrm>
          <a:custGeom>
            <a:avLst/>
            <a:gdLst/>
            <a:ahLst/>
            <a:cxnLst/>
            <a:rect l="l" t="t" r="r" b="b"/>
            <a:pathLst>
              <a:path w="2710180" h="993775">
                <a:moveTo>
                  <a:pt x="2212848" y="0"/>
                </a:moveTo>
                <a:lnTo>
                  <a:pt x="0" y="0"/>
                </a:lnTo>
                <a:lnTo>
                  <a:pt x="496824" y="496823"/>
                </a:lnTo>
                <a:lnTo>
                  <a:pt x="0" y="993647"/>
                </a:lnTo>
                <a:lnTo>
                  <a:pt x="2212848" y="993647"/>
                </a:lnTo>
                <a:lnTo>
                  <a:pt x="2709672" y="496823"/>
                </a:lnTo>
                <a:lnTo>
                  <a:pt x="2212848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6478" y="4927472"/>
            <a:ext cx="166687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57585B"/>
                </a:solidFill>
                <a:latin typeface="Calibri"/>
                <a:cs typeface="Calibri"/>
              </a:rPr>
              <a:t>Decretos</a:t>
            </a:r>
            <a:r>
              <a:rPr sz="2400" b="1" spc="-9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7585B"/>
                </a:solidFill>
                <a:latin typeface="Calibri"/>
                <a:cs typeface="Calibri"/>
              </a:rPr>
              <a:t>con </a:t>
            </a:r>
            <a:r>
              <a:rPr sz="2400" b="1" spc="-5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7585B"/>
                </a:solidFill>
                <a:latin typeface="Calibri"/>
                <a:cs typeface="Calibri"/>
              </a:rPr>
              <a:t>Fuerza </a:t>
            </a:r>
            <a:r>
              <a:rPr sz="2400" b="1" dirty="0">
                <a:solidFill>
                  <a:srgbClr val="57585B"/>
                </a:solidFill>
                <a:latin typeface="Calibri"/>
                <a:cs typeface="Calibri"/>
              </a:rPr>
              <a:t>de </a:t>
            </a:r>
            <a:r>
              <a:rPr sz="2400" b="1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7585B"/>
                </a:solidFill>
                <a:latin typeface="Calibri"/>
                <a:cs typeface="Calibri"/>
              </a:rPr>
              <a:t>Ley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91595" y="3776472"/>
            <a:ext cx="1697989" cy="370840"/>
          </a:xfrm>
          <a:custGeom>
            <a:avLst/>
            <a:gdLst/>
            <a:ahLst/>
            <a:cxnLst/>
            <a:rect l="l" t="t" r="r" b="b"/>
            <a:pathLst>
              <a:path w="1697990" h="370839">
                <a:moveTo>
                  <a:pt x="1512570" y="0"/>
                </a:moveTo>
                <a:lnTo>
                  <a:pt x="0" y="0"/>
                </a:lnTo>
                <a:lnTo>
                  <a:pt x="185165" y="185165"/>
                </a:lnTo>
                <a:lnTo>
                  <a:pt x="0" y="370331"/>
                </a:lnTo>
                <a:lnTo>
                  <a:pt x="1512570" y="370331"/>
                </a:lnTo>
                <a:lnTo>
                  <a:pt x="1697736" y="185165"/>
                </a:lnTo>
                <a:lnTo>
                  <a:pt x="1512570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3251" y="3765676"/>
            <a:ext cx="113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2898" y="6091707"/>
            <a:ext cx="1699260" cy="368935"/>
          </a:xfrm>
          <a:custGeom>
            <a:avLst/>
            <a:gdLst/>
            <a:ahLst/>
            <a:cxnLst/>
            <a:rect l="l" t="t" r="r" b="b"/>
            <a:pathLst>
              <a:path w="1699259" h="368934">
                <a:moveTo>
                  <a:pt x="1514855" y="0"/>
                </a:moveTo>
                <a:lnTo>
                  <a:pt x="0" y="0"/>
                </a:lnTo>
                <a:lnTo>
                  <a:pt x="184403" y="184403"/>
                </a:lnTo>
                <a:lnTo>
                  <a:pt x="0" y="368807"/>
                </a:lnTo>
                <a:lnTo>
                  <a:pt x="1514855" y="368807"/>
                </a:lnTo>
                <a:lnTo>
                  <a:pt x="1699260" y="184403"/>
                </a:lnTo>
                <a:lnTo>
                  <a:pt x="1514855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83251" y="6109985"/>
            <a:ext cx="113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6741" y="1981579"/>
            <a:ext cx="9215755" cy="16306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latin typeface="Calibri"/>
                <a:cs typeface="Calibri"/>
              </a:rPr>
              <a:t>Forma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estándar:</a:t>
            </a:r>
            <a:endParaRPr sz="2000">
              <a:latin typeface="Calibri"/>
              <a:cs typeface="Calibri"/>
            </a:endParaRPr>
          </a:p>
          <a:p>
            <a:pPr marL="91440" marR="74676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Título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oficial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Código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[abreviación]. </a:t>
            </a:r>
            <a:r>
              <a:rPr sz="2000" spc="-10" dirty="0">
                <a:latin typeface="Calibri"/>
                <a:cs typeface="Calibri"/>
              </a:rPr>
              <a:t>Número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año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que</a:t>
            </a:r>
            <a:r>
              <a:rPr sz="2000" spc="-5" dirty="0">
                <a:latin typeface="Calibri"/>
                <a:cs typeface="Calibri"/>
              </a:rPr>
              <a:t> corresponde.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Artículo(s)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citado(s).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Fecha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promulgación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(país).</a:t>
            </a:r>
            <a:endParaRPr sz="2000">
              <a:latin typeface="Calibri"/>
              <a:cs typeface="Calibri"/>
            </a:endParaRPr>
          </a:p>
          <a:p>
            <a:pPr marL="91440" marR="56007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Ejemplo: </a:t>
            </a:r>
            <a:r>
              <a:rPr sz="2000" spc="-5" dirty="0">
                <a:latin typeface="Calibri"/>
                <a:cs typeface="Calibri"/>
              </a:rPr>
              <a:t>Código Civil Colombiano </a:t>
            </a:r>
            <a:r>
              <a:rPr sz="2000" dirty="0">
                <a:latin typeface="Calibri"/>
                <a:cs typeface="Calibri"/>
              </a:rPr>
              <a:t>[CCC]. </a:t>
            </a:r>
            <a:r>
              <a:rPr sz="2000" spc="-10" dirty="0">
                <a:latin typeface="Calibri"/>
                <a:cs typeface="Calibri"/>
              </a:rPr>
              <a:t>Ley </a:t>
            </a:r>
            <a:r>
              <a:rPr sz="2000" dirty="0">
                <a:latin typeface="Calibri"/>
                <a:cs typeface="Calibri"/>
              </a:rPr>
              <a:t>57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1887. Arts.2341 y </a:t>
            </a:r>
            <a:r>
              <a:rPr sz="2000" spc="-5" dirty="0">
                <a:latin typeface="Calibri"/>
                <a:cs typeface="Calibri"/>
              </a:rPr>
              <a:t>ss. Abril </a:t>
            </a:r>
            <a:r>
              <a:rPr sz="2000" dirty="0">
                <a:latin typeface="Calibri"/>
                <a:cs typeface="Calibri"/>
              </a:rPr>
              <a:t>15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1887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(Colombia)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3428" y="3787452"/>
            <a:ext cx="3366136" cy="30905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(Código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Civil</a:t>
            </a:r>
            <a:r>
              <a:rPr sz="1800" spc="-10" dirty="0">
                <a:latin typeface="Calibri"/>
                <a:cs typeface="Calibri"/>
              </a:rPr>
              <a:t> Colombiano,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1887)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28504" y="4290566"/>
            <a:ext cx="9215755" cy="17557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estándar:</a:t>
            </a:r>
            <a:endParaRPr sz="1800" dirty="0">
              <a:latin typeface="Calibri"/>
              <a:cs typeface="Calibri"/>
            </a:endParaRPr>
          </a:p>
          <a:p>
            <a:pPr marL="91440" marR="7264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Número </a:t>
            </a:r>
            <a:r>
              <a:rPr sz="1800" dirty="0">
                <a:latin typeface="Calibri"/>
                <a:cs typeface="Calibri"/>
              </a:rPr>
              <a:t>y año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decreto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[con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fuerza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ley].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Asunto.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Fecha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promulgación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decreto.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Diario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Oficial.</a:t>
            </a:r>
            <a:endParaRPr sz="1800" dirty="0">
              <a:latin typeface="Calibri"/>
              <a:cs typeface="Calibri"/>
            </a:endParaRPr>
          </a:p>
          <a:p>
            <a:pPr marL="91440" marR="44767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Ejemplo: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Decreto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2811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1974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[con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fuerza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ley].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cual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expide</a:t>
            </a:r>
            <a:r>
              <a:rPr sz="1800" dirty="0">
                <a:latin typeface="Calibri"/>
                <a:cs typeface="Calibri"/>
              </a:rPr>
              <a:t> 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Código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Recursos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Naturales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Renovables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protección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 Medio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Ambiente.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27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1975.</a:t>
            </a:r>
          </a:p>
          <a:p>
            <a:pPr marL="914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D.O.N°34243.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2646" y="6189595"/>
            <a:ext cx="2216150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latin typeface="Calibri"/>
                <a:cs typeface="Calibri"/>
              </a:rPr>
              <a:t>(Decreto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2811,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1974)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42315" y="2066544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3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3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747" y="2072132"/>
            <a:ext cx="1678939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3175" algn="ctr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Decretos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/ </a:t>
            </a:r>
            <a:r>
              <a:rPr sz="24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ordenanzas</a:t>
            </a:r>
            <a:r>
              <a:rPr sz="2400" b="1" spc="-7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/ </a:t>
            </a:r>
            <a:r>
              <a:rPr sz="2400" b="1" spc="-5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acuerdos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/ </a:t>
            </a:r>
            <a:r>
              <a:rPr sz="24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resoluciones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5088" y="4442459"/>
            <a:ext cx="1699260" cy="370840"/>
          </a:xfrm>
          <a:custGeom>
            <a:avLst/>
            <a:gdLst/>
            <a:ahLst/>
            <a:cxnLst/>
            <a:rect l="l" t="t" r="r" b="b"/>
            <a:pathLst>
              <a:path w="1699260" h="370839">
                <a:moveTo>
                  <a:pt x="1514094" y="0"/>
                </a:moveTo>
                <a:lnTo>
                  <a:pt x="0" y="0"/>
                </a:lnTo>
                <a:lnTo>
                  <a:pt x="185165" y="185165"/>
                </a:lnTo>
                <a:lnTo>
                  <a:pt x="0" y="370331"/>
                </a:lnTo>
                <a:lnTo>
                  <a:pt x="1514094" y="370331"/>
                </a:lnTo>
                <a:lnTo>
                  <a:pt x="1699260" y="185165"/>
                </a:lnTo>
                <a:lnTo>
                  <a:pt x="1514094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77184" y="2357627"/>
            <a:ext cx="796290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estándar:</a:t>
            </a:r>
            <a:endParaRPr sz="1800">
              <a:latin typeface="Calibri"/>
              <a:cs typeface="Calibri"/>
            </a:endParaRPr>
          </a:p>
          <a:p>
            <a:pPr marL="90805" marR="902969" indent="514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año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decreto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ordenanza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acuerdo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resolución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[Ente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promulgó].</a:t>
            </a:r>
            <a:r>
              <a:rPr sz="1800" spc="-5" dirty="0">
                <a:latin typeface="Calibri"/>
                <a:cs typeface="Calibri"/>
              </a:rPr>
              <a:t> Asunto.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Fecha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promulgación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acto. </a:t>
            </a:r>
            <a:r>
              <a:rPr sz="1800" spc="-15" dirty="0">
                <a:latin typeface="Calibri"/>
                <a:cs typeface="Calibri"/>
              </a:rPr>
              <a:t>Ente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dirty="0">
                <a:latin typeface="Calibri"/>
                <a:cs typeface="Calibri"/>
              </a:rPr>
              <a:t> 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promulgó.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0651" y="4431791"/>
            <a:ext cx="5297805" cy="370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(Ministerio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Interior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Justicia,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Decreto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88, 2008)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3511" y="5786628"/>
            <a:ext cx="7463155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libri"/>
                <a:cs typeface="Calibri"/>
              </a:rPr>
              <a:t>(Asamblea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Departamental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Quindío,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Ordenanza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0015,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2005)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5088" y="5786628"/>
            <a:ext cx="1699260" cy="368935"/>
          </a:xfrm>
          <a:custGeom>
            <a:avLst/>
            <a:gdLst/>
            <a:ahLst/>
            <a:cxnLst/>
            <a:rect l="l" t="t" r="r" b="b"/>
            <a:pathLst>
              <a:path w="1699260" h="368935">
                <a:moveTo>
                  <a:pt x="1514856" y="0"/>
                </a:moveTo>
                <a:lnTo>
                  <a:pt x="0" y="0"/>
                </a:lnTo>
                <a:lnTo>
                  <a:pt x="184403" y="184404"/>
                </a:lnTo>
                <a:lnTo>
                  <a:pt x="0" y="368808"/>
                </a:lnTo>
                <a:lnTo>
                  <a:pt x="1514856" y="368808"/>
                </a:lnTo>
                <a:lnTo>
                  <a:pt x="1699260" y="184404"/>
                </a:lnTo>
                <a:lnTo>
                  <a:pt x="1514856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315" y="3601210"/>
            <a:ext cx="11707495" cy="31394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Ejemplos: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Decreto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88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2008 </a:t>
            </a:r>
            <a:r>
              <a:rPr sz="1800" spc="-10" dirty="0">
                <a:latin typeface="Calibri"/>
                <a:cs typeface="Calibri"/>
              </a:rPr>
              <a:t>[Ministerio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Interior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Justicia].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reglamenta</a:t>
            </a:r>
            <a:r>
              <a:rPr sz="1800" dirty="0">
                <a:latin typeface="Calibri"/>
                <a:cs typeface="Calibri"/>
              </a:rPr>
              <a:t> 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artículo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975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2005.</a:t>
            </a:r>
            <a:r>
              <a:rPr sz="1800" spc="-10" dirty="0">
                <a:latin typeface="Calibri"/>
                <a:cs typeface="Calibri"/>
              </a:rPr>
              <a:t> Marzo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27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2008.</a:t>
            </a:r>
            <a:endParaRPr sz="1800">
              <a:latin typeface="Calibri"/>
              <a:cs typeface="Calibri"/>
            </a:endParaRPr>
          </a:p>
          <a:p>
            <a:pPr marL="1135380">
              <a:lnSpc>
                <a:spcPct val="100000"/>
              </a:lnSpc>
              <a:spcBef>
                <a:spcPts val="140"/>
              </a:spcBef>
            </a:pP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>
              <a:latin typeface="Calibri"/>
              <a:cs typeface="Calibri"/>
            </a:endParaRPr>
          </a:p>
          <a:p>
            <a:pPr marL="91440" marR="417195">
              <a:lnSpc>
                <a:spcPct val="100000"/>
              </a:lnSpc>
              <a:spcBef>
                <a:spcPts val="1780"/>
              </a:spcBef>
            </a:pPr>
            <a:r>
              <a:rPr sz="1800" spc="-10" dirty="0">
                <a:latin typeface="Calibri"/>
                <a:cs typeface="Calibri"/>
              </a:rPr>
              <a:t>Ordenanza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0015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[Asamblea</a:t>
            </a:r>
            <a:r>
              <a:rPr sz="1800" spc="-10" dirty="0">
                <a:latin typeface="Calibri"/>
                <a:cs typeface="Calibri"/>
              </a:rPr>
              <a:t> Departamental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Quindío].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cual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-10" dirty="0">
                <a:latin typeface="Calibri"/>
                <a:cs typeface="Calibri"/>
              </a:rPr>
              <a:t> crea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comisión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nivel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sensibilización,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recuperación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reparación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Patrimonio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Quimbaya.</a:t>
            </a:r>
            <a:r>
              <a:rPr sz="1800" spc="-5" dirty="0">
                <a:latin typeface="Calibri"/>
                <a:cs typeface="Calibri"/>
              </a:rPr>
              <a:t> Julio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2005.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1353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827" y="673608"/>
            <a:ext cx="8856345" cy="368935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800" spc="-20" dirty="0">
                <a:solidFill>
                  <a:srgbClr val="FFFFFF"/>
                </a:solidFill>
              </a:rPr>
              <a:t>DEDICATORIA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Y </a:t>
            </a:r>
            <a:r>
              <a:rPr sz="1800" spc="-10" dirty="0">
                <a:solidFill>
                  <a:srgbClr val="FFFFFF"/>
                </a:solidFill>
              </a:rPr>
              <a:t>AGRADECIMIENTOS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(OPCIONAL)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3080130" y="1373251"/>
            <a:ext cx="685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92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Dedicator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a	Agradecim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spc="-5" dirty="0">
                <a:latin typeface="Times New Roman"/>
                <a:cs typeface="Times New Roman"/>
              </a:rPr>
              <a:t>entos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7001" y="2197988"/>
            <a:ext cx="388747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06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Este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proyecto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está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dedicado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mi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familia, </a:t>
            </a:r>
            <a:r>
              <a:rPr sz="1600" spc="-5" dirty="0">
                <a:latin typeface="Times New Roman"/>
                <a:cs typeface="Times New Roman"/>
              </a:rPr>
              <a:t> quienes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motivan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mi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existencia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hacen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cada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día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una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oportunidad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para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volverlo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intentar.</a:t>
            </a:r>
            <a:endParaRPr sz="1600">
              <a:latin typeface="Times New Roman"/>
              <a:cs typeface="Times New Roman"/>
            </a:endParaRPr>
          </a:p>
          <a:p>
            <a:pPr marL="12700" marR="1397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Mis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padres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erigido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cimientos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mi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vida,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apoyado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cada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circunstancia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han</a:t>
            </a:r>
            <a:r>
              <a:rPr sz="1600" spc="-10" dirty="0">
                <a:latin typeface="Times New Roman"/>
                <a:cs typeface="Times New Roman"/>
              </a:rPr>
              <a:t> animado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mis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deseos.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Mi </a:t>
            </a:r>
            <a:r>
              <a:rPr sz="1600" spc="-10" dirty="0">
                <a:latin typeface="Times New Roman"/>
                <a:cs typeface="Times New Roman"/>
              </a:rPr>
              <a:t>hermano </a:t>
            </a:r>
            <a:r>
              <a:rPr sz="1600" spc="-5" dirty="0">
                <a:latin typeface="Times New Roman"/>
                <a:cs typeface="Times New Roman"/>
              </a:rPr>
              <a:t>de quien he recibido el apoyo </a:t>
            </a:r>
            <a:r>
              <a:rPr sz="1600" spc="-15" dirty="0">
                <a:latin typeface="Times New Roman"/>
                <a:cs typeface="Times New Roman"/>
              </a:rPr>
              <a:t>más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sincero y el </a:t>
            </a:r>
            <a:r>
              <a:rPr sz="1600" spc="-15" dirty="0">
                <a:latin typeface="Times New Roman"/>
                <a:cs typeface="Times New Roman"/>
              </a:rPr>
              <a:t>amor más </a:t>
            </a:r>
            <a:r>
              <a:rPr sz="1600" spc="-5" dirty="0">
                <a:latin typeface="Times New Roman"/>
                <a:cs typeface="Times New Roman"/>
              </a:rPr>
              <a:t>incondicional, cada día a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lado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impulsa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mejor.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7001" y="4636770"/>
            <a:ext cx="393572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mis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compañeros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universidad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quienes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aprendimos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cada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día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profesionales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personas,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entre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risas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tardes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estudio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han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aportado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mi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vida cosas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muy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valiosas.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3361" y="2197988"/>
            <a:ext cx="44221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Este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proyecto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grado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realizado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Universidad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Investigación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Desarrollo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esfuerzo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mancomunado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cual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participaron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directa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indirectamente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distintas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personas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opiniones,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correcciones,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paciencia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apoyo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mejores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peores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momentos.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3361" y="3905250"/>
            <a:ext cx="42494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Agradecemos </a:t>
            </a:r>
            <a:r>
              <a:rPr sz="1600" spc="-5" dirty="0">
                <a:latin typeface="Times New Roman"/>
                <a:cs typeface="Times New Roman"/>
              </a:rPr>
              <a:t>en </a:t>
            </a:r>
            <a:r>
              <a:rPr sz="1600" spc="-10" dirty="0">
                <a:latin typeface="Times New Roman"/>
                <a:cs typeface="Times New Roman"/>
              </a:rPr>
              <a:t>primer </a:t>
            </a:r>
            <a:r>
              <a:rPr sz="1600" spc="-5" dirty="0">
                <a:latin typeface="Times New Roman"/>
                <a:cs typeface="Times New Roman"/>
              </a:rPr>
              <a:t>lugar a nuestros padres sin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cuyo </a:t>
            </a:r>
            <a:r>
              <a:rPr sz="1600" spc="-10" dirty="0">
                <a:latin typeface="Times New Roman"/>
                <a:cs typeface="Times New Roman"/>
              </a:rPr>
              <a:t>amparo </a:t>
            </a:r>
            <a:r>
              <a:rPr sz="1600" spc="-5" dirty="0">
                <a:latin typeface="Times New Roman"/>
                <a:cs typeface="Times New Roman"/>
              </a:rPr>
              <a:t>incondicional no hubiera sido posible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culminar </a:t>
            </a:r>
            <a:r>
              <a:rPr sz="1600" spc="-5" dirty="0">
                <a:latin typeface="Times New Roman"/>
                <a:cs typeface="Times New Roman"/>
              </a:rPr>
              <a:t>este proyecto, son la </a:t>
            </a:r>
            <a:r>
              <a:rPr sz="1600" spc="-15" dirty="0">
                <a:latin typeface="Times New Roman"/>
                <a:cs typeface="Times New Roman"/>
              </a:rPr>
              <a:t>más </a:t>
            </a:r>
            <a:r>
              <a:rPr sz="1600" spc="-5" dirty="0">
                <a:latin typeface="Times New Roman"/>
                <a:cs typeface="Times New Roman"/>
              </a:rPr>
              <a:t>grande fuente de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inspiración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valor.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3361" y="5124703"/>
            <a:ext cx="44176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docentes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que respaldaron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apoyaron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paciencia,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conocimiento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gran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sabiduría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este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proceso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que siguieron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paso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paso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nuestro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logro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42315" y="2066544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3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3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747" y="2072132"/>
            <a:ext cx="1678939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3175" algn="ctr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Decretos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/ </a:t>
            </a:r>
            <a:r>
              <a:rPr sz="24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ordenanzas</a:t>
            </a:r>
            <a:r>
              <a:rPr sz="2400" b="1" spc="-7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/ </a:t>
            </a:r>
            <a:r>
              <a:rPr sz="2400" b="1" spc="-5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acuerdos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/ </a:t>
            </a:r>
            <a:r>
              <a:rPr sz="24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resoluciones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3455" y="6259067"/>
            <a:ext cx="1697989" cy="368935"/>
          </a:xfrm>
          <a:custGeom>
            <a:avLst/>
            <a:gdLst/>
            <a:ahLst/>
            <a:cxnLst/>
            <a:rect l="l" t="t" r="r" b="b"/>
            <a:pathLst>
              <a:path w="1697989" h="368934">
                <a:moveTo>
                  <a:pt x="1513332" y="0"/>
                </a:moveTo>
                <a:lnTo>
                  <a:pt x="0" y="0"/>
                </a:lnTo>
                <a:lnTo>
                  <a:pt x="184404" y="184403"/>
                </a:lnTo>
                <a:lnTo>
                  <a:pt x="0" y="368807"/>
                </a:lnTo>
                <a:lnTo>
                  <a:pt x="1513332" y="368807"/>
                </a:lnTo>
                <a:lnTo>
                  <a:pt x="1697735" y="184403"/>
                </a:lnTo>
                <a:lnTo>
                  <a:pt x="15133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3851" y="5001767"/>
            <a:ext cx="1697989" cy="368935"/>
          </a:xfrm>
          <a:custGeom>
            <a:avLst/>
            <a:gdLst/>
            <a:ahLst/>
            <a:cxnLst/>
            <a:rect l="l" t="t" r="r" b="b"/>
            <a:pathLst>
              <a:path w="1697989" h="368935">
                <a:moveTo>
                  <a:pt x="1513332" y="0"/>
                </a:moveTo>
                <a:lnTo>
                  <a:pt x="0" y="0"/>
                </a:lnTo>
                <a:lnTo>
                  <a:pt x="184404" y="184403"/>
                </a:lnTo>
                <a:lnTo>
                  <a:pt x="0" y="368807"/>
                </a:lnTo>
                <a:lnTo>
                  <a:pt x="1513332" y="368807"/>
                </a:lnTo>
                <a:lnTo>
                  <a:pt x="1697736" y="184403"/>
                </a:lnTo>
                <a:lnTo>
                  <a:pt x="15133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315" y="3659122"/>
            <a:ext cx="11162030" cy="31394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Ejemplos: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1440" marR="53467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Acuerdo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0010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[Concejo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Distrital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Barranquilla]. </a:t>
            </a:r>
            <a:r>
              <a:rPr sz="1800" spc="-15" dirty="0">
                <a:latin typeface="Calibri"/>
                <a:cs typeface="Calibri"/>
              </a:rPr>
              <a:t>Por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empresa </a:t>
            </a:r>
            <a:r>
              <a:rPr sz="1800" spc="-10" dirty="0">
                <a:latin typeface="Calibri"/>
                <a:cs typeface="Calibri"/>
              </a:rPr>
              <a:t>metropolitana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Cuerpo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Bomberos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Oficiales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Barranquilla. </a:t>
            </a:r>
            <a:r>
              <a:rPr sz="1800" spc="-15" dirty="0">
                <a:latin typeface="Calibri"/>
                <a:cs typeface="Calibri"/>
              </a:rPr>
              <a:t>Mayo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31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2005.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912620">
              <a:lnSpc>
                <a:spcPct val="100000"/>
              </a:lnSpc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43510" marR="1639570" indent="-52069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Resolución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6577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2008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[Ministerio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Nacional].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establecen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10" dirty="0">
                <a:latin typeface="Calibri"/>
                <a:cs typeface="Calibri"/>
              </a:rPr>
              <a:t>parámetros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procedimientos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fijación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5" dirty="0">
                <a:latin typeface="Calibri"/>
                <a:cs typeface="Calibri"/>
              </a:rPr>
              <a:t>tarifa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matrícula.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Septiembre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29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2008.</a:t>
            </a:r>
            <a:endParaRPr sz="1800">
              <a:latin typeface="Calibri"/>
              <a:cs typeface="Calibri"/>
            </a:endParaRPr>
          </a:p>
          <a:p>
            <a:pPr marL="1792605">
              <a:lnSpc>
                <a:spcPct val="100000"/>
              </a:lnSpc>
              <a:spcBef>
                <a:spcPts val="1015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3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1191" y="2275332"/>
            <a:ext cx="796290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estándar:</a:t>
            </a:r>
            <a:endParaRPr sz="1800">
              <a:latin typeface="Calibri"/>
              <a:cs typeface="Calibri"/>
            </a:endParaRPr>
          </a:p>
          <a:p>
            <a:pPr marL="91440" marR="902335" indent="514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año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decreto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ordenanza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acuerdo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resolución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[Ente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promulgó].</a:t>
            </a:r>
            <a:r>
              <a:rPr sz="1800" spc="-5" dirty="0">
                <a:latin typeface="Calibri"/>
                <a:cs typeface="Calibri"/>
              </a:rPr>
              <a:t> Asunto.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Fecha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promulgación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acto. </a:t>
            </a:r>
            <a:r>
              <a:rPr sz="1800" spc="-15" dirty="0">
                <a:latin typeface="Calibri"/>
                <a:cs typeface="Calibri"/>
              </a:rPr>
              <a:t>Ente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dirty="0">
                <a:latin typeface="Calibri"/>
                <a:cs typeface="Calibri"/>
              </a:rPr>
              <a:t> 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promulgó.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8664" y="6259067"/>
            <a:ext cx="5657215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(Ministerio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Educación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Nacional,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Resolución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6577,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8664" y="5044440"/>
            <a:ext cx="5401310" cy="370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libri"/>
                <a:cs typeface="Calibri"/>
              </a:rPr>
              <a:t>(Concejo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Distrital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Barranquilla,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Acuerdo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0010, 2005)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3923" y="3429000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4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4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4547" y="3929253"/>
            <a:ext cx="1861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Jurisprudencia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11067" y="4911852"/>
            <a:ext cx="1697989" cy="368935"/>
          </a:xfrm>
          <a:custGeom>
            <a:avLst/>
            <a:gdLst/>
            <a:ahLst/>
            <a:cxnLst/>
            <a:rect l="l" t="t" r="r" b="b"/>
            <a:pathLst>
              <a:path w="1697989" h="368935">
                <a:moveTo>
                  <a:pt x="1513332" y="0"/>
                </a:moveTo>
                <a:lnTo>
                  <a:pt x="0" y="0"/>
                </a:lnTo>
                <a:lnTo>
                  <a:pt x="184404" y="184404"/>
                </a:lnTo>
                <a:lnTo>
                  <a:pt x="0" y="368808"/>
                </a:lnTo>
                <a:lnTo>
                  <a:pt x="1513332" y="368808"/>
                </a:lnTo>
                <a:lnTo>
                  <a:pt x="1697735" y="184404"/>
                </a:lnTo>
                <a:lnTo>
                  <a:pt x="15133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0976" y="4928742"/>
            <a:ext cx="113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1067" y="3343655"/>
            <a:ext cx="8827135" cy="14770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estándar: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Tribunal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profiere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sentencia.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Sala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sección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caso 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aplicable).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sentencia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(Magistrado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 </a:t>
            </a:r>
            <a:r>
              <a:rPr sz="1800" spc="-5" dirty="0">
                <a:latin typeface="Calibri"/>
                <a:cs typeface="Calibri"/>
              </a:rPr>
              <a:t>Consejero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ponente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Juez;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fecha).</a:t>
            </a:r>
            <a:endParaRPr sz="1800">
              <a:latin typeface="Calibri"/>
              <a:cs typeface="Calibri"/>
            </a:endParaRPr>
          </a:p>
          <a:p>
            <a:pPr marL="91440" marR="32321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Ejemplo: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Suprema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Justicia.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Casación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Civil.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23471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(M.P.</a:t>
            </a:r>
            <a:r>
              <a:rPr sz="1800" dirty="0">
                <a:latin typeface="Calibri"/>
                <a:cs typeface="Calibri"/>
              </a:rPr>
              <a:t> José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María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Esguerra;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Marzo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1977).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6047" y="4911852"/>
            <a:ext cx="4653280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(Corte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Suprema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Justicia,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23471, 1977)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3923" y="3429000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4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4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3567" y="3685108"/>
            <a:ext cx="1802130" cy="9226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065" marR="5080" algn="ctr">
              <a:lnSpc>
                <a:spcPct val="90100"/>
              </a:lnSpc>
              <a:spcBef>
                <a:spcPts val="350"/>
              </a:spcBef>
            </a:pPr>
            <a:r>
              <a:rPr sz="2100" b="1" spc="-30" dirty="0">
                <a:solidFill>
                  <a:srgbClr val="525252"/>
                </a:solidFill>
                <a:latin typeface="Calibri"/>
                <a:cs typeface="Calibri"/>
              </a:rPr>
              <a:t>Tratados</a:t>
            </a:r>
            <a:r>
              <a:rPr sz="2100" b="1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525252"/>
                </a:solidFill>
                <a:latin typeface="Calibri"/>
                <a:cs typeface="Calibri"/>
              </a:rPr>
              <a:t>y</a:t>
            </a:r>
            <a:r>
              <a:rPr sz="2100" b="1" spc="-4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525252"/>
                </a:solidFill>
                <a:latin typeface="Calibri"/>
                <a:cs typeface="Calibri"/>
              </a:rPr>
              <a:t>otros </a:t>
            </a:r>
            <a:r>
              <a:rPr sz="2100" b="1" spc="-459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525252"/>
                </a:solidFill>
                <a:latin typeface="Calibri"/>
                <a:cs typeface="Calibri"/>
              </a:rPr>
              <a:t>Acuerdos </a:t>
            </a:r>
            <a:r>
              <a:rPr sz="2100" b="1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525252"/>
                </a:solidFill>
                <a:latin typeface="Calibri"/>
                <a:cs typeface="Calibri"/>
              </a:rPr>
              <a:t>Internacionales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6035" y="5369052"/>
            <a:ext cx="1699260" cy="368935"/>
          </a:xfrm>
          <a:custGeom>
            <a:avLst/>
            <a:gdLst/>
            <a:ahLst/>
            <a:cxnLst/>
            <a:rect l="l" t="t" r="r" b="b"/>
            <a:pathLst>
              <a:path w="1699260" h="368935">
                <a:moveTo>
                  <a:pt x="1514855" y="0"/>
                </a:moveTo>
                <a:lnTo>
                  <a:pt x="0" y="0"/>
                </a:lnTo>
                <a:lnTo>
                  <a:pt x="184403" y="184404"/>
                </a:lnTo>
                <a:lnTo>
                  <a:pt x="0" y="368808"/>
                </a:lnTo>
                <a:lnTo>
                  <a:pt x="1514855" y="368808"/>
                </a:lnTo>
                <a:lnTo>
                  <a:pt x="1699260" y="184404"/>
                </a:lnTo>
                <a:lnTo>
                  <a:pt x="1514855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6578" y="5385917"/>
            <a:ext cx="1138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25252"/>
                </a:solidFill>
                <a:latin typeface="Calibri"/>
                <a:cs typeface="Calibri"/>
              </a:rPr>
              <a:t>En</a:t>
            </a:r>
            <a:r>
              <a:rPr sz="2000" b="1" spc="-4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25252"/>
                </a:solidFill>
                <a:latin typeface="Calibri"/>
                <a:cs typeface="Calibri"/>
              </a:rPr>
              <a:t>el</a:t>
            </a:r>
            <a:r>
              <a:rPr sz="20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25252"/>
                </a:solidFill>
                <a:latin typeface="Calibri"/>
                <a:cs typeface="Calibri"/>
              </a:rPr>
              <a:t>texto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6035" y="3116579"/>
            <a:ext cx="8071484" cy="2032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92075" marR="632460">
              <a:lnSpc>
                <a:spcPct val="100000"/>
              </a:lnSpc>
              <a:buFont typeface="Calibri"/>
              <a:buAutoNum type="arabicPeriod"/>
              <a:tabLst>
                <a:tab pos="321310" algn="l"/>
              </a:tabLst>
            </a:pPr>
            <a:r>
              <a:rPr sz="1800" spc="-5" dirty="0">
                <a:latin typeface="Calibri"/>
                <a:cs typeface="Calibri"/>
              </a:rPr>
              <a:t>Acuerdos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tratados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tres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participantes: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tratado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acuerdo.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Asunto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tratado.</a:t>
            </a:r>
            <a:r>
              <a:rPr sz="1800" spc="-10" dirty="0">
                <a:latin typeface="Calibri"/>
                <a:cs typeface="Calibri"/>
              </a:rPr>
              <a:t> Participantes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(X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Y).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Articulo.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Fecha.</a:t>
            </a:r>
            <a:endParaRPr sz="1800">
              <a:latin typeface="Calibri"/>
              <a:cs typeface="Calibri"/>
            </a:endParaRPr>
          </a:p>
          <a:p>
            <a:pPr marL="320675" indent="-229235">
              <a:lnSpc>
                <a:spcPct val="100000"/>
              </a:lnSpc>
              <a:buFont typeface="Calibri"/>
              <a:buAutoNum type="arabicPeriod"/>
              <a:tabLst>
                <a:tab pos="321310" algn="l"/>
              </a:tabLst>
            </a:pPr>
            <a:r>
              <a:rPr sz="1800" spc="-10" dirty="0">
                <a:latin typeface="Calibri"/>
                <a:cs typeface="Calibri"/>
              </a:rPr>
              <a:t>Acuerdos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tratados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multilaterales: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tratado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convención.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Articulo.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Fecha.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Ejemplo: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Tratado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neutralidad.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Hungría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Turquía.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Artículo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25. </a:t>
            </a:r>
            <a:r>
              <a:rPr sz="1800" spc="-10" dirty="0">
                <a:latin typeface="Calibri"/>
                <a:cs typeface="Calibri"/>
              </a:rPr>
              <a:t>Enero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5,1929.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2079" y="5369052"/>
            <a:ext cx="3942715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spc="-30" dirty="0">
                <a:latin typeface="Calibri"/>
                <a:cs typeface="Calibri"/>
              </a:rPr>
              <a:t>(Tratado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neutralidad.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Hungría,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1929)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3923" y="3429000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4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4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3859" y="3616197"/>
            <a:ext cx="169989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635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Casos de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Derecho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I</a:t>
            </a:r>
            <a:r>
              <a:rPr sz="2400" b="1" spc="-40" dirty="0">
                <a:solidFill>
                  <a:srgbClr val="525252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ernacional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10128" y="2455164"/>
            <a:ext cx="8728075" cy="3970020"/>
          </a:xfrm>
          <a:custGeom>
            <a:avLst/>
            <a:gdLst/>
            <a:ahLst/>
            <a:cxnLst/>
            <a:rect l="l" t="t" r="r" b="b"/>
            <a:pathLst>
              <a:path w="8728075" h="3970020">
                <a:moveTo>
                  <a:pt x="0" y="3970020"/>
                </a:moveTo>
                <a:lnTo>
                  <a:pt x="8727948" y="3970020"/>
                </a:lnTo>
                <a:lnTo>
                  <a:pt x="8727948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88867" y="2473197"/>
            <a:ext cx="843089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Font typeface="Calibri"/>
              <a:buAutoNum type="arabicPeriod"/>
              <a:tabLst>
                <a:tab pos="238125" algn="l"/>
              </a:tabLst>
            </a:pPr>
            <a:r>
              <a:rPr sz="1800" spc="-10" dirty="0">
                <a:latin typeface="Calibri"/>
                <a:cs typeface="Calibri"/>
              </a:rPr>
              <a:t>Corte </a:t>
            </a:r>
            <a:r>
              <a:rPr sz="1800" spc="-5" dirty="0">
                <a:latin typeface="Calibri"/>
                <a:cs typeface="Calibri"/>
              </a:rPr>
              <a:t>Internacional de </a:t>
            </a:r>
            <a:r>
              <a:rPr sz="1800" spc="-10" dirty="0">
                <a:latin typeface="Calibri"/>
                <a:cs typeface="Calibri"/>
              </a:rPr>
              <a:t>Justicia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Corte Permanente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Justicia </a:t>
            </a:r>
            <a:r>
              <a:rPr sz="1800" spc="-5" dirty="0">
                <a:latin typeface="Calibri"/>
                <a:cs typeface="Calibri"/>
              </a:rPr>
              <a:t>Internacional: </a:t>
            </a:r>
            <a:r>
              <a:rPr sz="1800" spc="-10" dirty="0">
                <a:latin typeface="Calibri"/>
                <a:cs typeface="Calibri"/>
              </a:rPr>
              <a:t>I.C.J (Corte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internacional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justicia)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40" dirty="0">
                <a:latin typeface="Calibri"/>
                <a:cs typeface="Calibri"/>
              </a:rPr>
              <a:t>P.C.I.J </a:t>
            </a:r>
            <a:r>
              <a:rPr sz="1800" spc="-10" dirty="0">
                <a:latin typeface="Calibri"/>
                <a:cs typeface="Calibri"/>
              </a:rPr>
              <a:t>(Corte </a:t>
            </a:r>
            <a:r>
              <a:rPr sz="1800" spc="-5" dirty="0">
                <a:latin typeface="Calibri"/>
                <a:cs typeface="Calibri"/>
              </a:rPr>
              <a:t>permanente de Justicia </a:t>
            </a:r>
            <a:r>
              <a:rPr sz="1800" spc="-10" dirty="0">
                <a:latin typeface="Calibri"/>
                <a:cs typeface="Calibri"/>
              </a:rPr>
              <a:t>internacional). </a:t>
            </a:r>
            <a:r>
              <a:rPr sz="1800" spc="-5" dirty="0">
                <a:latin typeface="Calibri"/>
                <a:cs typeface="Calibri"/>
              </a:rPr>
              <a:t>Nombre </a:t>
            </a:r>
            <a:r>
              <a:rPr sz="1800" dirty="0">
                <a:latin typeface="Calibri"/>
                <a:cs typeface="Calibri"/>
              </a:rPr>
              <a:t>del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caso.</a:t>
            </a:r>
            <a:r>
              <a:rPr sz="1800" spc="-10" dirty="0">
                <a:latin typeface="Calibri"/>
                <a:cs typeface="Calibri"/>
              </a:rPr>
              <a:t> Participantes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(X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Y). V#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(número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Volumen)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nombre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publicación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decisión.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Página.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(Fecha).</a:t>
            </a:r>
            <a:endParaRPr sz="1800">
              <a:latin typeface="Calibri"/>
              <a:cs typeface="Calibri"/>
            </a:endParaRPr>
          </a:p>
          <a:p>
            <a:pPr marL="12700" marR="484505">
              <a:lnSpc>
                <a:spcPct val="100000"/>
              </a:lnSpc>
              <a:buFont typeface="Calibri"/>
              <a:buAutoNum type="arabicPeriod" startAt="2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Corte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Justicia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Unión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Europea: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Numero 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sentencia.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Participantes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 vs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5" dirty="0">
                <a:latin typeface="Calibri"/>
                <a:cs typeface="Calibri"/>
              </a:rPr>
              <a:t>Y.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Fecha.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Font typeface="Calibri"/>
              <a:buAutoNum type="arabicPeriod" startAt="2"/>
              <a:tabLst>
                <a:tab pos="238125" algn="l"/>
              </a:tabLst>
            </a:pPr>
            <a:r>
              <a:rPr sz="1800" spc="-10" dirty="0">
                <a:latin typeface="Calibri"/>
                <a:cs typeface="Calibri"/>
              </a:rPr>
              <a:t>Corte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Europea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10" dirty="0">
                <a:latin typeface="Calibri"/>
                <a:cs typeface="Calibri"/>
              </a:rPr>
              <a:t>DDHH: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Participantes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vs </a:t>
            </a:r>
            <a:r>
              <a:rPr sz="1800" spc="-105" dirty="0">
                <a:latin typeface="Calibri"/>
                <a:cs typeface="Calibri"/>
              </a:rPr>
              <a:t>Y.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Referencia.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(Fecha).</a:t>
            </a:r>
            <a:endParaRPr sz="1800">
              <a:latin typeface="Calibri"/>
              <a:cs typeface="Calibri"/>
            </a:endParaRPr>
          </a:p>
          <a:p>
            <a:pPr marL="12700" marR="81280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Comisión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Interamericana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DDHH: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Participantes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 </a:t>
            </a:r>
            <a:r>
              <a:rPr sz="1800" spc="-105" dirty="0">
                <a:latin typeface="Calibri"/>
                <a:cs typeface="Calibri"/>
              </a:rPr>
              <a:t>Y.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Referencia.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InterAm. </a:t>
            </a:r>
            <a:r>
              <a:rPr sz="1800" spc="-5" dirty="0">
                <a:latin typeface="Calibri"/>
                <a:cs typeface="Calibri"/>
              </a:rPr>
              <a:t>C.M.R.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ág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echa).</a:t>
            </a:r>
            <a:endParaRPr sz="1800">
              <a:latin typeface="Calibri"/>
              <a:cs typeface="Calibri"/>
            </a:endParaRPr>
          </a:p>
          <a:p>
            <a:pPr marL="12700" marR="638810">
              <a:lnSpc>
                <a:spcPct val="100000"/>
              </a:lnSpc>
              <a:buFont typeface="Calibri"/>
              <a:buAutoNum type="arabicPeriod" startAt="5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Cor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ernac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onal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ipan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2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d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Tip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o.  Número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Parágrafo.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(Fecha)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3923" y="3429000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4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4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3859" y="3616197"/>
            <a:ext cx="169989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635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Casos de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Derecho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 I</a:t>
            </a:r>
            <a:r>
              <a:rPr sz="2400" b="1" spc="-40" dirty="0">
                <a:solidFill>
                  <a:srgbClr val="525252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525252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ernacional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6808" y="2470404"/>
            <a:ext cx="8503920" cy="3416935"/>
          </a:xfrm>
          <a:custGeom>
            <a:avLst/>
            <a:gdLst/>
            <a:ahLst/>
            <a:cxnLst/>
            <a:rect l="l" t="t" r="r" b="b"/>
            <a:pathLst>
              <a:path w="8503920" h="3416935">
                <a:moveTo>
                  <a:pt x="0" y="3416808"/>
                </a:moveTo>
                <a:lnTo>
                  <a:pt x="8503920" y="3416808"/>
                </a:lnTo>
                <a:lnTo>
                  <a:pt x="8503920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5802" y="2488438"/>
            <a:ext cx="711454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Ejemplos:</a:t>
            </a:r>
            <a:endParaRPr sz="1800">
              <a:latin typeface="Calibri"/>
              <a:cs typeface="Calibri"/>
            </a:endParaRPr>
          </a:p>
          <a:p>
            <a:pPr marL="12700" marR="33655" indent="51435">
              <a:lnSpc>
                <a:spcPct val="100000"/>
              </a:lnSpc>
              <a:buFont typeface="Calibri"/>
              <a:buAutoNum type="arabicPeriod"/>
              <a:tabLst>
                <a:tab pos="293370" algn="l"/>
              </a:tabLst>
            </a:pPr>
            <a:r>
              <a:rPr sz="1800" spc="-10" dirty="0">
                <a:latin typeface="Calibri"/>
                <a:cs typeface="Calibri"/>
              </a:rPr>
              <a:t>I.C.J.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Jurisdicción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Pescaderías.</a:t>
            </a:r>
            <a:r>
              <a:rPr sz="1800" spc="-15" dirty="0">
                <a:latin typeface="Calibri"/>
                <a:cs typeface="Calibri"/>
              </a:rPr>
              <a:t> (U.K.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Vs.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Ice).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V12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protección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(17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agosto,</a:t>
            </a:r>
            <a:r>
              <a:rPr sz="1800" spc="-5" dirty="0">
                <a:latin typeface="Calibri"/>
                <a:cs typeface="Calibri"/>
              </a:rPr>
              <a:t> 1972).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rabicPeriod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Caso </a:t>
            </a:r>
            <a:r>
              <a:rPr sz="1800" dirty="0">
                <a:latin typeface="Calibri"/>
                <a:cs typeface="Calibri"/>
              </a:rPr>
              <a:t>C213/89.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Secý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transp. </a:t>
            </a:r>
            <a:r>
              <a:rPr sz="1800" spc="-15" dirty="0">
                <a:latin typeface="Calibri"/>
                <a:cs typeface="Calibri"/>
              </a:rPr>
              <a:t>Factortame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Ltd.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1990.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rabicPeriod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Kampanis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Grecia.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318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Eur.</a:t>
            </a:r>
            <a:r>
              <a:rPr sz="1800" spc="-5" dirty="0">
                <a:latin typeface="Calibri"/>
                <a:cs typeface="Calibri"/>
              </a:rPr>
              <a:t> Ct.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H.R.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29,35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(1995)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 marR="194310" lvl="1">
              <a:lnSpc>
                <a:spcPct val="100000"/>
              </a:lnSpc>
              <a:buFont typeface="Calibri"/>
              <a:buAutoNum type="arabicPeriod"/>
              <a:tabLst>
                <a:tab pos="418465" algn="l"/>
              </a:tabLst>
            </a:pPr>
            <a:r>
              <a:rPr sz="1800" spc="-25" dirty="0">
                <a:latin typeface="Calibri"/>
                <a:cs typeface="Calibri"/>
              </a:rPr>
              <a:t>Tortrino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vs. </a:t>
            </a:r>
            <a:r>
              <a:rPr sz="1800" spc="-10" dirty="0">
                <a:latin typeface="Calibri"/>
                <a:cs typeface="Calibri"/>
              </a:rPr>
              <a:t>Argentina. </a:t>
            </a:r>
            <a:r>
              <a:rPr sz="1800" spc="-5" dirty="0">
                <a:latin typeface="Calibri"/>
                <a:cs typeface="Calibri"/>
              </a:rPr>
              <a:t>Caso</a:t>
            </a:r>
            <a:r>
              <a:rPr sz="1800" dirty="0">
                <a:latin typeface="Calibri"/>
                <a:cs typeface="Calibri"/>
              </a:rPr>
              <a:t> 11.597.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InterAm.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C.H.R. </a:t>
            </a:r>
            <a:r>
              <a:rPr sz="1800" spc="-15" dirty="0">
                <a:latin typeface="Calibri"/>
                <a:cs typeface="Calibri"/>
              </a:rPr>
              <a:t>Reporte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No. 7/98,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OEA/Ser.L/V/11.98,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doc. </a:t>
            </a:r>
            <a:r>
              <a:rPr sz="1800" dirty="0">
                <a:latin typeface="Calibri"/>
                <a:cs typeface="Calibri"/>
              </a:rPr>
              <a:t>7. </a:t>
            </a:r>
            <a:r>
              <a:rPr sz="1800" spc="-20" dirty="0">
                <a:latin typeface="Calibri"/>
                <a:cs typeface="Calibri"/>
              </a:rPr>
              <a:t>Parágrafo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15. </a:t>
            </a:r>
            <a:r>
              <a:rPr sz="1800" spc="-5" dirty="0">
                <a:latin typeface="Calibri"/>
                <a:cs typeface="Calibri"/>
              </a:rPr>
              <a:t>(1997)</a:t>
            </a:r>
            <a:endParaRPr sz="1800">
              <a:latin typeface="Calibri"/>
              <a:cs typeface="Calibri"/>
            </a:endParaRPr>
          </a:p>
          <a:p>
            <a:pPr marL="417830" lvl="1" indent="-405765">
              <a:lnSpc>
                <a:spcPct val="100000"/>
              </a:lnSpc>
              <a:buFont typeface="Calibri"/>
              <a:buAutoNum type="arabicPeriod"/>
              <a:tabLst>
                <a:tab pos="418465" algn="l"/>
              </a:tabLst>
            </a:pPr>
            <a:r>
              <a:rPr sz="1800" spc="-10" dirty="0">
                <a:latin typeface="Calibri"/>
                <a:cs typeface="Calibri"/>
              </a:rPr>
              <a:t>Calderón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vs. </a:t>
            </a:r>
            <a:r>
              <a:rPr sz="1800" spc="-5" dirty="0">
                <a:latin typeface="Calibri"/>
                <a:cs typeface="Calibri"/>
              </a:rPr>
              <a:t>Colombia.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Caso</a:t>
            </a:r>
            <a:r>
              <a:rPr sz="1800" dirty="0">
                <a:latin typeface="Calibri"/>
                <a:cs typeface="Calibri"/>
              </a:rPr>
              <a:t> 10.454. </a:t>
            </a:r>
            <a:r>
              <a:rPr sz="1800" spc="-5" dirty="0">
                <a:latin typeface="Calibri"/>
                <a:cs typeface="Calibri"/>
              </a:rPr>
              <a:t>InterAm.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C.H.R.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No. </a:t>
            </a:r>
            <a:r>
              <a:rPr sz="1800" spc="-5" dirty="0">
                <a:latin typeface="Calibri"/>
                <a:cs typeface="Calibri"/>
              </a:rPr>
              <a:t>32/92,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latin typeface="Calibri"/>
                <a:cs typeface="Calibri"/>
              </a:rPr>
              <a:t>OEA/ser.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L./V/II.83,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doc.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Parágrafo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1. </a:t>
            </a:r>
            <a:r>
              <a:rPr sz="1800" spc="-5" dirty="0">
                <a:latin typeface="Calibri"/>
                <a:cs typeface="Calibri"/>
              </a:rPr>
              <a:t>(19921993)</a:t>
            </a:r>
            <a:endParaRPr sz="1800">
              <a:latin typeface="Calibri"/>
              <a:cs typeface="Calibri"/>
            </a:endParaRPr>
          </a:p>
          <a:p>
            <a:pPr marL="12700" marR="2984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5.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Fiscalía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Kayisshema</a:t>
            </a:r>
            <a:r>
              <a:rPr sz="1800" dirty="0">
                <a:latin typeface="Calibri"/>
                <a:cs typeface="Calibri"/>
              </a:rPr>
              <a:t> &amp;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Ruzindana.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Caso</a:t>
            </a:r>
            <a:r>
              <a:rPr sz="1800" dirty="0">
                <a:latin typeface="Calibri"/>
                <a:cs typeface="Calibri"/>
              </a:rPr>
              <a:t> No.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ICTR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951T.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Juicio.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Parágrafo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126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(mayo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21, 1999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3923" y="3429000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4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4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3788" y="3764102"/>
            <a:ext cx="197548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Arbitrajes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Internacionales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8791" y="3147060"/>
            <a:ext cx="8749665" cy="20300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estándar:</a:t>
            </a:r>
            <a:endParaRPr sz="1800">
              <a:latin typeface="Calibri"/>
              <a:cs typeface="Calibri"/>
            </a:endParaRPr>
          </a:p>
          <a:p>
            <a:pPr marL="91440" marR="12204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Participantes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5" dirty="0">
                <a:latin typeface="Calibri"/>
                <a:cs typeface="Calibri"/>
              </a:rPr>
              <a:t>vs. </a:t>
            </a:r>
            <a:r>
              <a:rPr sz="1800" spc="-105" dirty="0">
                <a:latin typeface="Calibri"/>
                <a:cs typeface="Calibri"/>
              </a:rPr>
              <a:t>Y.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Referencia </a:t>
            </a:r>
            <a:r>
              <a:rPr sz="1800" spc="-5" dirty="0">
                <a:latin typeface="Calibri"/>
                <a:cs typeface="Calibri"/>
              </a:rPr>
              <a:t>numérica del </a:t>
            </a:r>
            <a:r>
              <a:rPr sz="1800" spc="-15" dirty="0">
                <a:latin typeface="Calibri"/>
                <a:cs typeface="Calibri"/>
              </a:rPr>
              <a:t>caso, </a:t>
            </a:r>
            <a:r>
              <a:rPr sz="1800" spc="-5" dirty="0">
                <a:latin typeface="Calibri"/>
                <a:cs typeface="Calibri"/>
              </a:rPr>
              <a:t>Tipo de </a:t>
            </a:r>
            <a:r>
              <a:rPr sz="1800" spc="-10" dirty="0">
                <a:latin typeface="Calibri"/>
                <a:cs typeface="Calibri"/>
              </a:rPr>
              <a:t>proceso. </a:t>
            </a:r>
            <a:r>
              <a:rPr sz="1800" spc="-5" dirty="0">
                <a:latin typeface="Calibri"/>
                <a:cs typeface="Calibri"/>
              </a:rPr>
              <a:t>Numero del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parágrafo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(Fecha)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91440" marR="37528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Ejemplo: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Fiscalía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vs.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Kayishema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Ruzindana.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Caso</a:t>
            </a:r>
            <a:r>
              <a:rPr sz="1800" dirty="0">
                <a:latin typeface="Calibri"/>
                <a:cs typeface="Calibri"/>
              </a:rPr>
              <a:t> No.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ICTR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951T,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Juicio.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Parágrafo</a:t>
            </a:r>
            <a:r>
              <a:rPr sz="1800" dirty="0">
                <a:latin typeface="Calibri"/>
                <a:cs typeface="Calibri"/>
              </a:rPr>
              <a:t> 126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mayo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1999)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Fiscalía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Tradic.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IT941l,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decisión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apelación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defensa.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Parágrafo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70 </a:t>
            </a:r>
            <a:r>
              <a:rPr sz="1800" spc="-10" dirty="0">
                <a:latin typeface="Calibri"/>
                <a:cs typeface="Calibri"/>
              </a:rPr>
              <a:t>(octubre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1995)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3923" y="3429000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4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4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747" y="3658870"/>
            <a:ext cx="1764664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Materiales</a:t>
            </a:r>
            <a:r>
              <a:rPr sz="2400" b="1" spc="-7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de </a:t>
            </a:r>
            <a:r>
              <a:rPr sz="2400" b="1" spc="-5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las Naciones </a:t>
            </a:r>
            <a:r>
              <a:rPr sz="24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Unidas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86328" y="2790444"/>
            <a:ext cx="8651875" cy="3139440"/>
          </a:xfrm>
          <a:custGeom>
            <a:avLst/>
            <a:gdLst/>
            <a:ahLst/>
            <a:cxnLst/>
            <a:rect l="l" t="t" r="r" b="b"/>
            <a:pathLst>
              <a:path w="8651875" h="3139440">
                <a:moveTo>
                  <a:pt x="0" y="3139440"/>
                </a:moveTo>
                <a:lnTo>
                  <a:pt x="8651748" y="3139440"/>
                </a:lnTo>
                <a:lnTo>
                  <a:pt x="8651748" y="0"/>
                </a:lnTo>
                <a:lnTo>
                  <a:pt x="0" y="0"/>
                </a:lnTo>
                <a:lnTo>
                  <a:pt x="0" y="3139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5957" y="2808223"/>
            <a:ext cx="847788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Forma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estándar:</a:t>
            </a:r>
            <a:endParaRPr sz="1800">
              <a:latin typeface="Calibri"/>
              <a:cs typeface="Calibri"/>
            </a:endParaRPr>
          </a:p>
          <a:p>
            <a:pPr marL="12700" marR="509270">
              <a:lnSpc>
                <a:spcPct val="100000"/>
              </a:lnSpc>
              <a:buFont typeface="Calibri"/>
              <a:buAutoNum type="arabicPeriod"/>
              <a:tabLst>
                <a:tab pos="238125" algn="l"/>
              </a:tabLst>
            </a:pPr>
            <a:r>
              <a:rPr sz="1800" spc="-10" dirty="0">
                <a:latin typeface="Calibri"/>
                <a:cs typeface="Calibri"/>
              </a:rPr>
              <a:t>Resumen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0" dirty="0">
                <a:latin typeface="Calibri"/>
                <a:cs typeface="Calibri"/>
              </a:rPr>
              <a:t>archivos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literales: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Titulo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oficial.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Subdivisión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órgano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tiene).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Sesión.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At,</a:t>
            </a:r>
            <a:r>
              <a:rPr sz="1800" spc="-5" dirty="0">
                <a:latin typeface="Calibri"/>
                <a:cs typeface="Calibri"/>
              </a:rPr>
              <a:t> (El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punto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citación).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documento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Naciones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Unidas.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(Fecha).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rabicPeriod" startAt="2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Carta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las </a:t>
            </a:r>
            <a:r>
              <a:rPr sz="1800" spc="-5" dirty="0">
                <a:latin typeface="Calibri"/>
                <a:cs typeface="Calibri"/>
              </a:rPr>
              <a:t>Naciones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Unidas: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dirty="0">
                <a:latin typeface="Calibri"/>
                <a:cs typeface="Calibri"/>
              </a:rPr>
              <a:t> N.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U.</a:t>
            </a:r>
            <a:r>
              <a:rPr sz="1800" spc="-5" dirty="0">
                <a:latin typeface="Calibri"/>
                <a:cs typeface="Calibri"/>
              </a:rPr>
              <a:t> Numero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artículo.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Inciso.</a:t>
            </a:r>
            <a:endParaRPr sz="18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buFont typeface="Calibri"/>
              <a:buAutoNum type="arabicPeriod" startAt="2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Resoluciones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Asamblea </a:t>
            </a:r>
            <a:r>
              <a:rPr sz="1800" spc="-5" dirty="0">
                <a:latin typeface="Calibri"/>
                <a:cs typeface="Calibri"/>
              </a:rPr>
              <a:t>General: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A.G.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resolución.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Parágrafo.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 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sesión.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Suplemento </a:t>
            </a:r>
            <a:r>
              <a:rPr sz="1800" spc="-10" dirty="0">
                <a:latin typeface="Calibri"/>
                <a:cs typeface="Calibri"/>
              </a:rPr>
              <a:t>anexando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 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designación.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posible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documento</a:t>
            </a:r>
            <a:r>
              <a:rPr sz="1800" dirty="0">
                <a:latin typeface="Calibri"/>
                <a:cs typeface="Calibri"/>
              </a:rPr>
              <a:t> y 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párrafo. </a:t>
            </a:r>
            <a:r>
              <a:rPr sz="1800" spc="-5" dirty="0">
                <a:latin typeface="Calibri"/>
                <a:cs typeface="Calibri"/>
              </a:rPr>
              <a:t>(Fecha).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rabicPeriod" startAt="2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Reportes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Informes: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U.N.</a:t>
            </a:r>
            <a:r>
              <a:rPr sz="1800" spc="-5" dirty="0">
                <a:latin typeface="Calibri"/>
                <a:cs typeface="Calibri"/>
              </a:rPr>
              <a:t> Nombre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cuerpo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emisor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subcomité.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Titulo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Número 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documento.</a:t>
            </a:r>
            <a:r>
              <a:rPr sz="1800" spc="-5" dirty="0">
                <a:latin typeface="Calibri"/>
                <a:cs typeface="Calibri"/>
              </a:rPr>
              <a:t> (Fecha).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Nombre</a:t>
            </a:r>
            <a:r>
              <a:rPr sz="1800" dirty="0">
                <a:latin typeface="Calibri"/>
                <a:cs typeface="Calibri"/>
              </a:rPr>
              <a:t> del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subtitulo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(opcional)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347" y="243586"/>
            <a:ext cx="1546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Referencias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191" y="1106424"/>
            <a:ext cx="3785870" cy="7226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54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Reglas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referenciar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Documentos</a:t>
            </a:r>
            <a:r>
              <a:rPr sz="2400" b="1" spc="-3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Legales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3923" y="3429000"/>
            <a:ext cx="2970530" cy="1466215"/>
          </a:xfrm>
          <a:custGeom>
            <a:avLst/>
            <a:gdLst/>
            <a:ahLst/>
            <a:cxnLst/>
            <a:rect l="l" t="t" r="r" b="b"/>
            <a:pathLst>
              <a:path w="2970530" h="1466214">
                <a:moveTo>
                  <a:pt x="2237232" y="0"/>
                </a:moveTo>
                <a:lnTo>
                  <a:pt x="0" y="0"/>
                </a:lnTo>
                <a:lnTo>
                  <a:pt x="733044" y="733044"/>
                </a:lnTo>
                <a:lnTo>
                  <a:pt x="0" y="1466088"/>
                </a:lnTo>
                <a:lnTo>
                  <a:pt x="2237232" y="1466088"/>
                </a:lnTo>
                <a:lnTo>
                  <a:pt x="2970276" y="733044"/>
                </a:lnTo>
                <a:lnTo>
                  <a:pt x="2237232" y="0"/>
                </a:lnTo>
                <a:close/>
              </a:path>
            </a:pathLst>
          </a:custGeom>
          <a:solidFill>
            <a:srgbClr val="FFC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747" y="3658870"/>
            <a:ext cx="1764664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525252"/>
                </a:solidFill>
                <a:latin typeface="Calibri"/>
                <a:cs typeface="Calibri"/>
              </a:rPr>
              <a:t>Materiales</a:t>
            </a:r>
            <a:r>
              <a:rPr sz="2400" b="1" spc="-7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de </a:t>
            </a:r>
            <a:r>
              <a:rPr sz="2400" b="1" spc="-52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25252"/>
                </a:solidFill>
                <a:latin typeface="Calibri"/>
                <a:cs typeface="Calibri"/>
              </a:rPr>
              <a:t>las Naciones </a:t>
            </a:r>
            <a:r>
              <a:rPr sz="2400" b="1" spc="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25252"/>
                </a:solidFill>
                <a:latin typeface="Calibri"/>
                <a:cs typeface="Calibri"/>
              </a:rPr>
              <a:t>Unidas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6976" y="2731006"/>
            <a:ext cx="8744009" cy="3288793"/>
          </a:xfrm>
          <a:custGeom>
            <a:avLst/>
            <a:gdLst/>
            <a:ahLst/>
            <a:cxnLst/>
            <a:rect l="l" t="t" r="r" b="b"/>
            <a:pathLst>
              <a:path w="8801100" h="2862579">
                <a:moveTo>
                  <a:pt x="0" y="2862072"/>
                </a:moveTo>
                <a:lnTo>
                  <a:pt x="8801100" y="2862072"/>
                </a:lnTo>
                <a:lnTo>
                  <a:pt x="8801100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15970" y="2749041"/>
            <a:ext cx="953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Ejemplos: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40689" y="3298063"/>
            <a:ext cx="113106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79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1.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spc="-15" dirty="0"/>
              <a:t>U.N.</a:t>
            </a:r>
            <a:r>
              <a:rPr spc="-10" dirty="0"/>
              <a:t> GAOR.</a:t>
            </a:r>
            <a:r>
              <a:rPr dirty="0"/>
              <a:t> </a:t>
            </a:r>
            <a:r>
              <a:rPr spc="-5" dirty="0"/>
              <a:t>Sesión</a:t>
            </a:r>
            <a:r>
              <a:rPr spc="-10" dirty="0"/>
              <a:t> </a:t>
            </a:r>
            <a:r>
              <a:rPr dirty="0"/>
              <a:t>No.56Th.</a:t>
            </a:r>
            <a:r>
              <a:rPr spc="-5" dirty="0"/>
              <a:t> </a:t>
            </a:r>
            <a:r>
              <a:rPr dirty="0"/>
              <a:t>4893</a:t>
            </a:r>
            <a:r>
              <a:rPr spc="10" dirty="0"/>
              <a:t> </a:t>
            </a:r>
            <a:r>
              <a:rPr spc="-5" dirty="0"/>
              <a:t>mtg.</a:t>
            </a:r>
            <a:r>
              <a:rPr spc="-20" dirty="0"/>
              <a:t> At,</a:t>
            </a:r>
            <a:r>
              <a:rPr dirty="0"/>
              <a:t> 2 </a:t>
            </a:r>
            <a:r>
              <a:rPr spc="-5" dirty="0"/>
              <a:t>Doc.</a:t>
            </a:r>
            <a:r>
              <a:rPr spc="15" dirty="0"/>
              <a:t> </a:t>
            </a:r>
            <a:r>
              <a:rPr spc="-25" dirty="0"/>
              <a:t>S/PV.4893.</a:t>
            </a:r>
            <a:r>
              <a:rPr spc="-5" dirty="0"/>
              <a:t> </a:t>
            </a:r>
            <a:r>
              <a:rPr dirty="0"/>
              <a:t>(</a:t>
            </a:r>
            <a:r>
              <a:rPr spc="5" dirty="0"/>
              <a:t> </a:t>
            </a:r>
            <a:r>
              <a:rPr spc="-10" dirty="0"/>
              <a:t>Enero </a:t>
            </a:r>
            <a:r>
              <a:rPr dirty="0"/>
              <a:t>15, 2004)</a:t>
            </a:r>
          </a:p>
          <a:p>
            <a:pPr marL="2887980">
              <a:lnSpc>
                <a:spcPct val="100000"/>
              </a:lnSpc>
            </a:pPr>
            <a:r>
              <a:rPr lang="es-CO" b="1" dirty="0">
                <a:latin typeface="Calibri"/>
                <a:cs typeface="Calibri"/>
              </a:rPr>
              <a:t>2. </a:t>
            </a:r>
            <a:r>
              <a:rPr lang="es-CO" dirty="0"/>
              <a:t>Caso C213/89. </a:t>
            </a:r>
            <a:r>
              <a:rPr lang="es-CO" dirty="0" err="1"/>
              <a:t>Thequeenvs</a:t>
            </a:r>
            <a:r>
              <a:rPr lang="es-CO" dirty="0"/>
              <a:t>. </a:t>
            </a:r>
            <a:r>
              <a:rPr lang="es-CO" dirty="0" err="1"/>
              <a:t>Secýof</a:t>
            </a:r>
            <a:r>
              <a:rPr lang="es-CO" dirty="0"/>
              <a:t> </a:t>
            </a:r>
            <a:r>
              <a:rPr lang="es-CO" dirty="0" err="1"/>
              <a:t>statetransp</a:t>
            </a:r>
            <a:r>
              <a:rPr lang="es-CO" dirty="0"/>
              <a:t>. </a:t>
            </a:r>
            <a:r>
              <a:rPr lang="es-CO" dirty="0" err="1"/>
              <a:t>FactortameLtd</a:t>
            </a:r>
            <a:r>
              <a:rPr lang="es-CO" dirty="0"/>
              <a:t>. 1990.</a:t>
            </a:r>
            <a:endParaRPr lang="es-CO" b="1" dirty="0">
              <a:latin typeface="Calibri"/>
              <a:cs typeface="Calibri"/>
            </a:endParaRPr>
          </a:p>
          <a:p>
            <a:pPr marL="288798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3. </a:t>
            </a:r>
            <a:r>
              <a:rPr spc="-10" dirty="0"/>
              <a:t>A.G. Res.</a:t>
            </a:r>
            <a:r>
              <a:rPr dirty="0"/>
              <a:t> 832. </a:t>
            </a:r>
            <a:r>
              <a:rPr spc="-20" dirty="0"/>
              <a:t>Parágrafo</a:t>
            </a:r>
            <a:r>
              <a:rPr spc="-15" dirty="0"/>
              <a:t> </a:t>
            </a:r>
            <a:r>
              <a:rPr dirty="0"/>
              <a:t>19.</a:t>
            </a:r>
            <a:r>
              <a:rPr spc="5" dirty="0"/>
              <a:t> </a:t>
            </a:r>
            <a:r>
              <a:rPr dirty="0"/>
              <a:t>9Th</a:t>
            </a:r>
            <a:r>
              <a:rPr spc="15" dirty="0"/>
              <a:t> </a:t>
            </a:r>
            <a:r>
              <a:rPr spc="-5" dirty="0"/>
              <a:t>sesión.</a:t>
            </a:r>
            <a:r>
              <a:rPr dirty="0"/>
              <a:t> </a:t>
            </a:r>
            <a:r>
              <a:rPr spc="-5" dirty="0"/>
              <a:t>Supp.</a:t>
            </a:r>
            <a:r>
              <a:rPr dirty="0"/>
              <a:t> No.21. </a:t>
            </a:r>
            <a:r>
              <a:rPr spc="-5" dirty="0"/>
              <a:t>Doc.</a:t>
            </a:r>
            <a:r>
              <a:rPr spc="10" dirty="0"/>
              <a:t> </a:t>
            </a:r>
            <a:r>
              <a:rPr dirty="0"/>
              <a:t>A/2890.</a:t>
            </a:r>
            <a:r>
              <a:rPr spc="5" dirty="0"/>
              <a:t> </a:t>
            </a:r>
            <a:r>
              <a:rPr spc="-10" dirty="0"/>
              <a:t>(octubre</a:t>
            </a:r>
            <a:r>
              <a:rPr spc="25" dirty="0"/>
              <a:t> </a:t>
            </a:r>
            <a:r>
              <a:rPr spc="-5" dirty="0"/>
              <a:t>21,1954)</a:t>
            </a:r>
          </a:p>
          <a:p>
            <a:pPr marL="288798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4.</a:t>
            </a:r>
            <a:r>
              <a:rPr spc="-15" dirty="0"/>
              <a:t>U.N.</a:t>
            </a:r>
            <a:r>
              <a:rPr spc="-10" dirty="0"/>
              <a:t> </a:t>
            </a:r>
            <a:r>
              <a:rPr spc="-15" dirty="0"/>
              <a:t>Econ.</a:t>
            </a:r>
            <a:r>
              <a:rPr dirty="0"/>
              <a:t> </a:t>
            </a:r>
            <a:r>
              <a:rPr spc="-5" dirty="0"/>
              <a:t>&amp;Soc.</a:t>
            </a:r>
            <a:r>
              <a:rPr spc="15" dirty="0"/>
              <a:t> </a:t>
            </a:r>
            <a:r>
              <a:rPr spc="-5" dirty="0"/>
              <a:t>Concil</a:t>
            </a:r>
            <a:r>
              <a:rPr spc="30" dirty="0"/>
              <a:t> </a:t>
            </a:r>
            <a:r>
              <a:rPr spc="-10" dirty="0"/>
              <a:t>[ECOSOC]. Subcomité</a:t>
            </a:r>
            <a:r>
              <a:rPr spc="25" dirty="0"/>
              <a:t> </a:t>
            </a:r>
            <a:r>
              <a:rPr spc="-10" dirty="0"/>
              <a:t>prevención</a:t>
            </a:r>
            <a:r>
              <a:rPr spc="15" dirty="0"/>
              <a:t> </a:t>
            </a:r>
            <a:r>
              <a:rPr spc="-5" dirty="0"/>
              <a:t>de</a:t>
            </a:r>
            <a:r>
              <a:rPr spc="15" dirty="0"/>
              <a:t> </a:t>
            </a:r>
            <a:r>
              <a:rPr spc="-5" dirty="0"/>
              <a:t>las</a:t>
            </a:r>
            <a:r>
              <a:rPr dirty="0"/>
              <a:t> </a:t>
            </a:r>
            <a:r>
              <a:rPr spc="-5" dirty="0"/>
              <a:t>discriminaciones</a:t>
            </a:r>
            <a:r>
              <a:rPr spc="30" dirty="0"/>
              <a:t> </a:t>
            </a:r>
            <a:r>
              <a:rPr dirty="0"/>
              <a:t>&amp; </a:t>
            </a:r>
            <a:r>
              <a:rPr spc="5" dirty="0"/>
              <a:t> </a:t>
            </a:r>
            <a:r>
              <a:rPr spc="-10" dirty="0"/>
              <a:t>Subcomité</a:t>
            </a:r>
            <a:r>
              <a:rPr spc="25" dirty="0"/>
              <a:t> </a:t>
            </a:r>
            <a:r>
              <a:rPr spc="-5" dirty="0"/>
              <a:t>de</a:t>
            </a:r>
            <a:r>
              <a:rPr spc="25" dirty="0"/>
              <a:t> </a:t>
            </a:r>
            <a:r>
              <a:rPr spc="-5" dirty="0"/>
              <a:t>minorías.</a:t>
            </a:r>
            <a:r>
              <a:rPr spc="5" dirty="0"/>
              <a:t> </a:t>
            </a:r>
            <a:r>
              <a:rPr dirty="0"/>
              <a:t>Grupo</a:t>
            </a:r>
            <a:r>
              <a:rPr spc="2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10" dirty="0"/>
              <a:t>trabajo</a:t>
            </a:r>
            <a:r>
              <a:rPr spc="5" dirty="0"/>
              <a:t> </a:t>
            </a:r>
            <a:r>
              <a:rPr spc="-10" dirty="0"/>
              <a:t>con</a:t>
            </a:r>
            <a:r>
              <a:rPr spc="20" dirty="0"/>
              <a:t> </a:t>
            </a:r>
            <a:r>
              <a:rPr spc="-5" dirty="0"/>
              <a:t>minorías:</a:t>
            </a:r>
            <a:r>
              <a:rPr spc="20" dirty="0"/>
              <a:t> </a:t>
            </a:r>
            <a:r>
              <a:rPr spc="-5" dirty="0"/>
              <a:t>Mecanismos</a:t>
            </a:r>
            <a:r>
              <a:rPr spc="15" dirty="0"/>
              <a:t> </a:t>
            </a:r>
            <a:r>
              <a:rPr spc="-10" dirty="0"/>
              <a:t>universal</a:t>
            </a:r>
            <a:r>
              <a:rPr spc="15" dirty="0"/>
              <a:t> </a:t>
            </a:r>
            <a:r>
              <a:rPr dirty="0"/>
              <a:t>y</a:t>
            </a:r>
            <a:r>
              <a:rPr spc="10" dirty="0"/>
              <a:t> </a:t>
            </a:r>
            <a:r>
              <a:rPr spc="-10" dirty="0"/>
              <a:t>regionales </a:t>
            </a:r>
            <a:r>
              <a:rPr spc="-395" dirty="0"/>
              <a:t> </a:t>
            </a:r>
            <a:r>
              <a:rPr spc="-15" dirty="0"/>
              <a:t>para</a:t>
            </a:r>
            <a:r>
              <a:rPr spc="-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10" dirty="0"/>
              <a:t>protección</a:t>
            </a:r>
            <a:r>
              <a:rPr spc="20" dirty="0"/>
              <a:t> </a:t>
            </a:r>
            <a:r>
              <a:rPr spc="-5" dirty="0"/>
              <a:t>de</a:t>
            </a:r>
            <a:r>
              <a:rPr spc="20" dirty="0"/>
              <a:t> </a:t>
            </a:r>
            <a:r>
              <a:rPr spc="-5" dirty="0"/>
              <a:t>minorías</a:t>
            </a:r>
            <a:r>
              <a:rPr spc="10" dirty="0"/>
              <a:t> </a:t>
            </a:r>
            <a:r>
              <a:rPr spc="-15" dirty="0"/>
              <a:t>U.N.</a:t>
            </a:r>
            <a:r>
              <a:rPr spc="-10" dirty="0"/>
              <a:t> </a:t>
            </a:r>
            <a:r>
              <a:rPr spc="-5" dirty="0"/>
              <a:t>Doc.</a:t>
            </a:r>
            <a:r>
              <a:rPr spc="15" dirty="0"/>
              <a:t> </a:t>
            </a:r>
            <a:r>
              <a:rPr spc="-10" dirty="0"/>
              <a:t>E/Cn.4/Sub.2/Ac.5.</a:t>
            </a:r>
            <a:r>
              <a:rPr dirty="0"/>
              <a:t> </a:t>
            </a:r>
            <a:r>
              <a:rPr spc="-15" dirty="0"/>
              <a:t>(Mayo</a:t>
            </a:r>
            <a:r>
              <a:rPr spc="20" dirty="0"/>
              <a:t> </a:t>
            </a:r>
            <a:r>
              <a:rPr spc="-5" dirty="0"/>
              <a:t>5,1999)</a:t>
            </a:r>
          </a:p>
          <a:p>
            <a:pPr marL="2887980" marR="862965">
              <a:lnSpc>
                <a:spcPct val="100000"/>
              </a:lnSpc>
            </a:pPr>
            <a:r>
              <a:rPr spc="-15" dirty="0"/>
              <a:t>U.N.</a:t>
            </a:r>
            <a:r>
              <a:rPr spc="-5" dirty="0"/>
              <a:t> </a:t>
            </a:r>
            <a:r>
              <a:rPr spc="-10" dirty="0"/>
              <a:t>Secretaria</a:t>
            </a:r>
            <a:r>
              <a:rPr spc="15" dirty="0"/>
              <a:t> </a:t>
            </a:r>
            <a:r>
              <a:rPr spc="-5" dirty="0"/>
              <a:t>General.</a:t>
            </a:r>
            <a:r>
              <a:rPr spc="10" dirty="0"/>
              <a:t> </a:t>
            </a:r>
            <a:r>
              <a:rPr spc="-15" dirty="0"/>
              <a:t>Reporte</a:t>
            </a:r>
            <a:r>
              <a:rPr spc="15" dirty="0"/>
              <a:t> </a:t>
            </a:r>
            <a:r>
              <a:rPr spc="-5" dirty="0"/>
              <a:t>de</a:t>
            </a:r>
            <a:r>
              <a:rPr spc="20" dirty="0"/>
              <a:t> </a:t>
            </a:r>
            <a:r>
              <a:rPr spc="-5" dirty="0"/>
              <a:t>la</a:t>
            </a:r>
            <a:r>
              <a:rPr spc="15" dirty="0"/>
              <a:t> </a:t>
            </a:r>
            <a:r>
              <a:rPr spc="-10" dirty="0"/>
              <a:t>secretaria</a:t>
            </a:r>
            <a:r>
              <a:rPr dirty="0"/>
              <a:t> </a:t>
            </a:r>
            <a:r>
              <a:rPr spc="-10" dirty="0"/>
              <a:t>general</a:t>
            </a:r>
            <a:r>
              <a:rPr spc="10" dirty="0"/>
              <a:t> </a:t>
            </a:r>
            <a:r>
              <a:rPr spc="-10" dirty="0"/>
              <a:t>sobre</a:t>
            </a:r>
            <a:r>
              <a:rPr dirty="0"/>
              <a:t> las</a:t>
            </a:r>
            <a:r>
              <a:rPr spc="10" dirty="0"/>
              <a:t> </a:t>
            </a:r>
            <a:r>
              <a:rPr spc="-10" dirty="0"/>
              <a:t>cuestiones </a:t>
            </a:r>
            <a:r>
              <a:rPr spc="-39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África </a:t>
            </a:r>
            <a:r>
              <a:rPr dirty="0"/>
              <a:t>del</a:t>
            </a:r>
            <a:r>
              <a:rPr spc="10" dirty="0"/>
              <a:t> </a:t>
            </a:r>
            <a:r>
              <a:rPr spc="-50" dirty="0"/>
              <a:t>sur.</a:t>
            </a:r>
            <a:r>
              <a:rPr spc="-15" dirty="0"/>
              <a:t> </a:t>
            </a:r>
            <a:r>
              <a:rPr spc="-5" dirty="0"/>
              <a:t>Doc.</a:t>
            </a:r>
            <a:r>
              <a:rPr spc="10" dirty="0"/>
              <a:t> </a:t>
            </a:r>
            <a:r>
              <a:rPr spc="-5" dirty="0"/>
              <a:t>S/1994/16,A/48/845.</a:t>
            </a:r>
            <a:r>
              <a:rPr spc="25" dirty="0"/>
              <a:t> </a:t>
            </a:r>
            <a:r>
              <a:rPr spc="-10" dirty="0"/>
              <a:t>(Enero</a:t>
            </a:r>
            <a:r>
              <a:rPr spc="5" dirty="0"/>
              <a:t> </a:t>
            </a:r>
            <a:r>
              <a:rPr dirty="0"/>
              <a:t>10, 1994)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695142"/>
            <a:ext cx="10058400" cy="3602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15823" y="923099"/>
            <a:ext cx="1290320" cy="1271905"/>
            <a:chOff x="6715823" y="923099"/>
            <a:chExt cx="1290320" cy="12719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411" y="932687"/>
              <a:ext cx="1271016" cy="12485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0585" y="927861"/>
              <a:ext cx="1280795" cy="1262380"/>
            </a:xfrm>
            <a:custGeom>
              <a:avLst/>
              <a:gdLst/>
              <a:ahLst/>
              <a:cxnLst/>
              <a:rect l="l" t="t" r="r" b="b"/>
              <a:pathLst>
                <a:path w="1280795" h="1262380">
                  <a:moveTo>
                    <a:pt x="0" y="1262252"/>
                  </a:moveTo>
                  <a:lnTo>
                    <a:pt x="1280541" y="1262252"/>
                  </a:lnTo>
                  <a:lnTo>
                    <a:pt x="1280541" y="0"/>
                  </a:lnTo>
                  <a:lnTo>
                    <a:pt x="0" y="0"/>
                  </a:lnTo>
                  <a:lnTo>
                    <a:pt x="0" y="12622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49580" y="315468"/>
            <a:ext cx="6182360" cy="1875155"/>
            <a:chOff x="449580" y="315468"/>
            <a:chExt cx="6182360" cy="18751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7980" y="1028319"/>
              <a:ext cx="3638550" cy="1019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07081" y="918718"/>
              <a:ext cx="3819525" cy="1266825"/>
            </a:xfrm>
            <a:custGeom>
              <a:avLst/>
              <a:gdLst/>
              <a:ahLst/>
              <a:cxnLst/>
              <a:rect l="l" t="t" r="r" b="b"/>
              <a:pathLst>
                <a:path w="3819525" h="1266825">
                  <a:moveTo>
                    <a:pt x="0" y="1266825"/>
                  </a:moveTo>
                  <a:lnTo>
                    <a:pt x="3819525" y="1266825"/>
                  </a:lnTo>
                  <a:lnTo>
                    <a:pt x="3819525" y="0"/>
                  </a:lnTo>
                  <a:lnTo>
                    <a:pt x="0" y="0"/>
                  </a:lnTo>
                  <a:lnTo>
                    <a:pt x="0" y="1266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580" y="315468"/>
              <a:ext cx="2362200" cy="7757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AA61CF8-900F-4786-B2A8-BDB2DD35F01D}"/>
              </a:ext>
            </a:extLst>
          </p:cNvPr>
          <p:cNvSpPr txBox="1"/>
          <p:nvPr/>
        </p:nvSpPr>
        <p:spPr>
          <a:xfrm>
            <a:off x="990600" y="990600"/>
            <a:ext cx="10287000" cy="3995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CO" b="1" dirty="0"/>
              <a:t>FORMA DE ENTREGA: </a:t>
            </a:r>
            <a:endParaRPr lang="es-CO" dirty="0"/>
          </a:p>
          <a:p>
            <a:r>
              <a:rPr lang="es-CO" dirty="0"/>
              <a:t> </a:t>
            </a:r>
          </a:p>
          <a:p>
            <a:r>
              <a:rPr lang="es-CO" dirty="0"/>
              <a:t>1. Proyecto de grado o monografía en formato PDF.</a:t>
            </a:r>
          </a:p>
          <a:p>
            <a:r>
              <a:rPr lang="es-CO" dirty="0"/>
              <a:t>2.Nota de aceptación formato PDF. Verificar que el título de su proyecto o monografía coincida, con el que esta en la nota de aceptación.</a:t>
            </a:r>
          </a:p>
          <a:p>
            <a:r>
              <a:rPr lang="es-CO" dirty="0"/>
              <a:t>3.Carta de autorización para publicación en repositorio entregada por investigaciones debidamente diligenciada y firmada por autor o autores.</a:t>
            </a:r>
          </a:p>
          <a:p>
            <a:r>
              <a:rPr lang="es-CO" dirty="0"/>
              <a:t>4.Carta de confidencialidad debidamente diligenciada y firmada por autor o autores, en caso de que su proyecto no pueda ser publicado en el repositorio.</a:t>
            </a:r>
          </a:p>
          <a:p>
            <a:r>
              <a:rPr lang="es-CO" dirty="0"/>
              <a:t>4. Artículo en formato PDF. </a:t>
            </a:r>
          </a:p>
          <a:p>
            <a:r>
              <a:rPr lang="es-CO" b="1" dirty="0"/>
              <a:t> </a:t>
            </a:r>
            <a:endParaRPr lang="es-CO" dirty="0"/>
          </a:p>
          <a:p>
            <a:r>
              <a:rPr lang="es-CO" b="1" dirty="0"/>
              <a:t>NOTA: </a:t>
            </a:r>
            <a:r>
              <a:rPr lang="es-CO" dirty="0"/>
              <a:t>NO SE ACEPTAN ERRORES EN LA APLICACIÓN DE LA NORMA EN EL DOCUMENTO. EN TAL CASO SE DEVOLVERA PARA SU CORRECIÓN INMEDIATA.</a:t>
            </a:r>
          </a:p>
          <a:p>
            <a:pPr marL="927100" marR="5080" indent="-915035">
              <a:lnSpc>
                <a:spcPct val="100000"/>
              </a:lnSpc>
              <a:spcBef>
                <a:spcPts val="100"/>
              </a:spcBef>
            </a:pPr>
            <a:endParaRPr lang="es-CO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1295400"/>
            <a:ext cx="623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Resumen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408" y="2267534"/>
            <a:ext cx="10706100" cy="378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La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implementación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módulo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interactivo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desarrollo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asignatura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Fundamentos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Diseño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Mecatrónica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tiene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objetivo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formar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profesionales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Diseño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Industrial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conocimientos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básicos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mecatrónica.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módulo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presenta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proyecto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consiste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unidad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central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cual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contiene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los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autómatas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LOGO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Siemens,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 </a:t>
            </a:r>
            <a:r>
              <a:rPr sz="1200" spc="-15" dirty="0">
                <a:latin typeface="Times New Roman"/>
                <a:cs typeface="Times New Roman"/>
              </a:rPr>
              <a:t>PLC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S7-200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CPU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222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 una </a:t>
            </a:r>
            <a:r>
              <a:rPr sz="1200" spc="-5" dirty="0">
                <a:latin typeface="Times New Roman"/>
                <a:cs typeface="Times New Roman"/>
              </a:rPr>
              <a:t>fuente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poder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Logo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POWER </a:t>
            </a:r>
            <a:r>
              <a:rPr sz="1200" spc="-40" dirty="0">
                <a:latin typeface="Times New Roman"/>
                <a:cs typeface="Times New Roman"/>
              </a:rPr>
              <a:t>24V.</a:t>
            </a:r>
            <a:r>
              <a:rPr sz="1200" spc="3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Este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proyecto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cuenta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ejercicios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aplicación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módulo,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estructuradas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pueden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realizadas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usuarios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experiencia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automatización,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conocimiento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previo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tema.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Cada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aplicaciones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consta </a:t>
            </a:r>
            <a:r>
              <a:rPr sz="1200" dirty="0">
                <a:latin typeface="Times New Roman"/>
                <a:cs typeface="Times New Roman"/>
              </a:rPr>
              <a:t> 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marco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teórico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desarrollar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prácticas,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objetivos,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planteamiento,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metodología,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desarrollo.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Las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aplicaciones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mecatrónica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etapa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diseño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están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determinadas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interacciones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didácticas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apropiadas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acuerdo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objetivo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planteado.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Los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resultados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obtenidos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“SINCO”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producto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análisis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evaluaciones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por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método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escenarios,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comprobaciones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ergonómicas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técnicas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realizadas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usuarios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objetivos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(estudiantes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diseño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industrial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UIS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entre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años).</a:t>
            </a:r>
            <a:r>
              <a:rPr sz="1200" spc="3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Finalizando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ordenamiento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funciones,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planteamiento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distancias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adecuadas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componentes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ejecución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operaciones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sin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obstrucciones,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propuestas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secuencias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acciones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lenguaje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simple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para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garantizar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satisfacción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usuario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sobre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comprensibilidad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elementos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seguridad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garantiza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protección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usuarios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 los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equipos.</a:t>
            </a:r>
            <a:endParaRPr sz="1200" dirty="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20"/>
              </a:spcBef>
            </a:pPr>
            <a:r>
              <a:rPr sz="1200" spc="-5" dirty="0">
                <a:latin typeface="Times New Roman"/>
                <a:cs typeface="Times New Roman"/>
              </a:rPr>
              <a:t>Palabras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clave: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automatización,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sistemas,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mecatrónica.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(DE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IGUAL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FORMA,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EL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RESUMEN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EN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INGLÉS)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6379" y="304800"/>
            <a:ext cx="2037714" cy="707390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37465" rIns="0" bIns="0" rtlCol="0">
            <a:spAutoFit/>
          </a:bodyPr>
          <a:lstStyle/>
          <a:p>
            <a:pPr marL="109855" marR="100965" indent="-1270"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MÍNIMO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200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PALABRAS EN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SOLO PÁRRAFO Y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APARTE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SOLO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PALABRAS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CLAVE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029" y="360429"/>
            <a:ext cx="2252916" cy="66445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3695" y="3855001"/>
            <a:ext cx="2008266" cy="15195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839200" y="1281545"/>
            <a:ext cx="2981960" cy="2559601"/>
            <a:chOff x="8858701" y="1597088"/>
            <a:chExt cx="2981960" cy="2172970"/>
          </a:xfrm>
        </p:grpSpPr>
        <p:sp>
          <p:nvSpPr>
            <p:cNvPr id="4" name="object 4"/>
            <p:cNvSpPr/>
            <p:nvPr/>
          </p:nvSpPr>
          <p:spPr>
            <a:xfrm>
              <a:off x="8858701" y="1597088"/>
              <a:ext cx="2981960" cy="2172970"/>
            </a:xfrm>
            <a:custGeom>
              <a:avLst/>
              <a:gdLst/>
              <a:ahLst/>
              <a:cxnLst/>
              <a:rect l="l" t="t" r="r" b="b"/>
              <a:pathLst>
                <a:path w="2981959" h="2172970">
                  <a:moveTo>
                    <a:pt x="1521878" y="66"/>
                  </a:moveTo>
                  <a:lnTo>
                    <a:pt x="1464335" y="0"/>
                  </a:lnTo>
                  <a:lnTo>
                    <a:pt x="1407105" y="1038"/>
                  </a:lnTo>
                  <a:lnTo>
                    <a:pt x="1350240" y="3167"/>
                  </a:lnTo>
                  <a:lnTo>
                    <a:pt x="1293796" y="6371"/>
                  </a:lnTo>
                  <a:lnTo>
                    <a:pt x="1237828" y="10633"/>
                  </a:lnTo>
                  <a:lnTo>
                    <a:pt x="1182389" y="15937"/>
                  </a:lnTo>
                  <a:lnTo>
                    <a:pt x="1127534" y="22269"/>
                  </a:lnTo>
                  <a:lnTo>
                    <a:pt x="1073317" y="29612"/>
                  </a:lnTo>
                  <a:lnTo>
                    <a:pt x="1019794" y="37950"/>
                  </a:lnTo>
                  <a:lnTo>
                    <a:pt x="967017" y="47268"/>
                  </a:lnTo>
                  <a:lnTo>
                    <a:pt x="915042" y="57550"/>
                  </a:lnTo>
                  <a:lnTo>
                    <a:pt x="863923" y="68780"/>
                  </a:lnTo>
                  <a:lnTo>
                    <a:pt x="813715" y="80943"/>
                  </a:lnTo>
                  <a:lnTo>
                    <a:pt x="764471" y="94022"/>
                  </a:lnTo>
                  <a:lnTo>
                    <a:pt x="716246" y="108003"/>
                  </a:lnTo>
                  <a:lnTo>
                    <a:pt x="669096" y="122868"/>
                  </a:lnTo>
                  <a:lnTo>
                    <a:pt x="623073" y="138602"/>
                  </a:lnTo>
                  <a:lnTo>
                    <a:pt x="578233" y="155191"/>
                  </a:lnTo>
                  <a:lnTo>
                    <a:pt x="534629" y="172617"/>
                  </a:lnTo>
                  <a:lnTo>
                    <a:pt x="492317" y="190865"/>
                  </a:lnTo>
                  <a:lnTo>
                    <a:pt x="451351" y="209919"/>
                  </a:lnTo>
                  <a:lnTo>
                    <a:pt x="411784" y="229764"/>
                  </a:lnTo>
                  <a:lnTo>
                    <a:pt x="373673" y="250384"/>
                  </a:lnTo>
                  <a:lnTo>
                    <a:pt x="337070" y="271763"/>
                  </a:lnTo>
                  <a:lnTo>
                    <a:pt x="302030" y="293885"/>
                  </a:lnTo>
                  <a:lnTo>
                    <a:pt x="268608" y="316734"/>
                  </a:lnTo>
                  <a:lnTo>
                    <a:pt x="236858" y="340295"/>
                  </a:lnTo>
                  <a:lnTo>
                    <a:pt x="206835" y="364552"/>
                  </a:lnTo>
                  <a:lnTo>
                    <a:pt x="152186" y="415091"/>
                  </a:lnTo>
                  <a:lnTo>
                    <a:pt x="105096" y="468224"/>
                  </a:lnTo>
                  <a:lnTo>
                    <a:pt x="66000" y="523826"/>
                  </a:lnTo>
                  <a:lnTo>
                    <a:pt x="34069" y="584635"/>
                  </a:lnTo>
                  <a:lnTo>
                    <a:pt x="11867" y="648858"/>
                  </a:lnTo>
                  <a:lnTo>
                    <a:pt x="1155" y="712809"/>
                  </a:lnTo>
                  <a:lnTo>
                    <a:pt x="0" y="744590"/>
                  </a:lnTo>
                  <a:lnTo>
                    <a:pt x="1587" y="776192"/>
                  </a:lnTo>
                  <a:lnTo>
                    <a:pt x="12820" y="838713"/>
                  </a:lnTo>
                  <a:lnTo>
                    <a:pt x="34508" y="900076"/>
                  </a:lnTo>
                  <a:lnTo>
                    <a:pt x="66306" y="959988"/>
                  </a:lnTo>
                  <a:lnTo>
                    <a:pt x="107870" y="1018153"/>
                  </a:lnTo>
                  <a:lnTo>
                    <a:pt x="158853" y="1074277"/>
                  </a:lnTo>
                  <a:lnTo>
                    <a:pt x="187770" y="1101481"/>
                  </a:lnTo>
                  <a:lnTo>
                    <a:pt x="218912" y="1128065"/>
                  </a:lnTo>
                  <a:lnTo>
                    <a:pt x="252237" y="1153991"/>
                  </a:lnTo>
                  <a:lnTo>
                    <a:pt x="287702" y="1179222"/>
                  </a:lnTo>
                  <a:lnTo>
                    <a:pt x="325263" y="1203722"/>
                  </a:lnTo>
                  <a:lnTo>
                    <a:pt x="364877" y="1227454"/>
                  </a:lnTo>
                  <a:lnTo>
                    <a:pt x="406501" y="1250380"/>
                  </a:lnTo>
                  <a:lnTo>
                    <a:pt x="450093" y="1272465"/>
                  </a:lnTo>
                  <a:lnTo>
                    <a:pt x="495608" y="1293671"/>
                  </a:lnTo>
                  <a:lnTo>
                    <a:pt x="543004" y="1313961"/>
                  </a:lnTo>
                  <a:lnTo>
                    <a:pt x="592238" y="1333299"/>
                  </a:lnTo>
                  <a:lnTo>
                    <a:pt x="643266" y="1351648"/>
                  </a:lnTo>
                  <a:lnTo>
                    <a:pt x="696046" y="1368971"/>
                  </a:lnTo>
                  <a:lnTo>
                    <a:pt x="750534" y="1385231"/>
                  </a:lnTo>
                  <a:lnTo>
                    <a:pt x="806688" y="1400390"/>
                  </a:lnTo>
                  <a:lnTo>
                    <a:pt x="864464" y="1414414"/>
                  </a:lnTo>
                  <a:lnTo>
                    <a:pt x="923818" y="1427264"/>
                  </a:lnTo>
                  <a:lnTo>
                    <a:pt x="984709" y="1438903"/>
                  </a:lnTo>
                  <a:lnTo>
                    <a:pt x="1047092" y="1449295"/>
                  </a:lnTo>
                  <a:lnTo>
                    <a:pt x="1110925" y="1458404"/>
                  </a:lnTo>
                  <a:lnTo>
                    <a:pt x="1301425" y="2172525"/>
                  </a:lnTo>
                  <a:lnTo>
                    <a:pt x="1678488" y="1477073"/>
                  </a:lnTo>
                  <a:lnTo>
                    <a:pt x="1740450" y="1472500"/>
                  </a:lnTo>
                  <a:lnTo>
                    <a:pt x="1801592" y="1466681"/>
                  </a:lnTo>
                  <a:lnTo>
                    <a:pt x="1861857" y="1459641"/>
                  </a:lnTo>
                  <a:lnTo>
                    <a:pt x="1921188" y="1451406"/>
                  </a:lnTo>
                  <a:lnTo>
                    <a:pt x="1979525" y="1442000"/>
                  </a:lnTo>
                  <a:lnTo>
                    <a:pt x="2036813" y="1431448"/>
                  </a:lnTo>
                  <a:lnTo>
                    <a:pt x="2092992" y="1419776"/>
                  </a:lnTo>
                  <a:lnTo>
                    <a:pt x="2148006" y="1407009"/>
                  </a:lnTo>
                  <a:lnTo>
                    <a:pt x="2201797" y="1393172"/>
                  </a:lnTo>
                  <a:lnTo>
                    <a:pt x="2254307" y="1378290"/>
                  </a:lnTo>
                  <a:lnTo>
                    <a:pt x="2305478" y="1362389"/>
                  </a:lnTo>
                  <a:lnTo>
                    <a:pt x="2355254" y="1345493"/>
                  </a:lnTo>
                  <a:lnTo>
                    <a:pt x="2403576" y="1327627"/>
                  </a:lnTo>
                  <a:lnTo>
                    <a:pt x="2450386" y="1308818"/>
                  </a:lnTo>
                  <a:lnTo>
                    <a:pt x="2495627" y="1289089"/>
                  </a:lnTo>
                  <a:lnTo>
                    <a:pt x="2539242" y="1268466"/>
                  </a:lnTo>
                  <a:lnTo>
                    <a:pt x="2581172" y="1246974"/>
                  </a:lnTo>
                  <a:lnTo>
                    <a:pt x="2621361" y="1224639"/>
                  </a:lnTo>
                  <a:lnTo>
                    <a:pt x="2659750" y="1201485"/>
                  </a:lnTo>
                  <a:lnTo>
                    <a:pt x="2696281" y="1177538"/>
                  </a:lnTo>
                  <a:lnTo>
                    <a:pt x="2730898" y="1152823"/>
                  </a:lnTo>
                  <a:lnTo>
                    <a:pt x="2763542" y="1127365"/>
                  </a:lnTo>
                  <a:lnTo>
                    <a:pt x="2794156" y="1101189"/>
                  </a:lnTo>
                  <a:lnTo>
                    <a:pt x="2822682" y="1074320"/>
                  </a:lnTo>
                  <a:lnTo>
                    <a:pt x="2849063" y="1046783"/>
                  </a:lnTo>
                  <a:lnTo>
                    <a:pt x="2895157" y="989808"/>
                  </a:lnTo>
                  <a:lnTo>
                    <a:pt x="2931978" y="930465"/>
                  </a:lnTo>
                  <a:lnTo>
                    <a:pt x="2960054" y="866215"/>
                  </a:lnTo>
                  <a:lnTo>
                    <a:pt x="2976468" y="802091"/>
                  </a:lnTo>
                  <a:lnTo>
                    <a:pt x="2981565" y="738388"/>
                  </a:lnTo>
                  <a:lnTo>
                    <a:pt x="2979977" y="706786"/>
                  </a:lnTo>
                  <a:lnTo>
                    <a:pt x="2968744" y="644265"/>
                  </a:lnTo>
                  <a:lnTo>
                    <a:pt x="2947056" y="582901"/>
                  </a:lnTo>
                  <a:lnTo>
                    <a:pt x="2915258" y="522990"/>
                  </a:lnTo>
                  <a:lnTo>
                    <a:pt x="2873694" y="464825"/>
                  </a:lnTo>
                  <a:lnTo>
                    <a:pt x="2822711" y="408701"/>
                  </a:lnTo>
                  <a:lnTo>
                    <a:pt x="2793794" y="381496"/>
                  </a:lnTo>
                  <a:lnTo>
                    <a:pt x="2762652" y="354913"/>
                  </a:lnTo>
                  <a:lnTo>
                    <a:pt x="2729327" y="328987"/>
                  </a:lnTo>
                  <a:lnTo>
                    <a:pt x="2693862" y="303756"/>
                  </a:lnTo>
                  <a:lnTo>
                    <a:pt x="2656301" y="279256"/>
                  </a:lnTo>
                  <a:lnTo>
                    <a:pt x="2616687" y="255524"/>
                  </a:lnTo>
                  <a:lnTo>
                    <a:pt x="2575063" y="232597"/>
                  </a:lnTo>
                  <a:lnTo>
                    <a:pt x="2531472" y="210513"/>
                  </a:lnTo>
                  <a:lnTo>
                    <a:pt x="2485956" y="189307"/>
                  </a:lnTo>
                  <a:lnTo>
                    <a:pt x="2438560" y="169016"/>
                  </a:lnTo>
                  <a:lnTo>
                    <a:pt x="2389326" y="149678"/>
                  </a:lnTo>
                  <a:lnTo>
                    <a:pt x="2338298" y="131329"/>
                  </a:lnTo>
                  <a:lnTo>
                    <a:pt x="2285518" y="114007"/>
                  </a:lnTo>
                  <a:lnTo>
                    <a:pt x="2231030" y="97747"/>
                  </a:lnTo>
                  <a:lnTo>
                    <a:pt x="2174876" y="82587"/>
                  </a:lnTo>
                  <a:lnTo>
                    <a:pt x="2117101" y="68564"/>
                  </a:lnTo>
                  <a:lnTo>
                    <a:pt x="2057746" y="55714"/>
                  </a:lnTo>
                  <a:lnTo>
                    <a:pt x="1996855" y="44075"/>
                  </a:lnTo>
                  <a:lnTo>
                    <a:pt x="1934472" y="33682"/>
                  </a:lnTo>
                  <a:lnTo>
                    <a:pt x="1870639" y="24574"/>
                  </a:lnTo>
                  <a:lnTo>
                    <a:pt x="1812367" y="17541"/>
                  </a:lnTo>
                  <a:lnTo>
                    <a:pt x="1754081" y="11708"/>
                  </a:lnTo>
                  <a:lnTo>
                    <a:pt x="1695834" y="7060"/>
                  </a:lnTo>
                  <a:lnTo>
                    <a:pt x="1637682" y="3581"/>
                  </a:lnTo>
                  <a:lnTo>
                    <a:pt x="1579679" y="1255"/>
                  </a:lnTo>
                  <a:lnTo>
                    <a:pt x="1521878" y="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58701" y="1597088"/>
              <a:ext cx="2981960" cy="2172970"/>
            </a:xfrm>
            <a:custGeom>
              <a:avLst/>
              <a:gdLst/>
              <a:ahLst/>
              <a:cxnLst/>
              <a:rect l="l" t="t" r="r" b="b"/>
              <a:pathLst>
                <a:path w="2981959" h="2172970">
                  <a:moveTo>
                    <a:pt x="1301425" y="2172525"/>
                  </a:moveTo>
                  <a:lnTo>
                    <a:pt x="1110925" y="1458404"/>
                  </a:lnTo>
                  <a:lnTo>
                    <a:pt x="1047092" y="1449295"/>
                  </a:lnTo>
                  <a:lnTo>
                    <a:pt x="984709" y="1438903"/>
                  </a:lnTo>
                  <a:lnTo>
                    <a:pt x="923818" y="1427264"/>
                  </a:lnTo>
                  <a:lnTo>
                    <a:pt x="864464" y="1414414"/>
                  </a:lnTo>
                  <a:lnTo>
                    <a:pt x="806688" y="1400390"/>
                  </a:lnTo>
                  <a:lnTo>
                    <a:pt x="750534" y="1385231"/>
                  </a:lnTo>
                  <a:lnTo>
                    <a:pt x="696046" y="1368971"/>
                  </a:lnTo>
                  <a:lnTo>
                    <a:pt x="643266" y="1351648"/>
                  </a:lnTo>
                  <a:lnTo>
                    <a:pt x="592238" y="1333299"/>
                  </a:lnTo>
                  <a:lnTo>
                    <a:pt x="543004" y="1313961"/>
                  </a:lnTo>
                  <a:lnTo>
                    <a:pt x="495608" y="1293671"/>
                  </a:lnTo>
                  <a:lnTo>
                    <a:pt x="450093" y="1272465"/>
                  </a:lnTo>
                  <a:lnTo>
                    <a:pt x="406501" y="1250380"/>
                  </a:lnTo>
                  <a:lnTo>
                    <a:pt x="364877" y="1227454"/>
                  </a:lnTo>
                  <a:lnTo>
                    <a:pt x="325263" y="1203722"/>
                  </a:lnTo>
                  <a:lnTo>
                    <a:pt x="287702" y="1179222"/>
                  </a:lnTo>
                  <a:lnTo>
                    <a:pt x="252237" y="1153991"/>
                  </a:lnTo>
                  <a:lnTo>
                    <a:pt x="218912" y="1128065"/>
                  </a:lnTo>
                  <a:lnTo>
                    <a:pt x="187770" y="1101481"/>
                  </a:lnTo>
                  <a:lnTo>
                    <a:pt x="158853" y="1074277"/>
                  </a:lnTo>
                  <a:lnTo>
                    <a:pt x="132205" y="1046489"/>
                  </a:lnTo>
                  <a:lnTo>
                    <a:pt x="85889" y="989307"/>
                  </a:lnTo>
                  <a:lnTo>
                    <a:pt x="49165" y="930232"/>
                  </a:lnTo>
                  <a:lnTo>
                    <a:pt x="22379" y="869557"/>
                  </a:lnTo>
                  <a:lnTo>
                    <a:pt x="5875" y="807578"/>
                  </a:lnTo>
                  <a:lnTo>
                    <a:pt x="0" y="744590"/>
                  </a:lnTo>
                  <a:lnTo>
                    <a:pt x="1155" y="712809"/>
                  </a:lnTo>
                  <a:lnTo>
                    <a:pt x="11867" y="648858"/>
                  </a:lnTo>
                  <a:lnTo>
                    <a:pt x="34069" y="584635"/>
                  </a:lnTo>
                  <a:lnTo>
                    <a:pt x="66000" y="523826"/>
                  </a:lnTo>
                  <a:lnTo>
                    <a:pt x="105096" y="468224"/>
                  </a:lnTo>
                  <a:lnTo>
                    <a:pt x="152186" y="415091"/>
                  </a:lnTo>
                  <a:lnTo>
                    <a:pt x="206835" y="364552"/>
                  </a:lnTo>
                  <a:lnTo>
                    <a:pt x="236858" y="340295"/>
                  </a:lnTo>
                  <a:lnTo>
                    <a:pt x="268608" y="316734"/>
                  </a:lnTo>
                  <a:lnTo>
                    <a:pt x="302030" y="293885"/>
                  </a:lnTo>
                  <a:lnTo>
                    <a:pt x="337070" y="271763"/>
                  </a:lnTo>
                  <a:lnTo>
                    <a:pt x="373673" y="250384"/>
                  </a:lnTo>
                  <a:lnTo>
                    <a:pt x="411784" y="229764"/>
                  </a:lnTo>
                  <a:lnTo>
                    <a:pt x="451351" y="209919"/>
                  </a:lnTo>
                  <a:lnTo>
                    <a:pt x="492317" y="190865"/>
                  </a:lnTo>
                  <a:lnTo>
                    <a:pt x="534629" y="172617"/>
                  </a:lnTo>
                  <a:lnTo>
                    <a:pt x="578233" y="155191"/>
                  </a:lnTo>
                  <a:lnTo>
                    <a:pt x="623073" y="138602"/>
                  </a:lnTo>
                  <a:lnTo>
                    <a:pt x="669096" y="122868"/>
                  </a:lnTo>
                  <a:lnTo>
                    <a:pt x="716246" y="108003"/>
                  </a:lnTo>
                  <a:lnTo>
                    <a:pt x="764471" y="94022"/>
                  </a:lnTo>
                  <a:lnTo>
                    <a:pt x="813715" y="80943"/>
                  </a:lnTo>
                  <a:lnTo>
                    <a:pt x="863923" y="68780"/>
                  </a:lnTo>
                  <a:lnTo>
                    <a:pt x="915042" y="57550"/>
                  </a:lnTo>
                  <a:lnTo>
                    <a:pt x="967017" y="47268"/>
                  </a:lnTo>
                  <a:lnTo>
                    <a:pt x="1019794" y="37950"/>
                  </a:lnTo>
                  <a:lnTo>
                    <a:pt x="1073317" y="29612"/>
                  </a:lnTo>
                  <a:lnTo>
                    <a:pt x="1127534" y="22269"/>
                  </a:lnTo>
                  <a:lnTo>
                    <a:pt x="1182389" y="15937"/>
                  </a:lnTo>
                  <a:lnTo>
                    <a:pt x="1237828" y="10633"/>
                  </a:lnTo>
                  <a:lnTo>
                    <a:pt x="1293796" y="6371"/>
                  </a:lnTo>
                  <a:lnTo>
                    <a:pt x="1350240" y="3167"/>
                  </a:lnTo>
                  <a:lnTo>
                    <a:pt x="1407105" y="1038"/>
                  </a:lnTo>
                  <a:lnTo>
                    <a:pt x="1464335" y="0"/>
                  </a:lnTo>
                  <a:lnTo>
                    <a:pt x="1521878" y="66"/>
                  </a:lnTo>
                  <a:lnTo>
                    <a:pt x="1579679" y="1255"/>
                  </a:lnTo>
                  <a:lnTo>
                    <a:pt x="1637682" y="3581"/>
                  </a:lnTo>
                  <a:lnTo>
                    <a:pt x="1695834" y="7060"/>
                  </a:lnTo>
                  <a:lnTo>
                    <a:pt x="1754081" y="11708"/>
                  </a:lnTo>
                  <a:lnTo>
                    <a:pt x="1812367" y="17541"/>
                  </a:lnTo>
                  <a:lnTo>
                    <a:pt x="1870639" y="24574"/>
                  </a:lnTo>
                  <a:lnTo>
                    <a:pt x="1934472" y="33682"/>
                  </a:lnTo>
                  <a:lnTo>
                    <a:pt x="1996855" y="44075"/>
                  </a:lnTo>
                  <a:lnTo>
                    <a:pt x="2057746" y="55714"/>
                  </a:lnTo>
                  <a:lnTo>
                    <a:pt x="2117101" y="68564"/>
                  </a:lnTo>
                  <a:lnTo>
                    <a:pt x="2174876" y="82587"/>
                  </a:lnTo>
                  <a:lnTo>
                    <a:pt x="2231030" y="97747"/>
                  </a:lnTo>
                  <a:lnTo>
                    <a:pt x="2285518" y="114007"/>
                  </a:lnTo>
                  <a:lnTo>
                    <a:pt x="2338298" y="131329"/>
                  </a:lnTo>
                  <a:lnTo>
                    <a:pt x="2389326" y="149678"/>
                  </a:lnTo>
                  <a:lnTo>
                    <a:pt x="2438560" y="169016"/>
                  </a:lnTo>
                  <a:lnTo>
                    <a:pt x="2485956" y="189307"/>
                  </a:lnTo>
                  <a:lnTo>
                    <a:pt x="2531472" y="210513"/>
                  </a:lnTo>
                  <a:lnTo>
                    <a:pt x="2575063" y="232597"/>
                  </a:lnTo>
                  <a:lnTo>
                    <a:pt x="2616687" y="255524"/>
                  </a:lnTo>
                  <a:lnTo>
                    <a:pt x="2656301" y="279256"/>
                  </a:lnTo>
                  <a:lnTo>
                    <a:pt x="2693862" y="303756"/>
                  </a:lnTo>
                  <a:lnTo>
                    <a:pt x="2729327" y="328987"/>
                  </a:lnTo>
                  <a:lnTo>
                    <a:pt x="2762652" y="354913"/>
                  </a:lnTo>
                  <a:lnTo>
                    <a:pt x="2793794" y="381496"/>
                  </a:lnTo>
                  <a:lnTo>
                    <a:pt x="2822711" y="408701"/>
                  </a:lnTo>
                  <a:lnTo>
                    <a:pt x="2849359" y="436489"/>
                  </a:lnTo>
                  <a:lnTo>
                    <a:pt x="2895675" y="493670"/>
                  </a:lnTo>
                  <a:lnTo>
                    <a:pt x="2932399" y="552746"/>
                  </a:lnTo>
                  <a:lnTo>
                    <a:pt x="2959185" y="613420"/>
                  </a:lnTo>
                  <a:lnTo>
                    <a:pt x="2975689" y="675399"/>
                  </a:lnTo>
                  <a:lnTo>
                    <a:pt x="2981565" y="738388"/>
                  </a:lnTo>
                  <a:lnTo>
                    <a:pt x="2980409" y="770169"/>
                  </a:lnTo>
                  <a:lnTo>
                    <a:pt x="2969697" y="834119"/>
                  </a:lnTo>
                  <a:lnTo>
                    <a:pt x="2947495" y="898343"/>
                  </a:lnTo>
                  <a:lnTo>
                    <a:pt x="2914756" y="960420"/>
                  </a:lnTo>
                  <a:lnTo>
                    <a:pt x="2873240" y="1018605"/>
                  </a:lnTo>
                  <a:lnTo>
                    <a:pt x="2822682" y="1074320"/>
                  </a:lnTo>
                  <a:lnTo>
                    <a:pt x="2794156" y="1101189"/>
                  </a:lnTo>
                  <a:lnTo>
                    <a:pt x="2763542" y="1127365"/>
                  </a:lnTo>
                  <a:lnTo>
                    <a:pt x="2730898" y="1152823"/>
                  </a:lnTo>
                  <a:lnTo>
                    <a:pt x="2696281" y="1177538"/>
                  </a:lnTo>
                  <a:lnTo>
                    <a:pt x="2659750" y="1201485"/>
                  </a:lnTo>
                  <a:lnTo>
                    <a:pt x="2621361" y="1224639"/>
                  </a:lnTo>
                  <a:lnTo>
                    <a:pt x="2581172" y="1246974"/>
                  </a:lnTo>
                  <a:lnTo>
                    <a:pt x="2539242" y="1268466"/>
                  </a:lnTo>
                  <a:lnTo>
                    <a:pt x="2495627" y="1289089"/>
                  </a:lnTo>
                  <a:lnTo>
                    <a:pt x="2450386" y="1308818"/>
                  </a:lnTo>
                  <a:lnTo>
                    <a:pt x="2403576" y="1327627"/>
                  </a:lnTo>
                  <a:lnTo>
                    <a:pt x="2355254" y="1345493"/>
                  </a:lnTo>
                  <a:lnTo>
                    <a:pt x="2305478" y="1362389"/>
                  </a:lnTo>
                  <a:lnTo>
                    <a:pt x="2254307" y="1378290"/>
                  </a:lnTo>
                  <a:lnTo>
                    <a:pt x="2201797" y="1393172"/>
                  </a:lnTo>
                  <a:lnTo>
                    <a:pt x="2148006" y="1407009"/>
                  </a:lnTo>
                  <a:lnTo>
                    <a:pt x="2092992" y="1419776"/>
                  </a:lnTo>
                  <a:lnTo>
                    <a:pt x="2036813" y="1431448"/>
                  </a:lnTo>
                  <a:lnTo>
                    <a:pt x="1979525" y="1442000"/>
                  </a:lnTo>
                  <a:lnTo>
                    <a:pt x="1921188" y="1451406"/>
                  </a:lnTo>
                  <a:lnTo>
                    <a:pt x="1861857" y="1459641"/>
                  </a:lnTo>
                  <a:lnTo>
                    <a:pt x="1801592" y="1466681"/>
                  </a:lnTo>
                  <a:lnTo>
                    <a:pt x="1740450" y="1472500"/>
                  </a:lnTo>
                  <a:lnTo>
                    <a:pt x="1678488" y="1477073"/>
                  </a:lnTo>
                  <a:lnTo>
                    <a:pt x="1301425" y="2172525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031" y="448930"/>
            <a:ext cx="2545069" cy="6657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0291" y="155447"/>
            <a:ext cx="4471416" cy="654710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58640" y="153860"/>
            <a:ext cx="4474845" cy="655065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R="215900" algn="r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372600" y="1447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Verificar titulo de proyecto o monografía corresponda con la nota de aceptación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01872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0" y="428704"/>
            <a:ext cx="6096000" cy="1538883"/>
          </a:xfrm>
        </p:spPr>
        <p:txBody>
          <a:bodyPr/>
          <a:lstStyle/>
          <a:p>
            <a:r>
              <a:rPr lang="es-ES" dirty="0"/>
              <a:t>Carta de Autorización para publicación </a:t>
            </a:r>
            <a:endParaRPr lang="es-CO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9391" t="21574" r="51115" b="18646"/>
          <a:stretch/>
        </p:blipFill>
        <p:spPr bwMode="auto">
          <a:xfrm>
            <a:off x="1143000" y="1198146"/>
            <a:ext cx="4779010" cy="5126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54185" t="20924" r="17585" b="11152"/>
          <a:stretch/>
        </p:blipFill>
        <p:spPr bwMode="auto">
          <a:xfrm>
            <a:off x="6705600" y="1676400"/>
            <a:ext cx="3810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6" y="445646"/>
            <a:ext cx="2545069" cy="6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5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1920" y="407922"/>
            <a:ext cx="3439286" cy="384721"/>
          </a:xfrm>
        </p:spPr>
        <p:txBody>
          <a:bodyPr/>
          <a:lstStyle/>
          <a:p>
            <a:r>
              <a:rPr lang="es-ES" dirty="0"/>
              <a:t>Carta de Confidencialidad </a:t>
            </a:r>
            <a:endParaRPr lang="es-CO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31967" t="21328" r="28659" b="10611"/>
          <a:stretch/>
        </p:blipFill>
        <p:spPr bwMode="auto">
          <a:xfrm>
            <a:off x="3431263" y="1096319"/>
            <a:ext cx="48006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31" y="407922"/>
            <a:ext cx="2545069" cy="6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4773" y="882269"/>
            <a:ext cx="5445760" cy="5807075"/>
            <a:chOff x="4664773" y="882269"/>
            <a:chExt cx="5445760" cy="5807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0935" y="971163"/>
              <a:ext cx="5010500" cy="56765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66360" y="883856"/>
              <a:ext cx="5442585" cy="5803900"/>
            </a:xfrm>
            <a:custGeom>
              <a:avLst/>
              <a:gdLst/>
              <a:ahLst/>
              <a:cxnLst/>
              <a:rect l="l" t="t" r="r" b="b"/>
              <a:pathLst>
                <a:path w="5442584" h="5803900">
                  <a:moveTo>
                    <a:pt x="0" y="5803519"/>
                  </a:moveTo>
                  <a:lnTo>
                    <a:pt x="5442331" y="5803519"/>
                  </a:lnTo>
                  <a:lnTo>
                    <a:pt x="5442331" y="0"/>
                  </a:lnTo>
                  <a:lnTo>
                    <a:pt x="0" y="0"/>
                  </a:lnTo>
                  <a:lnTo>
                    <a:pt x="0" y="58035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9182" y="184784"/>
            <a:ext cx="666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TABLA</a:t>
            </a:r>
            <a:r>
              <a:rPr sz="2400" spc="-5" dirty="0"/>
              <a:t> DE</a:t>
            </a:r>
            <a:r>
              <a:rPr sz="2400" spc="-25" dirty="0"/>
              <a:t> </a:t>
            </a:r>
            <a:r>
              <a:rPr sz="2400" spc="-5" dirty="0"/>
              <a:t>CONTENIDO</a:t>
            </a:r>
            <a:r>
              <a:rPr sz="2400" spc="-25" dirty="0"/>
              <a:t> </a:t>
            </a:r>
            <a:r>
              <a:rPr sz="2400" dirty="0"/>
              <a:t>Y</a:t>
            </a:r>
            <a:r>
              <a:rPr sz="2400" spc="-5" dirty="0"/>
              <a:t> </a:t>
            </a:r>
            <a:r>
              <a:rPr sz="2400" spc="-10" dirty="0"/>
              <a:t>JERARQUÍA</a:t>
            </a:r>
            <a:r>
              <a:rPr sz="2400" spc="-25" dirty="0"/>
              <a:t> </a:t>
            </a:r>
            <a:r>
              <a:rPr sz="2400" spc="-5" dirty="0"/>
              <a:t>DE</a:t>
            </a:r>
            <a:r>
              <a:rPr sz="2400" spc="-10" dirty="0"/>
              <a:t> </a:t>
            </a:r>
            <a:r>
              <a:rPr sz="2400" spc="-15" dirty="0"/>
              <a:t>LOS </a:t>
            </a:r>
            <a:r>
              <a:rPr sz="2400" spc="-10" dirty="0"/>
              <a:t>TÍTULOS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042" y="369275"/>
            <a:ext cx="2803791" cy="7519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828656" y="953211"/>
            <a:ext cx="831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66769" y="1279397"/>
            <a:ext cx="6427470" cy="5280025"/>
            <a:chOff x="3866769" y="1279397"/>
            <a:chExt cx="6427470" cy="5280025"/>
          </a:xfrm>
        </p:grpSpPr>
        <p:sp>
          <p:nvSpPr>
            <p:cNvPr id="9" name="object 9"/>
            <p:cNvSpPr/>
            <p:nvPr/>
          </p:nvSpPr>
          <p:spPr>
            <a:xfrm>
              <a:off x="3876294" y="2302001"/>
              <a:ext cx="769620" cy="4247515"/>
            </a:xfrm>
            <a:custGeom>
              <a:avLst/>
              <a:gdLst/>
              <a:ahLst/>
              <a:cxnLst/>
              <a:rect l="l" t="t" r="r" b="b"/>
              <a:pathLst>
                <a:path w="769620" h="4247515">
                  <a:moveTo>
                    <a:pt x="769619" y="4247388"/>
                  </a:moveTo>
                  <a:lnTo>
                    <a:pt x="692082" y="4246084"/>
                  </a:lnTo>
                  <a:lnTo>
                    <a:pt x="619857" y="4242347"/>
                  </a:lnTo>
                  <a:lnTo>
                    <a:pt x="554492" y="4236434"/>
                  </a:lnTo>
                  <a:lnTo>
                    <a:pt x="497538" y="4228603"/>
                  </a:lnTo>
                  <a:lnTo>
                    <a:pt x="450543" y="4219111"/>
                  </a:lnTo>
                  <a:lnTo>
                    <a:pt x="392630" y="4196178"/>
                  </a:lnTo>
                  <a:lnTo>
                    <a:pt x="384809" y="4183253"/>
                  </a:lnTo>
                  <a:lnTo>
                    <a:pt x="384809" y="2053209"/>
                  </a:lnTo>
                  <a:lnTo>
                    <a:pt x="376989" y="2040321"/>
                  </a:lnTo>
                  <a:lnTo>
                    <a:pt x="319076" y="2017441"/>
                  </a:lnTo>
                  <a:lnTo>
                    <a:pt x="272081" y="2007965"/>
                  </a:lnTo>
                  <a:lnTo>
                    <a:pt x="215127" y="2000144"/>
                  </a:lnTo>
                  <a:lnTo>
                    <a:pt x="149762" y="1994237"/>
                  </a:lnTo>
                  <a:lnTo>
                    <a:pt x="77537" y="1990503"/>
                  </a:lnTo>
                  <a:lnTo>
                    <a:pt x="0" y="1989201"/>
                  </a:lnTo>
                  <a:lnTo>
                    <a:pt x="77537" y="1987893"/>
                  </a:lnTo>
                  <a:lnTo>
                    <a:pt x="149762" y="1984144"/>
                  </a:lnTo>
                  <a:lnTo>
                    <a:pt x="215127" y="1978217"/>
                  </a:lnTo>
                  <a:lnTo>
                    <a:pt x="272081" y="1970373"/>
                  </a:lnTo>
                  <a:lnTo>
                    <a:pt x="319076" y="1960874"/>
                  </a:lnTo>
                  <a:lnTo>
                    <a:pt x="376989" y="1937958"/>
                  </a:lnTo>
                  <a:lnTo>
                    <a:pt x="384809" y="1925066"/>
                  </a:lnTo>
                  <a:lnTo>
                    <a:pt x="384809" y="64135"/>
                  </a:lnTo>
                  <a:lnTo>
                    <a:pt x="392630" y="51206"/>
                  </a:lnTo>
                  <a:lnTo>
                    <a:pt x="450543" y="28271"/>
                  </a:lnTo>
                  <a:lnTo>
                    <a:pt x="497538" y="18780"/>
                  </a:lnTo>
                  <a:lnTo>
                    <a:pt x="554492" y="10950"/>
                  </a:lnTo>
                  <a:lnTo>
                    <a:pt x="619857" y="5038"/>
                  </a:lnTo>
                  <a:lnTo>
                    <a:pt x="692082" y="1302"/>
                  </a:lnTo>
                  <a:lnTo>
                    <a:pt x="769619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16502" y="1279397"/>
              <a:ext cx="6277610" cy="673735"/>
            </a:xfrm>
            <a:custGeom>
              <a:avLst/>
              <a:gdLst/>
              <a:ahLst/>
              <a:cxnLst/>
              <a:rect l="l" t="t" r="r" b="b"/>
              <a:pathLst>
                <a:path w="6277609" h="673735">
                  <a:moveTo>
                    <a:pt x="653161" y="625983"/>
                  </a:moveTo>
                  <a:lnTo>
                    <a:pt x="76200" y="625983"/>
                  </a:lnTo>
                  <a:lnTo>
                    <a:pt x="76200" y="597408"/>
                  </a:lnTo>
                  <a:lnTo>
                    <a:pt x="0" y="635508"/>
                  </a:lnTo>
                  <a:lnTo>
                    <a:pt x="76200" y="673608"/>
                  </a:lnTo>
                  <a:lnTo>
                    <a:pt x="76200" y="645033"/>
                  </a:lnTo>
                  <a:lnTo>
                    <a:pt x="653161" y="645033"/>
                  </a:lnTo>
                  <a:lnTo>
                    <a:pt x="653161" y="625983"/>
                  </a:lnTo>
                  <a:close/>
                </a:path>
                <a:path w="6277609" h="673735">
                  <a:moveTo>
                    <a:pt x="6277610" y="38100"/>
                  </a:moveTo>
                  <a:lnTo>
                    <a:pt x="6258560" y="28575"/>
                  </a:lnTo>
                  <a:lnTo>
                    <a:pt x="6201410" y="0"/>
                  </a:lnTo>
                  <a:lnTo>
                    <a:pt x="6201410" y="28575"/>
                  </a:lnTo>
                  <a:lnTo>
                    <a:pt x="4027932" y="28575"/>
                  </a:lnTo>
                  <a:lnTo>
                    <a:pt x="4027932" y="47625"/>
                  </a:lnTo>
                  <a:lnTo>
                    <a:pt x="6201410" y="47625"/>
                  </a:lnTo>
                  <a:lnTo>
                    <a:pt x="6201410" y="76200"/>
                  </a:lnTo>
                  <a:lnTo>
                    <a:pt x="6258560" y="47625"/>
                  </a:lnTo>
                  <a:lnTo>
                    <a:pt x="6277610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9644" y="3429000"/>
            <a:ext cx="3489960" cy="1971039"/>
          </a:xfrm>
          <a:prstGeom prst="rect">
            <a:avLst/>
          </a:prstGeom>
          <a:solidFill>
            <a:srgbClr val="2D75B6"/>
          </a:solidFill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377825" marR="81280" indent="-287020" algn="just">
              <a:lnSpc>
                <a:spcPct val="100000"/>
              </a:lnSpc>
              <a:buFont typeface="Arial MT"/>
              <a:buChar char="•"/>
              <a:tabLst>
                <a:tab pos="37846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títulos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tabla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alcanzar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máximo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 cinco niveles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nomenclatura.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1724" y="1456944"/>
            <a:ext cx="2296795" cy="7378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79705" marR="175895"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Dejar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siempre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espacio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después de </a:t>
            </a:r>
            <a:r>
              <a:rPr sz="1400" b="1" spc="-5" dirty="0">
                <a:latin typeface="Calibri"/>
                <a:cs typeface="Calibri"/>
              </a:rPr>
              <a:t>cada </a:t>
            </a:r>
            <a:r>
              <a:rPr sz="1400" b="1" dirty="0">
                <a:latin typeface="Calibri"/>
                <a:cs typeface="Calibri"/>
              </a:rPr>
              <a:t>título </a:t>
            </a:r>
            <a:r>
              <a:rPr sz="1400" b="1" spc="-5" dirty="0">
                <a:latin typeface="Calibri"/>
                <a:cs typeface="Calibri"/>
              </a:rPr>
              <a:t>en </a:t>
            </a:r>
            <a:r>
              <a:rPr sz="1400" b="1" dirty="0">
                <a:latin typeface="Calibri"/>
                <a:cs typeface="Calibri"/>
              </a:rPr>
              <a:t> las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preliminares.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52531" y="947927"/>
            <a:ext cx="1736089" cy="7378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42875" marR="133350" indent="73025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Calibri"/>
                <a:cs typeface="Calibri"/>
              </a:rPr>
              <a:t>No dejar </a:t>
            </a:r>
            <a:r>
              <a:rPr sz="1400" b="1" spc="-5" dirty="0">
                <a:latin typeface="Calibri"/>
                <a:cs typeface="Calibri"/>
              </a:rPr>
              <a:t>espacios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antes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cada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título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preliminares.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08591" y="1944370"/>
            <a:ext cx="238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Times New Roman"/>
                <a:cs typeface="Times New Roman"/>
              </a:rPr>
              <a:t>P</a:t>
            </a:r>
            <a:r>
              <a:rPr sz="900" b="1" spc="-5" dirty="0">
                <a:latin typeface="Times New Roman"/>
                <a:cs typeface="Times New Roman"/>
              </a:rPr>
              <a:t>á</a:t>
            </a:r>
            <a:r>
              <a:rPr sz="900" b="1" spc="5" dirty="0">
                <a:latin typeface="Times New Roman"/>
                <a:cs typeface="Times New Roman"/>
              </a:rPr>
              <a:t>g</a:t>
            </a:r>
            <a:r>
              <a:rPr sz="900" b="1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725" y="372621"/>
            <a:ext cx="2252916" cy="6644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6002" y="140284"/>
            <a:ext cx="6663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TABLA</a:t>
            </a:r>
            <a:r>
              <a:rPr sz="2400" spc="-5" dirty="0"/>
              <a:t> DE</a:t>
            </a:r>
            <a:r>
              <a:rPr sz="2400" spc="-25" dirty="0"/>
              <a:t> </a:t>
            </a:r>
            <a:r>
              <a:rPr sz="2400" spc="-5" dirty="0"/>
              <a:t>CONTENIDO</a:t>
            </a:r>
            <a:r>
              <a:rPr sz="2400" spc="-35" dirty="0"/>
              <a:t> </a:t>
            </a:r>
            <a:r>
              <a:rPr sz="2400" dirty="0"/>
              <a:t>Y</a:t>
            </a:r>
            <a:r>
              <a:rPr sz="2400" spc="-5" dirty="0"/>
              <a:t> JERARQUÍA</a:t>
            </a:r>
            <a:r>
              <a:rPr sz="2400" spc="-30" dirty="0"/>
              <a:t> </a:t>
            </a:r>
            <a:r>
              <a:rPr sz="2400" spc="-5" dirty="0"/>
              <a:t>DE</a:t>
            </a:r>
            <a:r>
              <a:rPr sz="2400" spc="-10" dirty="0"/>
              <a:t> </a:t>
            </a:r>
            <a:r>
              <a:rPr sz="2400" spc="-15" dirty="0"/>
              <a:t>LOS</a:t>
            </a:r>
            <a:r>
              <a:rPr sz="2400" spc="-25" dirty="0"/>
              <a:t> </a:t>
            </a:r>
            <a:r>
              <a:rPr sz="2400" spc="-10" dirty="0"/>
              <a:t>TÍTULOS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888491" y="796925"/>
            <a:ext cx="9255760" cy="5977890"/>
            <a:chOff x="888491" y="796925"/>
            <a:chExt cx="9255760" cy="59778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759" y="800098"/>
              <a:ext cx="5964936" cy="59710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74108" y="798512"/>
              <a:ext cx="5968365" cy="5974715"/>
            </a:xfrm>
            <a:custGeom>
              <a:avLst/>
              <a:gdLst/>
              <a:ahLst/>
              <a:cxnLst/>
              <a:rect l="l" t="t" r="r" b="b"/>
              <a:pathLst>
                <a:path w="5968365" h="5974715">
                  <a:moveTo>
                    <a:pt x="0" y="5974207"/>
                  </a:moveTo>
                  <a:lnTo>
                    <a:pt x="5968111" y="5974207"/>
                  </a:lnTo>
                  <a:lnTo>
                    <a:pt x="5968111" y="0"/>
                  </a:lnTo>
                  <a:lnTo>
                    <a:pt x="0" y="0"/>
                  </a:lnTo>
                  <a:lnTo>
                    <a:pt x="0" y="59742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8491" y="4759452"/>
              <a:ext cx="3736086" cy="10447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215" y="1837944"/>
              <a:ext cx="2170176" cy="3895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1848" y="1157792"/>
            <a:ext cx="3928745" cy="5354320"/>
            <a:chOff x="881848" y="1157792"/>
            <a:chExt cx="3928745" cy="5354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7578" y="3945636"/>
              <a:ext cx="1932045" cy="25664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8198" y="1164142"/>
              <a:ext cx="3916045" cy="2836545"/>
            </a:xfrm>
            <a:custGeom>
              <a:avLst/>
              <a:gdLst/>
              <a:ahLst/>
              <a:cxnLst/>
              <a:rect l="l" t="t" r="r" b="b"/>
              <a:pathLst>
                <a:path w="3916045" h="2836545">
                  <a:moveTo>
                    <a:pt x="1977924" y="0"/>
                  </a:moveTo>
                  <a:lnTo>
                    <a:pt x="1922716" y="103"/>
                  </a:lnTo>
                  <a:lnTo>
                    <a:pt x="1867722" y="1110"/>
                  </a:lnTo>
                  <a:lnTo>
                    <a:pt x="1812969" y="3010"/>
                  </a:lnTo>
                  <a:lnTo>
                    <a:pt x="1758485" y="5794"/>
                  </a:lnTo>
                  <a:lnTo>
                    <a:pt x="1704299" y="9454"/>
                  </a:lnTo>
                  <a:lnTo>
                    <a:pt x="1650438" y="13979"/>
                  </a:lnTo>
                  <a:lnTo>
                    <a:pt x="1596932" y="19360"/>
                  </a:lnTo>
                  <a:lnTo>
                    <a:pt x="1543808" y="25588"/>
                  </a:lnTo>
                  <a:lnTo>
                    <a:pt x="1491094" y="32655"/>
                  </a:lnTo>
                  <a:lnTo>
                    <a:pt x="1438820" y="40550"/>
                  </a:lnTo>
                  <a:lnTo>
                    <a:pt x="1387012" y="49265"/>
                  </a:lnTo>
                  <a:lnTo>
                    <a:pt x="1335700" y="58789"/>
                  </a:lnTo>
                  <a:lnTo>
                    <a:pt x="1284911" y="69115"/>
                  </a:lnTo>
                  <a:lnTo>
                    <a:pt x="1234674" y="80232"/>
                  </a:lnTo>
                  <a:lnTo>
                    <a:pt x="1185016" y="92132"/>
                  </a:lnTo>
                  <a:lnTo>
                    <a:pt x="1135967" y="104805"/>
                  </a:lnTo>
                  <a:lnTo>
                    <a:pt x="1087555" y="118242"/>
                  </a:lnTo>
                  <a:lnTo>
                    <a:pt x="1039807" y="132433"/>
                  </a:lnTo>
                  <a:lnTo>
                    <a:pt x="992752" y="147370"/>
                  </a:lnTo>
                  <a:lnTo>
                    <a:pt x="946418" y="163043"/>
                  </a:lnTo>
                  <a:lnTo>
                    <a:pt x="900833" y="179442"/>
                  </a:lnTo>
                  <a:lnTo>
                    <a:pt x="856026" y="196560"/>
                  </a:lnTo>
                  <a:lnTo>
                    <a:pt x="812025" y="214385"/>
                  </a:lnTo>
                  <a:lnTo>
                    <a:pt x="768858" y="232910"/>
                  </a:lnTo>
                  <a:lnTo>
                    <a:pt x="726553" y="252125"/>
                  </a:lnTo>
                  <a:lnTo>
                    <a:pt x="685139" y="272020"/>
                  </a:lnTo>
                  <a:lnTo>
                    <a:pt x="644643" y="292586"/>
                  </a:lnTo>
                  <a:lnTo>
                    <a:pt x="605095" y="313815"/>
                  </a:lnTo>
                  <a:lnTo>
                    <a:pt x="566521" y="335697"/>
                  </a:lnTo>
                  <a:lnTo>
                    <a:pt x="528951" y="358222"/>
                  </a:lnTo>
                  <a:lnTo>
                    <a:pt x="492413" y="381381"/>
                  </a:lnTo>
                  <a:lnTo>
                    <a:pt x="456935" y="405165"/>
                  </a:lnTo>
                  <a:lnTo>
                    <a:pt x="422544" y="429566"/>
                  </a:lnTo>
                  <a:lnTo>
                    <a:pt x="389270" y="454572"/>
                  </a:lnTo>
                  <a:lnTo>
                    <a:pt x="357141" y="480177"/>
                  </a:lnTo>
                  <a:lnTo>
                    <a:pt x="326185" y="506369"/>
                  </a:lnTo>
                  <a:lnTo>
                    <a:pt x="296429" y="533140"/>
                  </a:lnTo>
                  <a:lnTo>
                    <a:pt x="267903" y="560480"/>
                  </a:lnTo>
                  <a:lnTo>
                    <a:pt x="240635" y="588381"/>
                  </a:lnTo>
                  <a:lnTo>
                    <a:pt x="214652" y="616832"/>
                  </a:lnTo>
                  <a:lnTo>
                    <a:pt x="166657" y="675352"/>
                  </a:lnTo>
                  <a:lnTo>
                    <a:pt x="124144" y="735964"/>
                  </a:lnTo>
                  <a:lnTo>
                    <a:pt x="87338" y="798596"/>
                  </a:lnTo>
                  <a:lnTo>
                    <a:pt x="55225" y="866122"/>
                  </a:lnTo>
                  <a:lnTo>
                    <a:pt x="41358" y="901625"/>
                  </a:lnTo>
                  <a:lnTo>
                    <a:pt x="19698" y="972626"/>
                  </a:lnTo>
                  <a:lnTo>
                    <a:pt x="5998" y="1043475"/>
                  </a:lnTo>
                  <a:lnTo>
                    <a:pt x="87" y="1113999"/>
                  </a:lnTo>
                  <a:lnTo>
                    <a:pt x="0" y="1149085"/>
                  </a:lnTo>
                  <a:lnTo>
                    <a:pt x="1796" y="1184026"/>
                  </a:lnTo>
                  <a:lnTo>
                    <a:pt x="10956" y="1253382"/>
                  </a:lnTo>
                  <a:lnTo>
                    <a:pt x="27397" y="1321894"/>
                  </a:lnTo>
                  <a:lnTo>
                    <a:pt x="50950" y="1389389"/>
                  </a:lnTo>
                  <a:lnTo>
                    <a:pt x="81445" y="1455694"/>
                  </a:lnTo>
                  <a:lnTo>
                    <a:pt x="118713" y="1520636"/>
                  </a:lnTo>
                  <a:lnTo>
                    <a:pt x="139834" y="1552541"/>
                  </a:lnTo>
                  <a:lnTo>
                    <a:pt x="162585" y="1584042"/>
                  </a:lnTo>
                  <a:lnTo>
                    <a:pt x="186944" y="1615114"/>
                  </a:lnTo>
                  <a:lnTo>
                    <a:pt x="212890" y="1645738"/>
                  </a:lnTo>
                  <a:lnTo>
                    <a:pt x="240402" y="1675891"/>
                  </a:lnTo>
                  <a:lnTo>
                    <a:pt x="269459" y="1705552"/>
                  </a:lnTo>
                  <a:lnTo>
                    <a:pt x="300040" y="1734700"/>
                  </a:lnTo>
                  <a:lnTo>
                    <a:pt x="332124" y="1763311"/>
                  </a:lnTo>
                  <a:lnTo>
                    <a:pt x="365689" y="1791366"/>
                  </a:lnTo>
                  <a:lnTo>
                    <a:pt x="400714" y="1818842"/>
                  </a:lnTo>
                  <a:lnTo>
                    <a:pt x="437178" y="1845718"/>
                  </a:lnTo>
                  <a:lnTo>
                    <a:pt x="475060" y="1871971"/>
                  </a:lnTo>
                  <a:lnTo>
                    <a:pt x="514339" y="1897581"/>
                  </a:lnTo>
                  <a:lnTo>
                    <a:pt x="554993" y="1922526"/>
                  </a:lnTo>
                  <a:lnTo>
                    <a:pt x="597001" y="1946783"/>
                  </a:lnTo>
                  <a:lnTo>
                    <a:pt x="640342" y="1970333"/>
                  </a:lnTo>
                  <a:lnTo>
                    <a:pt x="684996" y="1993152"/>
                  </a:lnTo>
                  <a:lnTo>
                    <a:pt x="730940" y="2015219"/>
                  </a:lnTo>
                  <a:lnTo>
                    <a:pt x="778153" y="2036513"/>
                  </a:lnTo>
                  <a:lnTo>
                    <a:pt x="826615" y="2057011"/>
                  </a:lnTo>
                  <a:lnTo>
                    <a:pt x="876304" y="2076693"/>
                  </a:lnTo>
                  <a:lnTo>
                    <a:pt x="927199" y="2095537"/>
                  </a:lnTo>
                  <a:lnTo>
                    <a:pt x="979279" y="2113521"/>
                  </a:lnTo>
                  <a:lnTo>
                    <a:pt x="1032522" y="2130623"/>
                  </a:lnTo>
                  <a:lnTo>
                    <a:pt x="1086908" y="2146822"/>
                  </a:lnTo>
                  <a:lnTo>
                    <a:pt x="1142415" y="2162096"/>
                  </a:lnTo>
                  <a:lnTo>
                    <a:pt x="1199022" y="2176423"/>
                  </a:lnTo>
                  <a:lnTo>
                    <a:pt x="1256708" y="2189783"/>
                  </a:lnTo>
                  <a:lnTo>
                    <a:pt x="1315452" y="2202152"/>
                  </a:lnTo>
                  <a:lnTo>
                    <a:pt x="1375232" y="2213510"/>
                  </a:lnTo>
                  <a:lnTo>
                    <a:pt x="1436028" y="2223836"/>
                  </a:lnTo>
                  <a:lnTo>
                    <a:pt x="1728001" y="2836230"/>
                  </a:lnTo>
                  <a:lnTo>
                    <a:pt x="2180756" y="2257491"/>
                  </a:lnTo>
                  <a:lnTo>
                    <a:pt x="2239963" y="2253038"/>
                  </a:lnTo>
                  <a:lnTo>
                    <a:pt x="2298637" y="2247575"/>
                  </a:lnTo>
                  <a:lnTo>
                    <a:pt x="2356747" y="2241118"/>
                  </a:lnTo>
                  <a:lnTo>
                    <a:pt x="2414265" y="2233679"/>
                  </a:lnTo>
                  <a:lnTo>
                    <a:pt x="2471161" y="2225275"/>
                  </a:lnTo>
                  <a:lnTo>
                    <a:pt x="2527407" y="2215919"/>
                  </a:lnTo>
                  <a:lnTo>
                    <a:pt x="2582973" y="2205625"/>
                  </a:lnTo>
                  <a:lnTo>
                    <a:pt x="2637831" y="2194408"/>
                  </a:lnTo>
                  <a:lnTo>
                    <a:pt x="2691950" y="2182283"/>
                  </a:lnTo>
                  <a:lnTo>
                    <a:pt x="2745303" y="2169263"/>
                  </a:lnTo>
                  <a:lnTo>
                    <a:pt x="2797859" y="2155364"/>
                  </a:lnTo>
                  <a:lnTo>
                    <a:pt x="2849589" y="2140599"/>
                  </a:lnTo>
                  <a:lnTo>
                    <a:pt x="2900465" y="2124984"/>
                  </a:lnTo>
                  <a:lnTo>
                    <a:pt x="2950457" y="2108532"/>
                  </a:lnTo>
                  <a:lnTo>
                    <a:pt x="2999537" y="2091258"/>
                  </a:lnTo>
                  <a:lnTo>
                    <a:pt x="3047674" y="2073176"/>
                  </a:lnTo>
                  <a:lnTo>
                    <a:pt x="3094840" y="2054301"/>
                  </a:lnTo>
                  <a:lnTo>
                    <a:pt x="3141006" y="2034647"/>
                  </a:lnTo>
                  <a:lnTo>
                    <a:pt x="3186143" y="2014229"/>
                  </a:lnTo>
                  <a:lnTo>
                    <a:pt x="3230220" y="1993061"/>
                  </a:lnTo>
                  <a:lnTo>
                    <a:pt x="3273210" y="1971157"/>
                  </a:lnTo>
                  <a:lnTo>
                    <a:pt x="3315084" y="1948532"/>
                  </a:lnTo>
                  <a:lnTo>
                    <a:pt x="3355811" y="1925200"/>
                  </a:lnTo>
                  <a:lnTo>
                    <a:pt x="3395363" y="1901176"/>
                  </a:lnTo>
                  <a:lnTo>
                    <a:pt x="3433710" y="1876474"/>
                  </a:lnTo>
                  <a:lnTo>
                    <a:pt x="3470824" y="1851109"/>
                  </a:lnTo>
                  <a:lnTo>
                    <a:pt x="3506676" y="1825095"/>
                  </a:lnTo>
                  <a:lnTo>
                    <a:pt x="3541235" y="1798446"/>
                  </a:lnTo>
                  <a:lnTo>
                    <a:pt x="3574474" y="1771176"/>
                  </a:lnTo>
                  <a:lnTo>
                    <a:pt x="3606363" y="1743301"/>
                  </a:lnTo>
                  <a:lnTo>
                    <a:pt x="3636872" y="1714835"/>
                  </a:lnTo>
                  <a:lnTo>
                    <a:pt x="3665973" y="1685791"/>
                  </a:lnTo>
                  <a:lnTo>
                    <a:pt x="3693637" y="1656185"/>
                  </a:lnTo>
                  <a:lnTo>
                    <a:pt x="3719834" y="1626031"/>
                  </a:lnTo>
                  <a:lnTo>
                    <a:pt x="3744535" y="1595344"/>
                  </a:lnTo>
                  <a:lnTo>
                    <a:pt x="3767711" y="1564136"/>
                  </a:lnTo>
                  <a:lnTo>
                    <a:pt x="3789333" y="1532425"/>
                  </a:lnTo>
                  <a:lnTo>
                    <a:pt x="3827798" y="1467544"/>
                  </a:lnTo>
                  <a:lnTo>
                    <a:pt x="3860507" y="1398927"/>
                  </a:lnTo>
                  <a:lnTo>
                    <a:pt x="3874378" y="1363424"/>
                  </a:lnTo>
                  <a:lnTo>
                    <a:pt x="3896044" y="1292424"/>
                  </a:lnTo>
                  <a:lnTo>
                    <a:pt x="3909749" y="1221575"/>
                  </a:lnTo>
                  <a:lnTo>
                    <a:pt x="3915664" y="1151050"/>
                  </a:lnTo>
                  <a:lnTo>
                    <a:pt x="3915753" y="1115964"/>
                  </a:lnTo>
                  <a:lnTo>
                    <a:pt x="3913958" y="1081023"/>
                  </a:lnTo>
                  <a:lnTo>
                    <a:pt x="3904801" y="1011668"/>
                  </a:lnTo>
                  <a:lnTo>
                    <a:pt x="3888362" y="943156"/>
                  </a:lnTo>
                  <a:lnTo>
                    <a:pt x="3864810" y="875660"/>
                  </a:lnTo>
                  <a:lnTo>
                    <a:pt x="3834316" y="809355"/>
                  </a:lnTo>
                  <a:lnTo>
                    <a:pt x="3797048" y="744413"/>
                  </a:lnTo>
                  <a:lnTo>
                    <a:pt x="3775927" y="712508"/>
                  </a:lnTo>
                  <a:lnTo>
                    <a:pt x="3753176" y="681008"/>
                  </a:lnTo>
                  <a:lnTo>
                    <a:pt x="3728817" y="649935"/>
                  </a:lnTo>
                  <a:lnTo>
                    <a:pt x="3702870" y="619311"/>
                  </a:lnTo>
                  <a:lnTo>
                    <a:pt x="3675357" y="589158"/>
                  </a:lnTo>
                  <a:lnTo>
                    <a:pt x="3646300" y="559497"/>
                  </a:lnTo>
                  <a:lnTo>
                    <a:pt x="3615718" y="530349"/>
                  </a:lnTo>
                  <a:lnTo>
                    <a:pt x="3583634" y="501738"/>
                  </a:lnTo>
                  <a:lnTo>
                    <a:pt x="3550068" y="473683"/>
                  </a:lnTo>
                  <a:lnTo>
                    <a:pt x="3515042" y="446207"/>
                  </a:lnTo>
                  <a:lnTo>
                    <a:pt x="3478577" y="419332"/>
                  </a:lnTo>
                  <a:lnTo>
                    <a:pt x="3440694" y="393078"/>
                  </a:lnTo>
                  <a:lnTo>
                    <a:pt x="3401415" y="367468"/>
                  </a:lnTo>
                  <a:lnTo>
                    <a:pt x="3360760" y="342523"/>
                  </a:lnTo>
                  <a:lnTo>
                    <a:pt x="3318751" y="318266"/>
                  </a:lnTo>
                  <a:lnTo>
                    <a:pt x="3275408" y="294716"/>
                  </a:lnTo>
                  <a:lnTo>
                    <a:pt x="3230754" y="271897"/>
                  </a:lnTo>
                  <a:lnTo>
                    <a:pt x="3184809" y="249830"/>
                  </a:lnTo>
                  <a:lnTo>
                    <a:pt x="3137595" y="228536"/>
                  </a:lnTo>
                  <a:lnTo>
                    <a:pt x="3089132" y="208038"/>
                  </a:lnTo>
                  <a:lnTo>
                    <a:pt x="3039442" y="188356"/>
                  </a:lnTo>
                  <a:lnTo>
                    <a:pt x="2988547" y="169512"/>
                  </a:lnTo>
                  <a:lnTo>
                    <a:pt x="2936466" y="151528"/>
                  </a:lnTo>
                  <a:lnTo>
                    <a:pt x="2883222" y="134426"/>
                  </a:lnTo>
                  <a:lnTo>
                    <a:pt x="2828836" y="118227"/>
                  </a:lnTo>
                  <a:lnTo>
                    <a:pt x="2773328" y="102953"/>
                  </a:lnTo>
                  <a:lnTo>
                    <a:pt x="2716720" y="88626"/>
                  </a:lnTo>
                  <a:lnTo>
                    <a:pt x="2659034" y="75266"/>
                  </a:lnTo>
                  <a:lnTo>
                    <a:pt x="2600290" y="62897"/>
                  </a:lnTo>
                  <a:lnTo>
                    <a:pt x="2540510" y="51539"/>
                  </a:lnTo>
                  <a:lnTo>
                    <a:pt x="2479714" y="41214"/>
                  </a:lnTo>
                  <a:lnTo>
                    <a:pt x="2423861" y="32777"/>
                  </a:lnTo>
                  <a:lnTo>
                    <a:pt x="2367966" y="25326"/>
                  </a:lnTo>
                  <a:lnTo>
                    <a:pt x="2312059" y="18851"/>
                  </a:lnTo>
                  <a:lnTo>
                    <a:pt x="2256167" y="13345"/>
                  </a:lnTo>
                  <a:lnTo>
                    <a:pt x="2200318" y="8796"/>
                  </a:lnTo>
                  <a:lnTo>
                    <a:pt x="2144541" y="5197"/>
                  </a:lnTo>
                  <a:lnTo>
                    <a:pt x="2088865" y="2537"/>
                  </a:lnTo>
                  <a:lnTo>
                    <a:pt x="2033316" y="808"/>
                  </a:lnTo>
                  <a:lnTo>
                    <a:pt x="197792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8198" y="1164142"/>
              <a:ext cx="3916045" cy="2836545"/>
            </a:xfrm>
            <a:custGeom>
              <a:avLst/>
              <a:gdLst/>
              <a:ahLst/>
              <a:cxnLst/>
              <a:rect l="l" t="t" r="r" b="b"/>
              <a:pathLst>
                <a:path w="3916045" h="2836545">
                  <a:moveTo>
                    <a:pt x="1728001" y="2836230"/>
                  </a:moveTo>
                  <a:lnTo>
                    <a:pt x="1436028" y="2223836"/>
                  </a:lnTo>
                  <a:lnTo>
                    <a:pt x="1375232" y="2213510"/>
                  </a:lnTo>
                  <a:lnTo>
                    <a:pt x="1315452" y="2202152"/>
                  </a:lnTo>
                  <a:lnTo>
                    <a:pt x="1256708" y="2189783"/>
                  </a:lnTo>
                  <a:lnTo>
                    <a:pt x="1199022" y="2176423"/>
                  </a:lnTo>
                  <a:lnTo>
                    <a:pt x="1142415" y="2162096"/>
                  </a:lnTo>
                  <a:lnTo>
                    <a:pt x="1086908" y="2146822"/>
                  </a:lnTo>
                  <a:lnTo>
                    <a:pt x="1032522" y="2130623"/>
                  </a:lnTo>
                  <a:lnTo>
                    <a:pt x="979279" y="2113521"/>
                  </a:lnTo>
                  <a:lnTo>
                    <a:pt x="927199" y="2095537"/>
                  </a:lnTo>
                  <a:lnTo>
                    <a:pt x="876304" y="2076693"/>
                  </a:lnTo>
                  <a:lnTo>
                    <a:pt x="826615" y="2057011"/>
                  </a:lnTo>
                  <a:lnTo>
                    <a:pt x="778153" y="2036513"/>
                  </a:lnTo>
                  <a:lnTo>
                    <a:pt x="730940" y="2015219"/>
                  </a:lnTo>
                  <a:lnTo>
                    <a:pt x="684996" y="1993152"/>
                  </a:lnTo>
                  <a:lnTo>
                    <a:pt x="640342" y="1970333"/>
                  </a:lnTo>
                  <a:lnTo>
                    <a:pt x="597001" y="1946783"/>
                  </a:lnTo>
                  <a:lnTo>
                    <a:pt x="554993" y="1922526"/>
                  </a:lnTo>
                  <a:lnTo>
                    <a:pt x="514339" y="1897581"/>
                  </a:lnTo>
                  <a:lnTo>
                    <a:pt x="475060" y="1871971"/>
                  </a:lnTo>
                  <a:lnTo>
                    <a:pt x="437178" y="1845718"/>
                  </a:lnTo>
                  <a:lnTo>
                    <a:pt x="400714" y="1818842"/>
                  </a:lnTo>
                  <a:lnTo>
                    <a:pt x="365689" y="1791366"/>
                  </a:lnTo>
                  <a:lnTo>
                    <a:pt x="332124" y="1763311"/>
                  </a:lnTo>
                  <a:lnTo>
                    <a:pt x="300040" y="1734700"/>
                  </a:lnTo>
                  <a:lnTo>
                    <a:pt x="269459" y="1705552"/>
                  </a:lnTo>
                  <a:lnTo>
                    <a:pt x="240402" y="1675891"/>
                  </a:lnTo>
                  <a:lnTo>
                    <a:pt x="212890" y="1645738"/>
                  </a:lnTo>
                  <a:lnTo>
                    <a:pt x="186944" y="1615114"/>
                  </a:lnTo>
                  <a:lnTo>
                    <a:pt x="162585" y="1584042"/>
                  </a:lnTo>
                  <a:lnTo>
                    <a:pt x="139834" y="1552541"/>
                  </a:lnTo>
                  <a:lnTo>
                    <a:pt x="118713" y="1520636"/>
                  </a:lnTo>
                  <a:lnTo>
                    <a:pt x="81445" y="1455694"/>
                  </a:lnTo>
                  <a:lnTo>
                    <a:pt x="50950" y="1389389"/>
                  </a:lnTo>
                  <a:lnTo>
                    <a:pt x="27397" y="1321894"/>
                  </a:lnTo>
                  <a:lnTo>
                    <a:pt x="10956" y="1253382"/>
                  </a:lnTo>
                  <a:lnTo>
                    <a:pt x="1796" y="1184026"/>
                  </a:lnTo>
                  <a:lnTo>
                    <a:pt x="0" y="1149085"/>
                  </a:lnTo>
                  <a:lnTo>
                    <a:pt x="87" y="1113999"/>
                  </a:lnTo>
                  <a:lnTo>
                    <a:pt x="5998" y="1043475"/>
                  </a:lnTo>
                  <a:lnTo>
                    <a:pt x="19698" y="972626"/>
                  </a:lnTo>
                  <a:lnTo>
                    <a:pt x="41358" y="901625"/>
                  </a:lnTo>
                  <a:lnTo>
                    <a:pt x="55225" y="866122"/>
                  </a:lnTo>
                  <a:lnTo>
                    <a:pt x="71146" y="830646"/>
                  </a:lnTo>
                  <a:lnTo>
                    <a:pt x="105013" y="767032"/>
                  </a:lnTo>
                  <a:lnTo>
                    <a:pt x="144701" y="705401"/>
                  </a:lnTo>
                  <a:lnTo>
                    <a:pt x="189983" y="645826"/>
                  </a:lnTo>
                  <a:lnTo>
                    <a:pt x="240635" y="588381"/>
                  </a:lnTo>
                  <a:lnTo>
                    <a:pt x="267903" y="560480"/>
                  </a:lnTo>
                  <a:lnTo>
                    <a:pt x="296429" y="533140"/>
                  </a:lnTo>
                  <a:lnTo>
                    <a:pt x="326185" y="506369"/>
                  </a:lnTo>
                  <a:lnTo>
                    <a:pt x="357141" y="480177"/>
                  </a:lnTo>
                  <a:lnTo>
                    <a:pt x="389270" y="454572"/>
                  </a:lnTo>
                  <a:lnTo>
                    <a:pt x="422544" y="429566"/>
                  </a:lnTo>
                  <a:lnTo>
                    <a:pt x="456935" y="405165"/>
                  </a:lnTo>
                  <a:lnTo>
                    <a:pt x="492413" y="381381"/>
                  </a:lnTo>
                  <a:lnTo>
                    <a:pt x="528951" y="358222"/>
                  </a:lnTo>
                  <a:lnTo>
                    <a:pt x="566521" y="335697"/>
                  </a:lnTo>
                  <a:lnTo>
                    <a:pt x="605095" y="313815"/>
                  </a:lnTo>
                  <a:lnTo>
                    <a:pt x="644643" y="292586"/>
                  </a:lnTo>
                  <a:lnTo>
                    <a:pt x="685139" y="272020"/>
                  </a:lnTo>
                  <a:lnTo>
                    <a:pt x="726553" y="252125"/>
                  </a:lnTo>
                  <a:lnTo>
                    <a:pt x="768858" y="232910"/>
                  </a:lnTo>
                  <a:lnTo>
                    <a:pt x="812025" y="214385"/>
                  </a:lnTo>
                  <a:lnTo>
                    <a:pt x="856026" y="196560"/>
                  </a:lnTo>
                  <a:lnTo>
                    <a:pt x="900833" y="179442"/>
                  </a:lnTo>
                  <a:lnTo>
                    <a:pt x="946418" y="163043"/>
                  </a:lnTo>
                  <a:lnTo>
                    <a:pt x="992752" y="147370"/>
                  </a:lnTo>
                  <a:lnTo>
                    <a:pt x="1039807" y="132433"/>
                  </a:lnTo>
                  <a:lnTo>
                    <a:pt x="1087555" y="118242"/>
                  </a:lnTo>
                  <a:lnTo>
                    <a:pt x="1135967" y="104805"/>
                  </a:lnTo>
                  <a:lnTo>
                    <a:pt x="1185016" y="92132"/>
                  </a:lnTo>
                  <a:lnTo>
                    <a:pt x="1234674" y="80232"/>
                  </a:lnTo>
                  <a:lnTo>
                    <a:pt x="1284911" y="69115"/>
                  </a:lnTo>
                  <a:lnTo>
                    <a:pt x="1335700" y="58789"/>
                  </a:lnTo>
                  <a:lnTo>
                    <a:pt x="1387012" y="49265"/>
                  </a:lnTo>
                  <a:lnTo>
                    <a:pt x="1438820" y="40550"/>
                  </a:lnTo>
                  <a:lnTo>
                    <a:pt x="1491094" y="32655"/>
                  </a:lnTo>
                  <a:lnTo>
                    <a:pt x="1543808" y="25588"/>
                  </a:lnTo>
                  <a:lnTo>
                    <a:pt x="1596932" y="19360"/>
                  </a:lnTo>
                  <a:lnTo>
                    <a:pt x="1650438" y="13979"/>
                  </a:lnTo>
                  <a:lnTo>
                    <a:pt x="1704299" y="9454"/>
                  </a:lnTo>
                  <a:lnTo>
                    <a:pt x="1758485" y="5794"/>
                  </a:lnTo>
                  <a:lnTo>
                    <a:pt x="1812969" y="3010"/>
                  </a:lnTo>
                  <a:lnTo>
                    <a:pt x="1867722" y="1110"/>
                  </a:lnTo>
                  <a:lnTo>
                    <a:pt x="1922716" y="103"/>
                  </a:lnTo>
                  <a:lnTo>
                    <a:pt x="1977924" y="0"/>
                  </a:lnTo>
                  <a:lnTo>
                    <a:pt x="2033316" y="808"/>
                  </a:lnTo>
                  <a:lnTo>
                    <a:pt x="2088865" y="2537"/>
                  </a:lnTo>
                  <a:lnTo>
                    <a:pt x="2144541" y="5197"/>
                  </a:lnTo>
                  <a:lnTo>
                    <a:pt x="2200318" y="8796"/>
                  </a:lnTo>
                  <a:lnTo>
                    <a:pt x="2256167" y="13345"/>
                  </a:lnTo>
                  <a:lnTo>
                    <a:pt x="2312059" y="18851"/>
                  </a:lnTo>
                  <a:lnTo>
                    <a:pt x="2367966" y="25326"/>
                  </a:lnTo>
                  <a:lnTo>
                    <a:pt x="2423861" y="32777"/>
                  </a:lnTo>
                  <a:lnTo>
                    <a:pt x="2479714" y="41214"/>
                  </a:lnTo>
                  <a:lnTo>
                    <a:pt x="2540510" y="51539"/>
                  </a:lnTo>
                  <a:lnTo>
                    <a:pt x="2600290" y="62897"/>
                  </a:lnTo>
                  <a:lnTo>
                    <a:pt x="2659034" y="75266"/>
                  </a:lnTo>
                  <a:lnTo>
                    <a:pt x="2716720" y="88626"/>
                  </a:lnTo>
                  <a:lnTo>
                    <a:pt x="2773328" y="102953"/>
                  </a:lnTo>
                  <a:lnTo>
                    <a:pt x="2828836" y="118227"/>
                  </a:lnTo>
                  <a:lnTo>
                    <a:pt x="2883222" y="134426"/>
                  </a:lnTo>
                  <a:lnTo>
                    <a:pt x="2936466" y="151528"/>
                  </a:lnTo>
                  <a:lnTo>
                    <a:pt x="2988547" y="169512"/>
                  </a:lnTo>
                  <a:lnTo>
                    <a:pt x="3039442" y="188356"/>
                  </a:lnTo>
                  <a:lnTo>
                    <a:pt x="3089132" y="208038"/>
                  </a:lnTo>
                  <a:lnTo>
                    <a:pt x="3137595" y="228536"/>
                  </a:lnTo>
                  <a:lnTo>
                    <a:pt x="3184809" y="249830"/>
                  </a:lnTo>
                  <a:lnTo>
                    <a:pt x="3230754" y="271897"/>
                  </a:lnTo>
                  <a:lnTo>
                    <a:pt x="3275408" y="294716"/>
                  </a:lnTo>
                  <a:lnTo>
                    <a:pt x="3318751" y="318266"/>
                  </a:lnTo>
                  <a:lnTo>
                    <a:pt x="3360760" y="342523"/>
                  </a:lnTo>
                  <a:lnTo>
                    <a:pt x="3401415" y="367468"/>
                  </a:lnTo>
                  <a:lnTo>
                    <a:pt x="3440694" y="393078"/>
                  </a:lnTo>
                  <a:lnTo>
                    <a:pt x="3478577" y="419332"/>
                  </a:lnTo>
                  <a:lnTo>
                    <a:pt x="3515042" y="446207"/>
                  </a:lnTo>
                  <a:lnTo>
                    <a:pt x="3550068" y="473683"/>
                  </a:lnTo>
                  <a:lnTo>
                    <a:pt x="3583634" y="501738"/>
                  </a:lnTo>
                  <a:lnTo>
                    <a:pt x="3615718" y="530349"/>
                  </a:lnTo>
                  <a:lnTo>
                    <a:pt x="3646300" y="559497"/>
                  </a:lnTo>
                  <a:lnTo>
                    <a:pt x="3675357" y="589158"/>
                  </a:lnTo>
                  <a:lnTo>
                    <a:pt x="3702870" y="619311"/>
                  </a:lnTo>
                  <a:lnTo>
                    <a:pt x="3728817" y="649935"/>
                  </a:lnTo>
                  <a:lnTo>
                    <a:pt x="3753176" y="681008"/>
                  </a:lnTo>
                  <a:lnTo>
                    <a:pt x="3775927" y="712508"/>
                  </a:lnTo>
                  <a:lnTo>
                    <a:pt x="3797048" y="744413"/>
                  </a:lnTo>
                  <a:lnTo>
                    <a:pt x="3834316" y="809355"/>
                  </a:lnTo>
                  <a:lnTo>
                    <a:pt x="3864810" y="875660"/>
                  </a:lnTo>
                  <a:lnTo>
                    <a:pt x="3888362" y="943156"/>
                  </a:lnTo>
                  <a:lnTo>
                    <a:pt x="3904801" y="1011668"/>
                  </a:lnTo>
                  <a:lnTo>
                    <a:pt x="3913958" y="1081023"/>
                  </a:lnTo>
                  <a:lnTo>
                    <a:pt x="3915753" y="1115964"/>
                  </a:lnTo>
                  <a:lnTo>
                    <a:pt x="3915664" y="1151050"/>
                  </a:lnTo>
                  <a:lnTo>
                    <a:pt x="3909749" y="1221575"/>
                  </a:lnTo>
                  <a:lnTo>
                    <a:pt x="3896044" y="1292424"/>
                  </a:lnTo>
                  <a:lnTo>
                    <a:pt x="3874378" y="1363424"/>
                  </a:lnTo>
                  <a:lnTo>
                    <a:pt x="3860507" y="1398927"/>
                  </a:lnTo>
                  <a:lnTo>
                    <a:pt x="3844583" y="1434404"/>
                  </a:lnTo>
                  <a:lnTo>
                    <a:pt x="3809372" y="1500222"/>
                  </a:lnTo>
                  <a:lnTo>
                    <a:pt x="3767711" y="1564136"/>
                  </a:lnTo>
                  <a:lnTo>
                    <a:pt x="3744535" y="1595344"/>
                  </a:lnTo>
                  <a:lnTo>
                    <a:pt x="3719834" y="1626031"/>
                  </a:lnTo>
                  <a:lnTo>
                    <a:pt x="3693637" y="1656185"/>
                  </a:lnTo>
                  <a:lnTo>
                    <a:pt x="3665973" y="1685791"/>
                  </a:lnTo>
                  <a:lnTo>
                    <a:pt x="3636872" y="1714835"/>
                  </a:lnTo>
                  <a:lnTo>
                    <a:pt x="3606363" y="1743301"/>
                  </a:lnTo>
                  <a:lnTo>
                    <a:pt x="3574474" y="1771176"/>
                  </a:lnTo>
                  <a:lnTo>
                    <a:pt x="3541235" y="1798446"/>
                  </a:lnTo>
                  <a:lnTo>
                    <a:pt x="3506676" y="1825095"/>
                  </a:lnTo>
                  <a:lnTo>
                    <a:pt x="3470824" y="1851109"/>
                  </a:lnTo>
                  <a:lnTo>
                    <a:pt x="3433710" y="1876474"/>
                  </a:lnTo>
                  <a:lnTo>
                    <a:pt x="3395363" y="1901176"/>
                  </a:lnTo>
                  <a:lnTo>
                    <a:pt x="3355811" y="1925200"/>
                  </a:lnTo>
                  <a:lnTo>
                    <a:pt x="3315084" y="1948532"/>
                  </a:lnTo>
                  <a:lnTo>
                    <a:pt x="3273210" y="1971157"/>
                  </a:lnTo>
                  <a:lnTo>
                    <a:pt x="3230220" y="1993061"/>
                  </a:lnTo>
                  <a:lnTo>
                    <a:pt x="3186143" y="2014229"/>
                  </a:lnTo>
                  <a:lnTo>
                    <a:pt x="3141006" y="2034647"/>
                  </a:lnTo>
                  <a:lnTo>
                    <a:pt x="3094840" y="2054301"/>
                  </a:lnTo>
                  <a:lnTo>
                    <a:pt x="3047674" y="2073176"/>
                  </a:lnTo>
                  <a:lnTo>
                    <a:pt x="2999537" y="2091258"/>
                  </a:lnTo>
                  <a:lnTo>
                    <a:pt x="2950457" y="2108532"/>
                  </a:lnTo>
                  <a:lnTo>
                    <a:pt x="2900465" y="2124984"/>
                  </a:lnTo>
                  <a:lnTo>
                    <a:pt x="2849589" y="2140599"/>
                  </a:lnTo>
                  <a:lnTo>
                    <a:pt x="2797859" y="2155364"/>
                  </a:lnTo>
                  <a:lnTo>
                    <a:pt x="2745303" y="2169263"/>
                  </a:lnTo>
                  <a:lnTo>
                    <a:pt x="2691950" y="2182283"/>
                  </a:lnTo>
                  <a:lnTo>
                    <a:pt x="2637831" y="2194408"/>
                  </a:lnTo>
                  <a:lnTo>
                    <a:pt x="2582973" y="2205625"/>
                  </a:lnTo>
                  <a:lnTo>
                    <a:pt x="2527407" y="2215919"/>
                  </a:lnTo>
                  <a:lnTo>
                    <a:pt x="2471161" y="2225275"/>
                  </a:lnTo>
                  <a:lnTo>
                    <a:pt x="2414265" y="2233679"/>
                  </a:lnTo>
                  <a:lnTo>
                    <a:pt x="2356747" y="2241118"/>
                  </a:lnTo>
                  <a:lnTo>
                    <a:pt x="2298637" y="2247575"/>
                  </a:lnTo>
                  <a:lnTo>
                    <a:pt x="2239963" y="2253038"/>
                  </a:lnTo>
                  <a:lnTo>
                    <a:pt x="2180756" y="2257491"/>
                  </a:lnTo>
                  <a:lnTo>
                    <a:pt x="1728001" y="283623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4104" y="1391424"/>
              <a:ext cx="2558034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0972" y="1665744"/>
              <a:ext cx="2390394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7715" y="1940064"/>
              <a:ext cx="2672334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1036" y="2214384"/>
              <a:ext cx="2887217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5795" y="2488704"/>
              <a:ext cx="2917698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5855" y="2763024"/>
              <a:ext cx="1907286" cy="51128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52447" y="1446403"/>
            <a:ext cx="25876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Lista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20" dirty="0">
                <a:latin typeface="Calibri"/>
                <a:cs typeface="Calibri"/>
              </a:rPr>
              <a:t>Tablas, </a:t>
            </a:r>
            <a:r>
              <a:rPr sz="1800" spc="-5" dirty="0">
                <a:latin typeface="Calibri"/>
                <a:cs typeface="Calibri"/>
              </a:rPr>
              <a:t>Figuras,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Apéndices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Glosario,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mantienen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márgenes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2,54 cm a </a:t>
            </a:r>
            <a:r>
              <a:rPr sz="1800" spc="-5" dirty="0">
                <a:latin typeface="Calibri"/>
                <a:cs typeface="Calibri"/>
              </a:rPr>
              <a:t>cada lado, </a:t>
            </a:r>
            <a:r>
              <a:rPr sz="1800" dirty="0">
                <a:latin typeface="Calibri"/>
                <a:cs typeface="Calibri"/>
              </a:rPr>
              <a:t>sin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sangría,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mayúscula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inicial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espaciado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doble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82134" y="49225"/>
            <a:ext cx="2345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/>
              <a:t>LISTAS</a:t>
            </a:r>
            <a:r>
              <a:rPr sz="2400" spc="-65" dirty="0"/>
              <a:t> </a:t>
            </a:r>
            <a:r>
              <a:rPr sz="2400" spc="-10" dirty="0"/>
              <a:t>ESPECIALES</a:t>
            </a:r>
            <a:endParaRPr sz="2400"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4973" y="313185"/>
            <a:ext cx="2252916" cy="66445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9905" y="777607"/>
            <a:ext cx="3746834" cy="578012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478653" y="707072"/>
            <a:ext cx="5118100" cy="60020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R="642620" algn="r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Pág.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3969</Words>
  <Application>Microsoft Office PowerPoint</Application>
  <PresentationFormat>Panorámica</PresentationFormat>
  <Paragraphs>424</Paragraphs>
  <Slides>62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8" baseType="lpstr">
      <vt:lpstr>Arial MT</vt:lpstr>
      <vt:lpstr>Calibri</vt:lpstr>
      <vt:lpstr>Calibri Light</vt:lpstr>
      <vt:lpstr>Franklin Gothic Medium</vt:lpstr>
      <vt:lpstr>Times New Roman</vt:lpstr>
      <vt:lpstr>Office Theme</vt:lpstr>
      <vt:lpstr>BIBLIOTECA UDI</vt:lpstr>
      <vt:lpstr>MARCO NORMATIVO</vt:lpstr>
      <vt:lpstr>GENERALIDADES</vt:lpstr>
      <vt:lpstr>Presentación de PowerPoint</vt:lpstr>
      <vt:lpstr>DEDICATORIA Y AGRADECIMIENTOS (OPCIONAL)</vt:lpstr>
      <vt:lpstr>Presentación de PowerPoint</vt:lpstr>
      <vt:lpstr>TABLA DE CONTENIDO Y JERARQUÍA DE LOS TÍTULOS</vt:lpstr>
      <vt:lpstr>TABLA DE CONTENIDO Y JERARQUÍA DE LOS TÍTULOS</vt:lpstr>
      <vt:lpstr>LISTAS ESPECIALES</vt:lpstr>
      <vt:lpstr>LISTAS ESPECIALES</vt:lpstr>
      <vt:lpstr>LISTAS ESPECIALES</vt:lpstr>
      <vt:lpstr>Presentación de PowerPoint</vt:lpstr>
      <vt:lpstr>TABLAS</vt:lpstr>
      <vt:lpstr>FIGURAS</vt:lpstr>
      <vt:lpstr>CITACIÓN</vt:lpstr>
      <vt:lpstr>Citación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Referencias</vt:lpstr>
      <vt:lpstr>Referencias</vt:lpstr>
      <vt:lpstr>Presentación de PowerPoint</vt:lpstr>
      <vt:lpstr>Referencias</vt:lpstr>
      <vt:lpstr>Referencias</vt:lpstr>
      <vt:lpstr>Referencias</vt:lpstr>
      <vt:lpstr>Referencias</vt:lpstr>
      <vt:lpstr>Referencias</vt:lpstr>
      <vt:lpstr>Presentación de PowerPoint</vt:lpstr>
      <vt:lpstr>Presentación de PowerPoint</vt:lpstr>
      <vt:lpstr>Presentación de PowerPoint</vt:lpstr>
      <vt:lpstr>Carta de Autorización para publicación </vt:lpstr>
      <vt:lpstr>Carta de Confidencialidad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BIBLIOTECA 1</cp:lastModifiedBy>
  <cp:revision>26</cp:revision>
  <dcterms:created xsi:type="dcterms:W3CDTF">2023-03-17T22:06:46Z</dcterms:created>
  <dcterms:modified xsi:type="dcterms:W3CDTF">2023-08-05T18:17:32Z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2023-03-17T00:00:00Z</vt:filetime>
  </property>
</Properties>
</file>